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5"/>
  </p:sldMasterIdLst>
  <p:notesMasterIdLst>
    <p:notesMasterId r:id="rId62"/>
  </p:notesMasterIdLst>
  <p:sldIdLst>
    <p:sldId id="258" r:id="rId6"/>
    <p:sldId id="259" r:id="rId7"/>
    <p:sldId id="261" r:id="rId8"/>
    <p:sldId id="262" r:id="rId9"/>
    <p:sldId id="389" r:id="rId10"/>
    <p:sldId id="390" r:id="rId11"/>
    <p:sldId id="391" r:id="rId12"/>
    <p:sldId id="446" r:id="rId13"/>
    <p:sldId id="610" r:id="rId14"/>
    <p:sldId id="612" r:id="rId15"/>
    <p:sldId id="638" r:id="rId16"/>
    <p:sldId id="614" r:id="rId17"/>
    <p:sldId id="647" r:id="rId18"/>
    <p:sldId id="397" r:id="rId19"/>
    <p:sldId id="398" r:id="rId20"/>
    <p:sldId id="645" r:id="rId21"/>
    <p:sldId id="448" r:id="rId22"/>
    <p:sldId id="400" r:id="rId23"/>
    <p:sldId id="604" r:id="rId24"/>
    <p:sldId id="639" r:id="rId25"/>
    <p:sldId id="402" r:id="rId26"/>
    <p:sldId id="602" r:id="rId27"/>
    <p:sldId id="671" r:id="rId28"/>
    <p:sldId id="649" r:id="rId29"/>
    <p:sldId id="650" r:id="rId30"/>
    <p:sldId id="672" r:id="rId31"/>
    <p:sldId id="641" r:id="rId32"/>
    <p:sldId id="618" r:id="rId33"/>
    <p:sldId id="640" r:id="rId34"/>
    <p:sldId id="673" r:id="rId35"/>
    <p:sldId id="620" r:id="rId36"/>
    <p:sldId id="644" r:id="rId37"/>
    <p:sldId id="418" r:id="rId38"/>
    <p:sldId id="621" r:id="rId39"/>
    <p:sldId id="421" r:id="rId40"/>
    <p:sldId id="622" r:id="rId41"/>
    <p:sldId id="425" r:id="rId42"/>
    <p:sldId id="652" r:id="rId43"/>
    <p:sldId id="624" r:id="rId44"/>
    <p:sldId id="625" r:id="rId45"/>
    <p:sldId id="626" r:id="rId46"/>
    <p:sldId id="646" r:id="rId47"/>
    <p:sldId id="628" r:id="rId48"/>
    <p:sldId id="629" r:id="rId49"/>
    <p:sldId id="631" r:id="rId50"/>
    <p:sldId id="643" r:id="rId51"/>
    <p:sldId id="632" r:id="rId52"/>
    <p:sldId id="642" r:id="rId53"/>
    <p:sldId id="605" r:id="rId54"/>
    <p:sldId id="674" r:id="rId55"/>
    <p:sldId id="669" r:id="rId56"/>
    <p:sldId id="634" r:id="rId57"/>
    <p:sldId id="440" r:id="rId58"/>
    <p:sldId id="601" r:id="rId59"/>
    <p:sldId id="635" r:id="rId60"/>
    <p:sldId id="445"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27"/>
    <a:srgbClr val="FFFFFF"/>
    <a:srgbClr val="000000"/>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51" d="100"/>
          <a:sy n="51" d="100"/>
        </p:scale>
        <p:origin x="1016" y="36"/>
      </p:cViewPr>
      <p:guideLst>
        <p:guide orient="horz" pos="2160"/>
        <p:guide pos="2880"/>
      </p:guideLst>
    </p:cSldViewPr>
  </p:slideViewPr>
  <p:outlineViewPr>
    <p:cViewPr>
      <p:scale>
        <a:sx n="33" d="100"/>
        <a:sy n="33" d="100"/>
      </p:scale>
      <p:origin x="0" y="-2031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389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6B16D98-5EDB-26C4-913D-4E3B40D3457E}"/>
              </a:ext>
            </a:extLst>
          </p:cNvPr>
          <p:cNvSpPr>
            <a:spLocks noGrp="1"/>
          </p:cNvSpPr>
          <p:nvPr>
            <p:ph type="hdr" sz="quarter"/>
          </p:nvPr>
        </p:nvSpPr>
        <p:spPr>
          <a:xfrm>
            <a:off x="0" y="0"/>
            <a:ext cx="3038319" cy="465242"/>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6E687AB8-CE8C-74BB-8796-7EE10FA10DA7}"/>
              </a:ext>
            </a:extLst>
          </p:cNvPr>
          <p:cNvSpPr>
            <a:spLocks noGrp="1" noRot="1" noChangeAspect="1"/>
          </p:cNvSpPr>
          <p:nvPr>
            <p:ph type="sldImg" idx="2"/>
          </p:nvPr>
        </p:nvSpPr>
        <p:spPr>
          <a:xfrm>
            <a:off x="876300" y="483222"/>
            <a:ext cx="5086350" cy="3815728"/>
          </a:xfrm>
          <a:prstGeom prst="rect">
            <a:avLst/>
          </a:prstGeom>
          <a:noFill/>
          <a:ln w="12700">
            <a:solidFill>
              <a:prstClr val="black"/>
            </a:solidFill>
          </a:ln>
        </p:spPr>
        <p:txBody>
          <a:bodyPr vert="horz" lIns="91440" tIns="45720" rIns="91440" bIns="45720" rtlCol="0" anchor="ctr"/>
          <a:lstStyle/>
          <a:p>
            <a:endParaRPr lang="en-US"/>
          </a:p>
        </p:txBody>
      </p:sp>
      <p:sp>
        <p:nvSpPr>
          <p:cNvPr id="10" name="Notes Placeholder 9">
            <a:extLst>
              <a:ext uri="{FF2B5EF4-FFF2-40B4-BE49-F238E27FC236}">
                <a16:creationId xmlns:a16="http://schemas.microsoft.com/office/drawing/2014/main" id="{4D7185E2-0475-670C-ECAB-8CAD005DD9B1}"/>
              </a:ext>
            </a:extLst>
          </p:cNvPr>
          <p:cNvSpPr>
            <a:spLocks noGrp="1"/>
          </p:cNvSpPr>
          <p:nvPr>
            <p:ph type="body" sz="quarter" idx="3"/>
          </p:nvPr>
        </p:nvSpPr>
        <p:spPr>
          <a:xfrm>
            <a:off x="701519" y="4473472"/>
            <a:ext cx="5607362" cy="36608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958D90BF-37DB-D283-DBBA-31588E43C665}"/>
              </a:ext>
            </a:extLst>
          </p:cNvPr>
          <p:cNvSpPr>
            <a:spLocks noGrp="1"/>
          </p:cNvSpPr>
          <p:nvPr>
            <p:ph type="dt" idx="1"/>
          </p:nvPr>
        </p:nvSpPr>
        <p:spPr>
          <a:xfrm>
            <a:off x="3970885" y="0"/>
            <a:ext cx="3038319" cy="465242"/>
          </a:xfrm>
          <a:prstGeom prst="rect">
            <a:avLst/>
          </a:prstGeom>
        </p:spPr>
        <p:txBody>
          <a:bodyPr vert="horz" lIns="91440" tIns="45720" rIns="91440" bIns="45720" rtlCol="0"/>
          <a:lstStyle>
            <a:lvl1pPr algn="r">
              <a:defRPr sz="1200"/>
            </a:lvl1pPr>
          </a:lstStyle>
          <a:p>
            <a:fld id="{466DDA29-FDF3-48B0-9A0F-66F16EAF752E}" type="datetimeFigureOut">
              <a:rPr lang="en-US" smtClean="0"/>
              <a:t>3/27/2025</a:t>
            </a:fld>
            <a:endParaRPr lang="en-US"/>
          </a:p>
        </p:txBody>
      </p:sp>
      <p:sp>
        <p:nvSpPr>
          <p:cNvPr id="12" name="Footer Placeholder 11">
            <a:extLst>
              <a:ext uri="{FF2B5EF4-FFF2-40B4-BE49-F238E27FC236}">
                <a16:creationId xmlns:a16="http://schemas.microsoft.com/office/drawing/2014/main" id="{E26196A5-03C5-4D1A-0B09-43B4A5C41F07}"/>
              </a:ext>
            </a:extLst>
          </p:cNvPr>
          <p:cNvSpPr>
            <a:spLocks noGrp="1"/>
          </p:cNvSpPr>
          <p:nvPr>
            <p:ph type="ftr" sz="quarter" idx="4"/>
          </p:nvPr>
        </p:nvSpPr>
        <p:spPr>
          <a:xfrm>
            <a:off x="0" y="8831160"/>
            <a:ext cx="3038319" cy="465240"/>
          </a:xfrm>
          <a:prstGeom prst="rect">
            <a:avLst/>
          </a:prstGeom>
        </p:spPr>
        <p:txBody>
          <a:bodyPr vert="horz" lIns="91440" tIns="45720" rIns="91440" bIns="45720" rtlCol="0" anchor="b"/>
          <a:lstStyle>
            <a:lvl1pPr algn="l">
              <a:defRPr sz="1200"/>
            </a:lvl1pPr>
          </a:lstStyle>
          <a:p>
            <a:endParaRPr lang="en-US"/>
          </a:p>
        </p:txBody>
      </p:sp>
      <p:sp>
        <p:nvSpPr>
          <p:cNvPr id="13" name="Slide Number Placeholder 12">
            <a:extLst>
              <a:ext uri="{FF2B5EF4-FFF2-40B4-BE49-F238E27FC236}">
                <a16:creationId xmlns:a16="http://schemas.microsoft.com/office/drawing/2014/main" id="{D9355818-6DE8-ECC6-C065-6958E45B221D}"/>
              </a:ext>
            </a:extLst>
          </p:cNvPr>
          <p:cNvSpPr>
            <a:spLocks noGrp="1"/>
          </p:cNvSpPr>
          <p:nvPr>
            <p:ph type="sldNum" sz="quarter" idx="5"/>
          </p:nvPr>
        </p:nvSpPr>
        <p:spPr>
          <a:xfrm>
            <a:off x="3970885" y="8831160"/>
            <a:ext cx="3038319" cy="465240"/>
          </a:xfrm>
          <a:prstGeom prst="rect">
            <a:avLst/>
          </a:prstGeom>
        </p:spPr>
        <p:txBody>
          <a:bodyPr vert="horz" lIns="91440" tIns="45720" rIns="91440" bIns="45720" rtlCol="0" anchor="b"/>
          <a:lstStyle>
            <a:lvl1pPr algn="r">
              <a:defRPr sz="1200"/>
            </a:lvl1pPr>
          </a:lstStyle>
          <a:p>
            <a:fld id="{14D30F24-102C-45B0-A4D3-3934CE170B8D}" type="slidenum">
              <a:rPr lang="en-US" smtClean="0"/>
              <a:t>‹#›</a:t>
            </a:fld>
            <a:endParaRPr lang="en-US"/>
          </a:p>
        </p:txBody>
      </p:sp>
    </p:spTree>
    <p:extLst>
      <p:ext uri="{BB962C8B-B14F-4D97-AF65-F5344CB8AC3E}">
        <p14:creationId xmlns:p14="http://schemas.microsoft.com/office/powerpoint/2010/main" val="305172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cc02.safelinks.protection.outlook.com/?url=https%3A%2F%2Fwww.longrangeshooting.org%2Farticles%2Fstate-regulations-concerning-the-use-of-lead-free-ammunition&amp;data=04%7C01%7Csellars.shayna%40epa.gov%7C8bc2b4396b3a4015508208d98e5a3d49%7C88b378b367484867acf976aacbeca6a7%7C0%7C0%7C637697340486409476%7CUnknown%7CTWFpbGZsb3d8eyJWIjoiMC4wLjAwMDAiLCJQIjoiV2luMzIiLCJBTiI6Ik1haWwiLCJXVCI6Mn0%3D%7C1000&amp;sdata=3Gqi2UMsh7ty3jdAojtzPyxb3RNRWBKyL8IJ4NOr%2B70%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gcc02.safelinks.protection.outlook.com/?url=https%3A%2F%2Fwww.mncenter.org%2Fsites%2Fdefault%2Ffiles%2Fdocument-grid%2Ffact_sheet_-_other_states.pdf&amp;data=04%7C01%7Csellars.shayna%40epa.gov%7C8bc2b4396b3a4015508208d98e5a3d49%7C88b378b367484867acf976aacbeca6a7%7C0%7C0%7C637697340486409476%7CUnknown%7CTWFpbGZsb3d8eyJWIjoiMC4wLjAwMDAiLCJQIjoiV2luMzIiLCJBTiI6Ik1haWwiLCJXVCI6Mn0%3D%7C1000&amp;sdata=mKo5BWasMBTzavg36nrvzaMDAaPUIuImdsCuGo17Lmk%3D&amp;reserved=0"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a:t>
            </a:fld>
            <a:endParaRPr lang="en-US"/>
          </a:p>
        </p:txBody>
      </p:sp>
      <p:sp>
        <p:nvSpPr>
          <p:cNvPr id="7" name="Slide Image Placeholder 6">
            <a:extLst>
              <a:ext uri="{FF2B5EF4-FFF2-40B4-BE49-F238E27FC236}">
                <a16:creationId xmlns:a16="http://schemas.microsoft.com/office/drawing/2014/main" id="{E594CC7F-99E0-B3AA-CE24-CB01ACD9293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2394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one of the most common ways children can be exposed to lead is through contact with lead-based paint chips and dust in buildings and homes that have lead-based paint present when they put toys, fingers and other objects in their mouths as part of their normal behavior. Lead-based paint has a "sweet" taste, which makes it appealing to young children, so they may also lick or bite chewable lead-based paint surfaces. </a:t>
            </a:r>
          </a:p>
        </p:txBody>
      </p:sp>
      <p:sp>
        <p:nvSpPr>
          <p:cNvPr id="4" name="Slide Number Placeholder 3"/>
          <p:cNvSpPr>
            <a:spLocks noGrp="1"/>
          </p:cNvSpPr>
          <p:nvPr>
            <p:ph type="sldNum" sz="quarter" idx="5"/>
          </p:nvPr>
        </p:nvSpPr>
        <p:spPr/>
        <p:txBody>
          <a:bodyPr/>
          <a:lstStyle/>
          <a:p>
            <a:fld id="{EE6F91B4-55F4-4436-A63E-CB05760C1CCC}" type="slidenum">
              <a:rPr lang="en-US" smtClean="0"/>
              <a:t>10</a:t>
            </a:fld>
            <a:endParaRPr lang="en-US"/>
          </a:p>
        </p:txBody>
      </p:sp>
    </p:spTree>
    <p:extLst>
      <p:ext uri="{BB962C8B-B14F-4D97-AF65-F5344CB8AC3E}">
        <p14:creationId xmlns:p14="http://schemas.microsoft.com/office/powerpoint/2010/main" val="91397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lead-based paint is in good condition and is not on an impact or friction surface, like a window, the paint is usually not a hazard.</a:t>
            </a:r>
            <a:r>
              <a:rPr lang="en-US" dirty="0">
                <a:effectLst/>
              </a:rPr>
              <a:t> </a:t>
            </a:r>
            <a:r>
              <a:rPr lang="en-US" sz="1200" kern="1200" dirty="0">
                <a:solidFill>
                  <a:schemeClr val="tx1"/>
                </a:solidFill>
                <a:effectLst/>
                <a:latin typeface="+mn-lt"/>
                <a:ea typeface="+mn-ea"/>
                <a:cs typeface="+mn-cs"/>
              </a:rPr>
              <a:t>Childhood lead exposure and lead poisoning from lead-based paint and other sources is preventable. The key is to keep children from coming into contact with lead. Throughout today we will discuss how to limit contact with lead to prevent exposure.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11</a:t>
            </a:fld>
            <a:endParaRPr lang="en-US"/>
          </a:p>
        </p:txBody>
      </p:sp>
    </p:spTree>
    <p:extLst>
      <p:ext uri="{BB962C8B-B14F-4D97-AF65-F5344CB8AC3E}">
        <p14:creationId xmlns:p14="http://schemas.microsoft.com/office/powerpoint/2010/main" val="44666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Lead and lead compounds have been used in a wide variety of products found in and around our homes, including paint used on some farm equipment and boats; imported pottery, scented candles and older mini blinds; glassware; toys; ceramicware; solder; batteries; ammunition; old cell phones that are in disrepair, and cosmetics (e.g., lipstick).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12</a:t>
            </a:fld>
            <a:endParaRPr lang="en-US"/>
          </a:p>
        </p:txBody>
      </p:sp>
    </p:spTree>
    <p:extLst>
      <p:ext uri="{BB962C8B-B14F-4D97-AF65-F5344CB8AC3E}">
        <p14:creationId xmlns:p14="http://schemas.microsoft.com/office/powerpoint/2010/main" val="39409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B1B1B"/>
                </a:solidFill>
                <a:effectLst/>
                <a:latin typeface="Franklin Gothic Book" panose="020B0503020102020204" pitchFamily="34" charset="0"/>
              </a:rPr>
              <a:t>While renovation projects can be fun and rewarding, they can also expose you and your family to lead if your home was built before 1978. Any renovation, repair, or painting (RRP) project in a pre-1978 home can easily create dangerous lead dust, which can harm children and adults.</a:t>
            </a:r>
            <a:endParaRPr lang="en-US" dirty="0"/>
          </a:p>
          <a:p>
            <a:endParaRPr lang="en-US" dirty="0"/>
          </a:p>
          <a:p>
            <a:r>
              <a:rPr lang="en-US" dirty="0"/>
              <a:t>Dangerous lead dust can be created when these surfaces are disturbed or demolished during RRP projects, increasing the risk of lead exposure. Because of this risk, EPA recommends owners of pre-1978 homes hire lead-safe certified contractors who are trained in lead-safe work practices for home renovations. People who perform renovations themselves should take simple precautions and use do-it-yourself (DIY) lead-safe work practices to keep themselves and others safe from potential lead exposure.</a:t>
            </a:r>
          </a:p>
          <a:p>
            <a:endParaRPr lang="en-US" dirty="0"/>
          </a:p>
          <a:p>
            <a:r>
              <a:rPr lang="en-US" dirty="0"/>
              <a:t>Visit epa.gov/lead/</a:t>
            </a:r>
            <a:r>
              <a:rPr lang="en-US" dirty="0" err="1"/>
              <a:t>findacontractor</a:t>
            </a:r>
            <a:r>
              <a:rPr lang="en-US" dirty="0"/>
              <a:t> to find a certified renovator near you or visit epa.gov/lead/</a:t>
            </a:r>
            <a:r>
              <a:rPr lang="en-US" dirty="0" err="1"/>
              <a:t>rrp-diyers</a:t>
            </a:r>
            <a:r>
              <a:rPr lang="en-US" dirty="0"/>
              <a:t> for information on DIY lead-safe work practices.</a:t>
            </a:r>
          </a:p>
        </p:txBody>
      </p:sp>
      <p:sp>
        <p:nvSpPr>
          <p:cNvPr id="4" name="Slide Number Placeholder 3"/>
          <p:cNvSpPr>
            <a:spLocks noGrp="1"/>
          </p:cNvSpPr>
          <p:nvPr>
            <p:ph type="sldNum" sz="quarter" idx="5"/>
          </p:nvPr>
        </p:nvSpPr>
        <p:spPr/>
        <p:txBody>
          <a:bodyPr/>
          <a:lstStyle/>
          <a:p>
            <a:fld id="{14D30F24-102C-45B0-A4D3-3934CE170B8D}" type="slidenum">
              <a:rPr lang="en-US" smtClean="0"/>
              <a:t>13</a:t>
            </a:fld>
            <a:endParaRPr lang="en-US"/>
          </a:p>
        </p:txBody>
      </p:sp>
    </p:spTree>
    <p:extLst>
      <p:ext uri="{BB962C8B-B14F-4D97-AF65-F5344CB8AC3E}">
        <p14:creationId xmlns:p14="http://schemas.microsoft.com/office/powerpoint/2010/main" val="33834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Lead can enter drinking water when plumbing materials that contain lead corrode.</a:t>
            </a:r>
          </a:p>
          <a:p>
            <a:r>
              <a:rPr lang="en-US" dirty="0"/>
              <a:t>The most common sources of lead in drinking water are from lead pipes, faucets and fixtures.</a:t>
            </a:r>
          </a:p>
          <a:p>
            <a:r>
              <a:rPr lang="en-US" dirty="0"/>
              <a:t>Lead pipes are more likely to be found in older cities and homes built before 1986. You may be wondering if it is safe to take a bath or shower using water suspected of containing lead. The answer is yes. Bathing and showering should be safe for you and your children, even if the water contains lead. Human skin does not absorb the lead in water. </a:t>
            </a:r>
          </a:p>
          <a:p>
            <a:endParaRPr lang="en-US" dirty="0"/>
          </a:p>
          <a:p>
            <a:r>
              <a:rPr lang="en-US" b="0" i="0" dirty="0">
                <a:solidFill>
                  <a:srgbClr val="1B1B1B"/>
                </a:solidFill>
                <a:effectLst/>
                <a:latin typeface="Source Sans Pro Web"/>
              </a:rPr>
              <a:t>To help you determine if you have a lead service line bringing water into your home, visit epa.gov/</a:t>
            </a:r>
            <a:r>
              <a:rPr lang="en-US" b="0" i="0" dirty="0" err="1">
                <a:solidFill>
                  <a:srgbClr val="1B1B1B"/>
                </a:solidFill>
                <a:effectLst/>
                <a:latin typeface="Source Sans Pro Web"/>
              </a:rPr>
              <a:t>protectyourtap</a:t>
            </a:r>
            <a:r>
              <a:rPr lang="en-US" b="0" i="0" dirty="0">
                <a:solidFill>
                  <a:srgbClr val="1B1B1B"/>
                </a:solidFill>
                <a:effectLst/>
                <a:latin typeface="Source Sans Pro Web"/>
              </a:rPr>
              <a:t>.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14</a:t>
            </a:fld>
            <a:endParaRPr lang="en-US"/>
          </a:p>
        </p:txBody>
      </p:sp>
      <p:sp>
        <p:nvSpPr>
          <p:cNvPr id="7" name="Slide Image Placeholder 6">
            <a:extLst>
              <a:ext uri="{FF2B5EF4-FFF2-40B4-BE49-F238E27FC236}">
                <a16:creationId xmlns:a16="http://schemas.microsoft.com/office/drawing/2014/main" id="{2086A5D3-B3B7-8830-8CC1-93997890876B}"/>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524719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Lead can be released into the environment from industrial sources and contaminated sites, such as former lead smelters. Improper disposal or recycling of lead-acid batteries, improper storage of metal parts such as machinery components, and abandoned mines may also contribute to lead in the environment.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15</a:t>
            </a:fld>
            <a:endParaRPr lang="en-US"/>
          </a:p>
        </p:txBody>
      </p:sp>
      <p:sp>
        <p:nvSpPr>
          <p:cNvPr id="7" name="Slide Image Placeholder 6">
            <a:extLst>
              <a:ext uri="{FF2B5EF4-FFF2-40B4-BE49-F238E27FC236}">
                <a16:creationId xmlns:a16="http://schemas.microsoft.com/office/drawing/2014/main" id="{554BD405-C5D5-0198-AAD5-CD13EA19200F}"/>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30066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dirty="0"/>
              <a:t>Some traditional pottery made in other countries labeled as “lead free” may contain lead in the glazes and/or decorations covering the surface. If clay pieces are not manufactured properly, lead glaze can leach into food and drinks that are prepared, stored, or served in these dishes. </a:t>
            </a:r>
          </a:p>
          <a:p>
            <a:r>
              <a:rPr lang="en-US" dirty="0"/>
              <a:t> </a:t>
            </a:r>
          </a:p>
          <a:p>
            <a:r>
              <a:rPr lang="en-US" dirty="0"/>
              <a:t>Certain pottery and other forms of ceramicware are made with earthenware, a porous form of clay that must be glazed to hold food or liquid. Glazing applies and fuses a thin, glass-like coating onto the surface of the clay to seal its pores.</a:t>
            </a:r>
          </a:p>
          <a:p>
            <a:endParaRPr lang="en-US" dirty="0"/>
          </a:p>
          <a:p>
            <a:r>
              <a:rPr lang="en-US" dirty="0"/>
              <a:t>The glaze – which may contain lead to facilitate the melting of glaze particles – fuses to the piece when it is fired in a kiln, which is a special oven used to bake clay. When pieces are fired at the proper temperature for the proper amount of time, essentially all the lead is bound into the glaze. If a piece is not properly fired, the lead glaze may not fuse to the earthenware and may contaminate food and drinks when used to prepare, store, or serve them. </a:t>
            </a:r>
          </a:p>
          <a:p>
            <a:r>
              <a:rPr lang="en-US" dirty="0"/>
              <a:t> </a:t>
            </a:r>
          </a:p>
          <a:p>
            <a:r>
              <a:rPr lang="en-US" dirty="0"/>
              <a:t>Today, many potters of traditional or ‘folk’ pottery have switched to non-lead glazes and other traditional potters are using other techniques in place of glazes. </a:t>
            </a:r>
          </a:p>
        </p:txBody>
      </p:sp>
      <p:sp>
        <p:nvSpPr>
          <p:cNvPr id="4" name="Slide Number Placeholder 3"/>
          <p:cNvSpPr>
            <a:spLocks noGrp="1"/>
          </p:cNvSpPr>
          <p:nvPr>
            <p:ph type="sldNum" sz="quarter" idx="5"/>
          </p:nvPr>
        </p:nvSpPr>
        <p:spPr/>
        <p:txBody>
          <a:bodyPr/>
          <a:lstStyle/>
          <a:p>
            <a:fld id="{14D30F24-102C-45B0-A4D3-3934CE170B8D}" type="slidenum">
              <a:rPr lang="en-US" smtClean="0"/>
              <a:t>16</a:t>
            </a:fld>
            <a:endParaRPr lang="en-US"/>
          </a:p>
        </p:txBody>
      </p:sp>
    </p:spTree>
    <p:extLst>
      <p:ext uri="{BB962C8B-B14F-4D97-AF65-F5344CB8AC3E}">
        <p14:creationId xmlns:p14="http://schemas.microsoft.com/office/powerpoint/2010/main" val="6061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339706"/>
          </a:xfrm>
        </p:spPr>
        <p:txBody>
          <a:bodyPr/>
          <a:lstStyle/>
          <a:p>
            <a:r>
              <a:rPr lang="en-US" dirty="0"/>
              <a:t>Many households use firearms for hunting and other shooting activities. Elevated lead exposure has been correlated with subsistence hunting communities when game meat is harvested with lead ammunition. Additionally, discharging firearms in poorly ventilated areas, cleaning firearms, or handling lead ammunition can also be a source of exposure to lead and other chemicals known to be toxic.  </a:t>
            </a:r>
          </a:p>
          <a:p>
            <a:endParaRPr lang="en-US" dirty="0"/>
          </a:p>
          <a:p>
            <a:r>
              <a:rPr lang="en-US" dirty="0"/>
              <a:t>While it is against federal law to use lead ammunition to hunt waterfowl, most hunting ammunition currently sold in the United States is lead-based.</a:t>
            </a:r>
          </a:p>
          <a:p>
            <a:r>
              <a:rPr lang="en-US" dirty="0"/>
              <a:t>High velocity lead-core bullets explode upon impact, sending out a plume of lead dust along with hundreds of tiny fragments into the targeted animal. </a:t>
            </a:r>
          </a:p>
          <a:p>
            <a:r>
              <a:rPr lang="en-US" dirty="0"/>
              <a:t>Public health officials recommend the use of non-lead ammunition as the simplest and most effective solution to lead poisoning, in both humans and wildlife, arising from the consumption of deer killed with lead ammunition.</a:t>
            </a:r>
          </a:p>
          <a:p>
            <a:r>
              <a:rPr lang="en-US" dirty="0"/>
              <a:t> </a:t>
            </a:r>
          </a:p>
          <a:p>
            <a:r>
              <a:rPr lang="en-US" dirty="0"/>
              <a:t>Today, high-performance, non-lead ammunition is available in a wide range of brands and calibers from most manufacturers. Since non-lead ammunition retains its weight upon impact, it delivers high-performance results while also preventing potential lead exposure when using firearms. Lead-free hunters also play an important role in ecosystem health and species conservation, since the use of non-lead ammunition avoids the risk of lead exposure to both humans and wildlife.</a:t>
            </a:r>
          </a:p>
        </p:txBody>
      </p:sp>
      <p:sp>
        <p:nvSpPr>
          <p:cNvPr id="4" name="Slide Number Placeholder 3"/>
          <p:cNvSpPr>
            <a:spLocks noGrp="1"/>
          </p:cNvSpPr>
          <p:nvPr>
            <p:ph type="sldNum" sz="quarter" idx="5"/>
          </p:nvPr>
        </p:nvSpPr>
        <p:spPr/>
        <p:txBody>
          <a:bodyPr/>
          <a:lstStyle/>
          <a:p>
            <a:fld id="{EE6F91B4-55F4-4436-A63E-CB05760C1CCC}" type="slidenum">
              <a:rPr lang="en-US" smtClean="0"/>
              <a:pPr/>
              <a:t>17</a:t>
            </a:fld>
            <a:endParaRPr lang="en-US"/>
          </a:p>
        </p:txBody>
      </p:sp>
      <p:sp>
        <p:nvSpPr>
          <p:cNvPr id="7" name="Slide Image Placeholder 6">
            <a:extLst>
              <a:ext uri="{FF2B5EF4-FFF2-40B4-BE49-F238E27FC236}">
                <a16:creationId xmlns:a16="http://schemas.microsoft.com/office/drawing/2014/main" id="{6F503445-5956-3CB4-CF2F-EB192E13339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077696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512032"/>
          </a:xfrm>
        </p:spPr>
        <p:txBody>
          <a:bodyPr/>
          <a:lstStyle/>
          <a:p>
            <a:r>
              <a:rPr lang="en-US" dirty="0"/>
              <a:t>Lead products are commonly used for hunting, fishing, and making field equipment.</a:t>
            </a:r>
          </a:p>
          <a:p>
            <a:r>
              <a:rPr lang="en-US" dirty="0"/>
              <a:t>In some cases, people melt lead to cast their own bullets, sinkers, decoys, and other metal items.</a:t>
            </a:r>
          </a:p>
          <a:p>
            <a:r>
              <a:rPr lang="en-US" dirty="0"/>
              <a:t>This process emits lead into the air and deposits lead particles into the workspace, and on their clothes, shoes and hair.  </a:t>
            </a:r>
          </a:p>
          <a:p>
            <a:endParaRPr lang="en-US" dirty="0"/>
          </a:p>
          <a:p>
            <a:r>
              <a:rPr lang="en-US" dirty="0"/>
              <a:t>Identifying personal uses of lead products is important.</a:t>
            </a:r>
          </a:p>
          <a:p>
            <a:endParaRPr lang="en-US" dirty="0"/>
          </a:p>
          <a:p>
            <a:r>
              <a:rPr lang="en-US" dirty="0"/>
              <a:t>For example, in Cherokee Nation, a child was found to have a confirmed high level of lead in their body (or elevated blood lead level) after making fishing sinkers with their father. Identifying the source of exposure took time.</a:t>
            </a:r>
          </a:p>
          <a:p>
            <a:r>
              <a:rPr lang="en-US" dirty="0"/>
              <a:t>The environmental staff checked all sources of paint and other potential sources in the home (even though they lived in post-1978 housing) and checked the parents’ work environment. The source was not found until a follow-up search of the garage, where a pile of lead fishing sinkers was discovered. This was determined to be the source of the child’s exposure to lead. In this case, the father, with the help of his children, made his own fishing sinkers using lead.</a:t>
            </a:r>
          </a:p>
          <a:p>
            <a:r>
              <a:rPr lang="en-US" dirty="0"/>
              <a:t>Lead fishing sinkers are typically made from 100% lead. It only takes a small amount of lead to harm a child; however, there are lead-free tackle options available, which would eliminate this specific source of exposure.</a:t>
            </a:r>
          </a:p>
        </p:txBody>
      </p:sp>
      <p:sp>
        <p:nvSpPr>
          <p:cNvPr id="4" name="Slide Number Placeholder 3"/>
          <p:cNvSpPr>
            <a:spLocks noGrp="1"/>
          </p:cNvSpPr>
          <p:nvPr>
            <p:ph type="sldNum" sz="quarter" idx="5"/>
          </p:nvPr>
        </p:nvSpPr>
        <p:spPr/>
        <p:txBody>
          <a:bodyPr/>
          <a:lstStyle/>
          <a:p>
            <a:fld id="{EE6F91B4-55F4-4436-A63E-CB05760C1CCC}" type="slidenum">
              <a:rPr lang="en-US" smtClean="0"/>
              <a:pPr/>
              <a:t>18</a:t>
            </a:fld>
            <a:endParaRPr lang="en-US"/>
          </a:p>
        </p:txBody>
      </p:sp>
      <p:sp>
        <p:nvSpPr>
          <p:cNvPr id="7" name="Slide Image Placeholder 6">
            <a:extLst>
              <a:ext uri="{FF2B5EF4-FFF2-40B4-BE49-F238E27FC236}">
                <a16:creationId xmlns:a16="http://schemas.microsoft.com/office/drawing/2014/main" id="{8DA56F32-7D20-8213-3B86-F9B62E3F7F7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574042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3328416"/>
            <a:ext cx="5607362" cy="5802884"/>
          </a:xfrm>
        </p:spPr>
        <p:txBody>
          <a:bodyPr/>
          <a:lstStyle/>
          <a:p>
            <a:r>
              <a:rPr lang="en-US" dirty="0"/>
              <a:t>Lead is known to have leached into soil and groundwater at some Superfund sites. Superfund is a program administered by EPA in cooperation with state and tribal governments. It allows EPA to clean up contaminated hazardous waste sites and to compel responsible parties to perform cleanups or reimburse the government for cleanups led by EPA. </a:t>
            </a:r>
          </a:p>
          <a:p>
            <a:endParaRPr lang="en-US" dirty="0"/>
          </a:p>
          <a:p>
            <a:r>
              <a:rPr lang="en-US" dirty="0"/>
              <a:t>One example is the Tar Creek Superfund Site in northeastern Oklahoma, a 40-square-mile former lead and zinc mining area. </a:t>
            </a:r>
          </a:p>
          <a:p>
            <a:endParaRPr lang="en-US" dirty="0"/>
          </a:p>
          <a:p>
            <a:r>
              <a:rPr lang="en-US" dirty="0"/>
              <a:t>The Quapaw Nation, along with state and federal partners, is working hard to clean their land and water to reduce the effects of lead and other pollution that disproportionately affect Quapaw tribal members. </a:t>
            </a:r>
          </a:p>
          <a:p>
            <a:endParaRPr lang="en-US" dirty="0"/>
          </a:p>
          <a:p>
            <a:r>
              <a:rPr lang="en-US" dirty="0"/>
              <a:t>The Quapaw Nation has done a lot since the federal government designated the area as a Superfund Site.</a:t>
            </a:r>
          </a:p>
          <a:p>
            <a:r>
              <a:rPr lang="en-US" dirty="0"/>
              <a:t>However, due to the destruction and contamination of natural resources, many Quapaw tribal members have ceased or greatly reduced their traditional gathering and use of natural resources to limit exposure.</a:t>
            </a:r>
          </a:p>
          <a:p>
            <a:r>
              <a:rPr lang="en-US" dirty="0"/>
              <a:t>Water trucks also routinely spray the unpaved roads to minimize dust kicked up by traffic, since most unpaved county roads in the area were graveled with chat, which is crushed limestone, dolomite, and rocks left over from the metal ore separation process.</a:t>
            </a:r>
          </a:p>
          <a:p>
            <a:endParaRPr lang="en-US" dirty="0"/>
          </a:p>
          <a:p>
            <a:r>
              <a:rPr lang="en-US" dirty="0"/>
              <a:t>For more information about Superfund, visit: www.epa.gov/superfund. </a:t>
            </a:r>
          </a:p>
          <a:p>
            <a:endParaRPr lang="en-US" dirty="0"/>
          </a:p>
          <a:p>
            <a:r>
              <a:rPr lang="en-US" b="1" i="1" dirty="0"/>
              <a:t>Instructor Note:</a:t>
            </a:r>
            <a:r>
              <a:rPr lang="en-US" i="1" dirty="0"/>
              <a:t> If someone asks that is a chat pile and not a mountain in the background of the photo, which in some cases measured as high as 10 stories and were left when the lead and mining companies ceased operations of these mines in the 1960’s. </a:t>
            </a:r>
          </a:p>
        </p:txBody>
      </p:sp>
      <p:sp>
        <p:nvSpPr>
          <p:cNvPr id="4" name="Slide Number Placeholder 3"/>
          <p:cNvSpPr>
            <a:spLocks noGrp="1"/>
          </p:cNvSpPr>
          <p:nvPr>
            <p:ph type="sldNum" sz="quarter" idx="5"/>
          </p:nvPr>
        </p:nvSpPr>
        <p:spPr/>
        <p:txBody>
          <a:bodyPr/>
          <a:lstStyle/>
          <a:p>
            <a:fld id="{EE6F91B4-55F4-4436-A63E-CB05760C1CCC}" type="slidenum">
              <a:rPr lang="en-US" smtClean="0"/>
              <a:pPr/>
              <a:t>19</a:t>
            </a:fld>
            <a:endParaRPr lang="en-US"/>
          </a:p>
        </p:txBody>
      </p:sp>
      <p:sp>
        <p:nvSpPr>
          <p:cNvPr id="7" name="Slide Image Placeholder 6">
            <a:extLst>
              <a:ext uri="{FF2B5EF4-FFF2-40B4-BE49-F238E27FC236}">
                <a16:creationId xmlns:a16="http://schemas.microsoft.com/office/drawing/2014/main" id="{EE9BD5CF-9700-0EE9-AF35-50EAC3CF76B0}"/>
              </a:ext>
            </a:extLst>
          </p:cNvPr>
          <p:cNvSpPr>
            <a:spLocks noGrp="1" noRot="1" noChangeAspect="1"/>
          </p:cNvSpPr>
          <p:nvPr>
            <p:ph type="sldImg"/>
          </p:nvPr>
        </p:nvSpPr>
        <p:spPr>
          <a:xfrm>
            <a:off x="1517650" y="165100"/>
            <a:ext cx="3975100" cy="2982913"/>
          </a:xfrm>
        </p:spPr>
      </p:sp>
    </p:spTree>
    <p:extLst>
      <p:ext uri="{BB962C8B-B14F-4D97-AF65-F5344CB8AC3E}">
        <p14:creationId xmlns:p14="http://schemas.microsoft.com/office/powerpoint/2010/main" val="71069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During today’s session we will discuss:</a:t>
            </a:r>
          </a:p>
          <a:p>
            <a:pPr marL="171450" indent="-171450">
              <a:buFont typeface="Arial" panose="020B0604020202020204" pitchFamily="34" charset="0"/>
              <a:buChar char="•"/>
            </a:pPr>
            <a:r>
              <a:rPr lang="en-US" dirty="0"/>
              <a:t>Potential Sources of Lead Exposure;</a:t>
            </a:r>
          </a:p>
          <a:p>
            <a:pPr marL="171450" indent="-171450">
              <a:buFont typeface="Arial" panose="020B0604020202020204" pitchFamily="34" charset="0"/>
              <a:buChar char="•"/>
            </a:pPr>
            <a:r>
              <a:rPr lang="en-US" dirty="0"/>
              <a:t>Vulnerable Populations</a:t>
            </a:r>
          </a:p>
          <a:p>
            <a:pPr marL="171450" indent="-171450">
              <a:buFont typeface="Arial" panose="020B0604020202020204" pitchFamily="34" charset="0"/>
              <a:buChar char="•"/>
            </a:pPr>
            <a:r>
              <a:rPr lang="en-US" dirty="0"/>
              <a:t>Impacts and Effects of Lead Exposure; and</a:t>
            </a:r>
          </a:p>
          <a:p>
            <a:pPr marL="171450" indent="-171450">
              <a:buFont typeface="Arial" panose="020B0604020202020204" pitchFamily="34" charset="0"/>
              <a:buChar char="•"/>
            </a:pPr>
            <a:r>
              <a:rPr lang="en-US" dirty="0"/>
              <a:t>How you can take action to reduce and prevent exposure to lead</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a:t>
            </a:fld>
            <a:endParaRPr lang="en-US"/>
          </a:p>
        </p:txBody>
      </p:sp>
      <p:sp>
        <p:nvSpPr>
          <p:cNvPr id="7" name="Slide Image Placeholder 6">
            <a:extLst>
              <a:ext uri="{FF2B5EF4-FFF2-40B4-BE49-F238E27FC236}">
                <a16:creationId xmlns:a16="http://schemas.microsoft.com/office/drawing/2014/main" id="{6F9EADFF-C824-A117-2733-F051A2F717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78019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Unfortunately, lead can remain in the environment for many years and enter soil and water. </a:t>
            </a:r>
            <a:r>
              <a:rPr lang="en-US" sz="1800" b="0" dirty="0"/>
              <a:t>While lead does occur naturally in soil, in many places in the United States, the amount of lead in soil is significantly higher than naturally occurring levels. Some sources of lead contamination in soil include exterior lead-based paint, lead deposited in soil near roadways from vehicle exhaust before lead was banned in gasoline, waste sites, mining, or from other historical lead sources and uses. </a:t>
            </a:r>
          </a:p>
          <a:p>
            <a:pPr marL="0" marR="0">
              <a:lnSpc>
                <a:spcPct val="125000"/>
              </a:lnSpc>
              <a:spcBef>
                <a:spcPts val="0"/>
              </a:spcBef>
              <a:spcAft>
                <a:spcPts val="0"/>
              </a:spcAft>
            </a:pPr>
            <a:endPar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25000"/>
              </a:lnSpc>
              <a:spcBef>
                <a:spcPts val="0"/>
              </a:spcBef>
              <a:spcAft>
                <a:spcPts val="0"/>
              </a:spcAft>
            </a:pPr>
            <a:r>
              <a:rPr lang="en-US" sz="1800" dirty="0">
                <a:effectLst/>
                <a:latin typeface="Calibri" panose="020F0502020204030204" pitchFamily="34" charset="0"/>
                <a:ea typeface="MS Mincho" panose="02020609040205080304" pitchFamily="49" charset="-128"/>
                <a:cs typeface="Arial" panose="020B0604020202020204" pitchFamily="34" charset="0"/>
              </a:rPr>
              <a:t>Lead in soil can settle on or be absorbed by plants grown for fruits or vegetables, or plants used as ingredients in food, including dietary supplements. </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Some plants that grow in soils with a high lead concentration can absorb lead</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from the soil with most of the lead remaining in the roots and, in some rare cases, even making its way to the aboveground parts of the plant.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Lead can also be found on the outside surface of plants, either by sticking to the roots or by settling on the leaves and stems when lead dust is spread through the air.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ingested by animals or absorbed by or found on the surface of plants can then be passed along the food chain when they are consumed by both wildlife and humans.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lead in soil can be ingested due to hand-to-mouth activity that is common for young children and from eating vegetables that may have taken up lead from soil in the garden or field.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in soil may also be inhaled if resuspended in the air or tracked into a house on the bottom of shoes.</a:t>
            </a:r>
          </a:p>
          <a:p>
            <a:endParaRPr lang="en-US" sz="1200" kern="1200" dirty="0">
              <a:solidFill>
                <a:schemeClr val="tx1"/>
              </a:solidFill>
              <a:effectLst/>
              <a:latin typeface="+mn-lt"/>
              <a:ea typeface="+mn-ea"/>
              <a:cs typeface="+mn-cs"/>
            </a:endParaRPr>
          </a:p>
          <a:p>
            <a:r>
              <a:rPr lang="en-US" b="0" i="0" dirty="0">
                <a:effectLst/>
                <a:latin typeface="Times New Roman" panose="02020603050405020304" pitchFamily="18" charset="0"/>
              </a:rPr>
              <a:t>Building raised beds and growing plants in containers is the most common way to reduce the chances of coming into contact with contaminants in urban gardens, </a:t>
            </a:r>
            <a:r>
              <a:rPr lang="en-US" b="1" i="0" dirty="0">
                <a:effectLst/>
                <a:latin typeface="Times New Roman" panose="02020603050405020304" pitchFamily="18" charset="0"/>
              </a:rPr>
              <a:t>like in the image you see here</a:t>
            </a:r>
            <a:r>
              <a:rPr lang="en-US" b="0" i="0" dirty="0">
                <a:effectLst/>
                <a:latin typeface="Times New Roman" panose="02020603050405020304" pitchFamily="18" charset="0"/>
              </a:rPr>
              <a:t>. These gardening techniques are preferred because the clean soil and organic matter used to build the raised beds creates a physical barrier between the gardeners/plants and possible contamination in the ground soils. Raised beds can be built for permanent or seasonal use.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20</a:t>
            </a:fld>
            <a:endParaRPr lang="en-US"/>
          </a:p>
        </p:txBody>
      </p:sp>
    </p:spTree>
    <p:extLst>
      <p:ext uri="{BB962C8B-B14F-4D97-AF65-F5344CB8AC3E}">
        <p14:creationId xmlns:p14="http://schemas.microsoft.com/office/powerpoint/2010/main" val="3603381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 know that was a lot of information and a lot of potential sources and may seem overwhelming, just remember there are many actions we can take to reduce our potential exposure to lead. </a:t>
            </a:r>
          </a:p>
          <a:p>
            <a:endParaRPr lang="en-US" dirty="0"/>
          </a:p>
          <a:p>
            <a:r>
              <a:rPr lang="en-US" dirty="0"/>
              <a:t>Other than the sources mentioned, can you think of sources of lead exposure in your community?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21</a:t>
            </a:fld>
            <a:endParaRPr lang="en-US"/>
          </a:p>
        </p:txBody>
      </p:sp>
      <p:sp>
        <p:nvSpPr>
          <p:cNvPr id="7" name="Slide Image Placeholder 6">
            <a:extLst>
              <a:ext uri="{FF2B5EF4-FFF2-40B4-BE49-F238E27FC236}">
                <a16:creationId xmlns:a16="http://schemas.microsoft.com/office/drawing/2014/main" id="{42020829-A557-7337-1AD2-21F9EB74A9A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49593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4473472"/>
            <a:ext cx="5607362" cy="4158464"/>
          </a:xfrm>
        </p:spPr>
        <p:txBody>
          <a:bodyPr/>
          <a:lstStyle/>
          <a:p>
            <a:r>
              <a:rPr lang="en-US" dirty="0"/>
              <a:t>Let’s take a moment to do a quick review of what we just learned about potential sources of lead exposure. </a:t>
            </a:r>
          </a:p>
          <a:p>
            <a:r>
              <a:rPr lang="en-US" dirty="0"/>
              <a:t>There are three fill in the blank questions here on the screen. Take a moment to think about the answers and then raise your hand when you think you know all three.</a:t>
            </a:r>
          </a:p>
          <a:p>
            <a:endParaRPr lang="en-US" dirty="0"/>
          </a:p>
          <a:p>
            <a:r>
              <a:rPr lang="en-US" dirty="0"/>
              <a:t>Give them time to answer. Make a comment or two about the responses before reading. Thank them for participating.</a:t>
            </a:r>
          </a:p>
          <a:p>
            <a:endParaRPr lang="en-US" dirty="0"/>
          </a:p>
          <a:p>
            <a:endParaRPr lang="en-US" dirty="0"/>
          </a:p>
          <a:p>
            <a:r>
              <a:rPr lang="en-US" dirty="0"/>
              <a:t>Lead has also been found in a variety of products that are found in our homes, including: imported scented ______, toys, glassware, ceramicware and cosmetics. (CANDLES/VELAS)</a:t>
            </a:r>
          </a:p>
          <a:p>
            <a:endParaRPr lang="en-US" dirty="0"/>
          </a:p>
          <a:p>
            <a:r>
              <a:rPr lang="en-US" dirty="0"/>
              <a:t>_____ paint, if present in older homes built before 1978, may be a major source of exposure to lead to those who live there. (LEAD-BASED/ BASE DE PLOMO)</a:t>
            </a:r>
          </a:p>
          <a:p>
            <a:endParaRPr lang="en-US" dirty="0"/>
          </a:p>
          <a:p>
            <a:r>
              <a:rPr lang="en-US" dirty="0"/>
              <a:t>The most common sources of lead in ____ water are from lead pipes, faucets, and fixtures. (DRINKING-BEBER)</a:t>
            </a:r>
          </a:p>
          <a:p>
            <a:endParaRPr lang="en-US" dirty="0"/>
          </a:p>
          <a:p>
            <a:r>
              <a:rPr lang="en-US" dirty="0"/>
              <a:t>Great job everyone! I’m impressed, y’all really know your stuff!</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22</a:t>
            </a:fld>
            <a:endParaRPr lang="en-US"/>
          </a:p>
        </p:txBody>
      </p:sp>
      <p:sp>
        <p:nvSpPr>
          <p:cNvPr id="7" name="Slide Image Placeholder 6">
            <a:extLst>
              <a:ext uri="{FF2B5EF4-FFF2-40B4-BE49-F238E27FC236}">
                <a16:creationId xmlns:a16="http://schemas.microsoft.com/office/drawing/2014/main" id="{468D6B4E-5E11-9F66-CDCB-63BCB7B6C382}"/>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967913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strike="noStrike" kern="1200">
                <a:solidFill>
                  <a:schemeClr val="tx1"/>
                </a:solidFill>
                <a:effectLst/>
                <a:latin typeface="+mn-lt"/>
                <a:ea typeface="+mn-ea"/>
                <a:cs typeface="+mn-cs"/>
              </a:rPr>
              <a:t>All humans can potentially be exposed to lead; however, certain groups are more vulnerable than others, including young children under the age of six, pregnant </a:t>
            </a:r>
            <a:r>
              <a:rPr lang="en-US"/>
              <a:t>women</a:t>
            </a:r>
            <a:r>
              <a:rPr lang="en-US" sz="1200" strike="noStrike" kern="1200">
                <a:solidFill>
                  <a:schemeClr val="tx1"/>
                </a:solidFill>
                <a:effectLst/>
                <a:latin typeface="+mn-lt"/>
                <a:ea typeface="+mn-ea"/>
                <a:cs typeface="+mn-cs"/>
              </a:rPr>
              <a:t>, and adults who are exposed to lead through their jobs, hobbies, or cultural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a:solidFill>
                  <a:schemeClr val="tx1"/>
                </a:solidFill>
                <a:effectLst/>
                <a:latin typeface="+mn-lt"/>
                <a:ea typeface="+mn-ea"/>
                <a:cs typeface="+mn-cs"/>
              </a:rPr>
              <a:t>I’ll go into a little more detail on how each of these vulnerable populations may be exposed to and affected by lead.</a:t>
            </a:r>
          </a:p>
        </p:txBody>
      </p:sp>
      <p:sp>
        <p:nvSpPr>
          <p:cNvPr id="4" name="Slide Number Placeholder 3"/>
          <p:cNvSpPr>
            <a:spLocks noGrp="1"/>
          </p:cNvSpPr>
          <p:nvPr>
            <p:ph type="sldNum" sz="quarter" idx="5"/>
          </p:nvPr>
        </p:nvSpPr>
        <p:spPr/>
        <p:txBody>
          <a:bodyPr/>
          <a:lstStyle/>
          <a:p>
            <a:fld id="{EE6F91B4-55F4-4436-A63E-CB05760C1CCC}" type="slidenum">
              <a:rPr lang="en-US" smtClean="0"/>
              <a:t>23</a:t>
            </a:fld>
            <a:endParaRPr lang="en-US"/>
          </a:p>
        </p:txBody>
      </p:sp>
    </p:spTree>
    <p:extLst>
      <p:ext uri="{BB962C8B-B14F-4D97-AF65-F5344CB8AC3E}">
        <p14:creationId xmlns:p14="http://schemas.microsoft.com/office/powerpoint/2010/main" val="89844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is children. Lead is especially dangerous to children under the age of six because their growing bodies absorb more lead than adults, and their developing brains and nervous systems are more sensitive to lead’s damaging effects. Babies and young children’s exposure can be higher because they often put their hands and other objects into their mouths. For example, they may suck on a pacifier dropped on a floor covered with lead dust or eat paint chips or dirt that contains lead.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Children may also be exposed to lead by eating contaminated food or drinking water. This includes drinking powdered formula made with lead-contaminated water, eating lead dust that has settled on food and food preparation surfaces, eating game meat with lead particles, and eating food or drinking liquids stored or cooked in lead crystal or lead-glazed pottery. Food and liquids stored or served in lead crystal or lead-glazed pottery can become contaminated because lead can leach from these containers into the food or liquid.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Different toys and other products may also contain lead. Older toys and furniture passed down in the family or antique doll furniture or toy jewelry could contain lead-based paint or contain lead in its materials. This could become a problem if children bite or swallow toys that contain lead. If you’re a parent, you can stay up to date on product and toy recalls due to lead contamination by visiting the Consumer Product Safety Commission’s website (paste to chat: </a:t>
            </a:r>
            <a:r>
              <a:rPr lang="en-US" sz="1200" u="sng" kern="1200" dirty="0">
                <a:solidFill>
                  <a:schemeClr val="tx1"/>
                </a:solidFill>
                <a:effectLst/>
                <a:latin typeface="+mn-lt"/>
                <a:ea typeface="+mn-ea"/>
                <a:cs typeface="+mn-cs"/>
                <a:hlinkClick r:id="rId3"/>
              </a:rPr>
              <a:t>https://www.cpsc.gov/</a:t>
            </a:r>
            <a:r>
              <a:rPr lang="en-US" sz="1200" u="sng"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24</a:t>
            </a:fld>
            <a:endParaRPr lang="en-US"/>
          </a:p>
        </p:txBody>
      </p:sp>
    </p:spTree>
    <p:extLst>
      <p:ext uri="{BB962C8B-B14F-4D97-AF65-F5344CB8AC3E}">
        <p14:creationId xmlns:p14="http://schemas.microsoft.com/office/powerpoint/2010/main" val="334885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dirty="0">
                <a:solidFill>
                  <a:schemeClr val="tx1"/>
                </a:solidFill>
                <a:effectLst/>
                <a:latin typeface="+mn-lt"/>
                <a:ea typeface="+mn-ea"/>
                <a:cs typeface="+mn-cs"/>
              </a:rPr>
              <a:t>Working in certain jobs may increase adults’ potential exposure to lead, such as: renovation or repair of older homes and buildings; painting; construction; refinishing furniture; smelting; mining; auto repair and working at hazardous waste sites. Engaging in hobbies, such as making stained glass or ammunition, shooting at a gun range or using certain folk remedies, may also increase the likelihood of exposure to lead. These activities can cause lead dust or soil to get onto your skin, in your hair and clothing, and this dust can then be transferred to the interior of your car or home, which can create lead exposure for the rest of your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25</a:t>
            </a:fld>
            <a:endParaRPr lang="en-US"/>
          </a:p>
        </p:txBody>
      </p:sp>
    </p:spTree>
    <p:extLst>
      <p:ext uri="{BB962C8B-B14F-4D97-AF65-F5344CB8AC3E}">
        <p14:creationId xmlns:p14="http://schemas.microsoft.com/office/powerpoint/2010/main" val="3624060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strike="noStrike" kern="1200">
                <a:solidFill>
                  <a:schemeClr val="tx1"/>
                </a:solidFill>
                <a:effectLst/>
                <a:latin typeface="+mn-lt"/>
                <a:ea typeface="+mn-ea"/>
                <a:cs typeface="+mn-cs"/>
              </a:rPr>
              <a:t>A pregnant </a:t>
            </a:r>
            <a:r>
              <a:rPr lang="en-US"/>
              <a:t>woman </a:t>
            </a:r>
            <a:r>
              <a:rPr lang="en-US" sz="1200" strike="noStrike" kern="1200">
                <a:solidFill>
                  <a:schemeClr val="tx1"/>
                </a:solidFill>
                <a:effectLst/>
                <a:latin typeface="+mn-lt"/>
                <a:ea typeface="+mn-ea"/>
                <a:cs typeface="+mn-cs"/>
              </a:rPr>
              <a:t>exposed to lead is of concern because it can result in exposure to the developing fetus. While most common in 1- and 2-year-old children, some pregnant </a:t>
            </a:r>
            <a:r>
              <a:rPr lang="en-US"/>
              <a:t>women </a:t>
            </a:r>
            <a:r>
              <a:rPr lang="en-US" sz="1200" strike="noStrike" kern="1200">
                <a:solidFill>
                  <a:schemeClr val="tx1"/>
                </a:solidFill>
                <a:effectLst/>
                <a:latin typeface="+mn-lt"/>
                <a:ea typeface="+mn-ea"/>
                <a:cs typeface="+mn-cs"/>
              </a:rPr>
              <a:t>may also be exposed to lead from the intentional ingestion or mouthing of soil, clay or pottery, which is a behavior known as pica. </a:t>
            </a:r>
          </a:p>
          <a:p>
            <a:endParaRPr lang="en-US" sz="1200" i="1" strike="noStrike" kern="1200">
              <a:solidFill>
                <a:schemeClr val="tx1"/>
              </a:solidFill>
              <a:effectLst/>
              <a:latin typeface="+mn-lt"/>
              <a:ea typeface="+mn-ea"/>
              <a:cs typeface="+mn-cs"/>
            </a:endParaRPr>
          </a:p>
          <a:p>
            <a:r>
              <a:rPr lang="en-US" sz="1200" i="1" strike="noStrike" kern="1200">
                <a:solidFill>
                  <a:schemeClr val="tx1"/>
                </a:solidFill>
                <a:effectLst/>
                <a:latin typeface="+mn-lt"/>
                <a:ea typeface="+mn-ea"/>
                <a:cs typeface="+mn-cs"/>
              </a:rPr>
              <a:t>Instructor Note: Pica can be traditionally practiced among many cultures. Include if relevant for the community of interest. “Some women may also deliberately consume clay, soil, or rocks as part of their cultural practices. Pica can result in serious health effects to both the mother and her fetus if the clay, soil or rocks contain lead.”</a:t>
            </a:r>
          </a:p>
          <a:p>
            <a:endParaRPr lang="en-US" sz="1200" strike="sng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EE6F91B4-55F4-4436-A63E-CB05760C1CCC}" type="slidenum">
              <a:rPr lang="en-US" smtClean="0"/>
              <a:t>26</a:t>
            </a:fld>
            <a:endParaRPr lang="en-US"/>
          </a:p>
        </p:txBody>
      </p:sp>
    </p:spTree>
    <p:extLst>
      <p:ext uri="{BB962C8B-B14F-4D97-AF65-F5344CB8AC3E}">
        <p14:creationId xmlns:p14="http://schemas.microsoft.com/office/powerpoint/2010/main" val="33568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Next, we will elaborate on these effects on humans and wildlife.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has harmful effects on human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exposure in humans can cause negative health impacts, which often occur with no obvious symptoms and frequently go unrecognized.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 also impacts the environment and wildlife.</a:t>
            </a:r>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27</a:t>
            </a:fld>
            <a:endParaRPr lang="en-US"/>
          </a:p>
        </p:txBody>
      </p:sp>
    </p:spTree>
    <p:extLst>
      <p:ext uri="{BB962C8B-B14F-4D97-AF65-F5344CB8AC3E}">
        <p14:creationId xmlns:p14="http://schemas.microsoft.com/office/powerpoint/2010/main" val="3963557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no known safe level of exposure to lead. Even small amounts of lead in children can result in:</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Behavior and learning problems;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Lower IQ and hyperactivity;</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Slowed growth;</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Hearing problems; and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Anemia, a condition where one has low levels of iron in the blood. </a:t>
            </a:r>
          </a:p>
          <a:p>
            <a:pPr marL="0" lv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rare cases, high amounts of lead can have devastating effects, including seizures, coma and in some cases, even death.</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28</a:t>
            </a:fld>
            <a:endParaRPr lang="en-US"/>
          </a:p>
        </p:txBody>
      </p:sp>
    </p:spTree>
    <p:extLst>
      <p:ext uri="{BB962C8B-B14F-4D97-AF65-F5344CB8AC3E}">
        <p14:creationId xmlns:p14="http://schemas.microsoft.com/office/powerpoint/2010/main" val="219971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dirty="0"/>
              <a:t>Adults exposed to lead can suffer from:</a:t>
            </a:r>
          </a:p>
          <a:p>
            <a:endParaRPr lang="en-US" dirty="0"/>
          </a:p>
          <a:p>
            <a:pPr marL="171450" indent="-171450">
              <a:buFont typeface="Arial" panose="020B0604020202020204" pitchFamily="34" charset="0"/>
              <a:buChar char="•"/>
            </a:pPr>
            <a:r>
              <a:rPr lang="en-US" dirty="0"/>
              <a:t>Nerve disorders;</a:t>
            </a:r>
          </a:p>
          <a:p>
            <a:pPr marL="171450" indent="-171450">
              <a:buFont typeface="Arial" panose="020B0604020202020204" pitchFamily="34" charset="0"/>
              <a:buChar char="•"/>
            </a:pPr>
            <a:r>
              <a:rPr lang="en-US" dirty="0"/>
              <a:t>Increased blood pressure;</a:t>
            </a:r>
          </a:p>
          <a:p>
            <a:pPr marL="171450" indent="-171450">
              <a:buFont typeface="Arial" panose="020B0604020202020204" pitchFamily="34" charset="0"/>
              <a:buChar char="•"/>
            </a:pPr>
            <a:r>
              <a:rPr lang="en-US" dirty="0"/>
              <a:t>Decreased kidney function; </a:t>
            </a:r>
          </a:p>
          <a:p>
            <a:pPr marL="171450" indent="-171450">
              <a:buFont typeface="Arial" panose="020B0604020202020204" pitchFamily="34" charset="0"/>
              <a:buChar char="•"/>
            </a:pPr>
            <a:r>
              <a:rPr lang="en-US" dirty="0"/>
              <a:t>Reproductive problems; and</a:t>
            </a:r>
          </a:p>
          <a:p>
            <a:pPr marL="171450" indent="-171450">
              <a:buFont typeface="Arial" panose="020B0604020202020204" pitchFamily="34" charset="0"/>
              <a:buChar char="•"/>
            </a:pPr>
            <a:r>
              <a:rPr lang="en-US" dirty="0"/>
              <a:t>Memory and concentration problems.</a:t>
            </a:r>
          </a:p>
        </p:txBody>
      </p:sp>
      <p:sp>
        <p:nvSpPr>
          <p:cNvPr id="4" name="Slide Number Placeholder 3"/>
          <p:cNvSpPr>
            <a:spLocks noGrp="1"/>
          </p:cNvSpPr>
          <p:nvPr>
            <p:ph type="sldNum" sz="quarter" idx="5"/>
          </p:nvPr>
        </p:nvSpPr>
        <p:spPr/>
        <p:txBody>
          <a:bodyPr/>
          <a:lstStyle/>
          <a:p>
            <a:fld id="{14D30F24-102C-45B0-A4D3-3934CE170B8D}" type="slidenum">
              <a:rPr lang="en-US" smtClean="0"/>
              <a:t>29</a:t>
            </a:fld>
            <a:endParaRPr lang="en-US"/>
          </a:p>
        </p:txBody>
      </p:sp>
    </p:spTree>
    <p:extLst>
      <p:ext uri="{BB962C8B-B14F-4D97-AF65-F5344CB8AC3E}">
        <p14:creationId xmlns:p14="http://schemas.microsoft.com/office/powerpoint/2010/main" val="37876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519" y="2718816"/>
            <a:ext cx="5607362" cy="5998464"/>
          </a:xfrm>
        </p:spPr>
        <p:txBody>
          <a:bodyPr/>
          <a:lstStyle/>
          <a:p>
            <a:r>
              <a:rPr lang="en-US" i="1" u="none" dirty="0"/>
              <a:t>I. Introduction</a:t>
            </a:r>
          </a:p>
          <a:p>
            <a:r>
              <a:rPr lang="en-US" dirty="0"/>
              <a:t>You may have heard of lead or lead poisoning before today but may not know much about it. Our goal today is for you to walk away with an understanding of lead. We will learn:</a:t>
            </a:r>
          </a:p>
          <a:p>
            <a:pPr marL="171450" indent="-171450">
              <a:buFont typeface="Arial" panose="020B0604020202020204" pitchFamily="34" charset="0"/>
              <a:buChar char="•"/>
            </a:pPr>
            <a:r>
              <a:rPr lang="en-US" dirty="0"/>
              <a:t>What lead is; </a:t>
            </a:r>
          </a:p>
          <a:p>
            <a:pPr marL="171450" indent="-171450">
              <a:buFont typeface="Arial" panose="020B0604020202020204" pitchFamily="34" charset="0"/>
              <a:buChar char="•"/>
            </a:pPr>
            <a:r>
              <a:rPr lang="en-US" dirty="0"/>
              <a:t>Where lead is found; </a:t>
            </a:r>
          </a:p>
          <a:p>
            <a:pPr marL="171450" indent="-171450">
              <a:buFont typeface="Arial" panose="020B0604020202020204" pitchFamily="34" charset="0"/>
              <a:buChar char="•"/>
            </a:pPr>
            <a:r>
              <a:rPr lang="en-US" dirty="0"/>
              <a:t>How lead can harm both children and adults; and </a:t>
            </a:r>
          </a:p>
          <a:p>
            <a:pPr marL="171450" indent="-171450">
              <a:buFont typeface="Arial" panose="020B0604020202020204" pitchFamily="34" charset="0"/>
              <a:buChar char="•"/>
            </a:pPr>
            <a:r>
              <a:rPr lang="en-US" dirty="0"/>
              <a:t>Potential impacts on the environment, wildlife and cultural practices. </a:t>
            </a:r>
          </a:p>
          <a:p>
            <a:endParaRPr lang="en-US" dirty="0"/>
          </a:p>
          <a:p>
            <a:r>
              <a:rPr lang="en-US" dirty="0"/>
              <a:t>Please keep in mind that lead exposure and lead poisoning are preventable – we can take actions to reduce potential exposure to lead, and there are laws in place to protect us. At the end of this session, we will discuss several actions we can take as a community and as individuals to reduce potential lead exposure. At the end of this session, we will discuss several actions we can take as a community and as individuals to reduce potential lead exposure. </a:t>
            </a:r>
          </a:p>
          <a:p>
            <a:r>
              <a:rPr lang="en-US" dirty="0"/>
              <a:t> </a:t>
            </a:r>
          </a:p>
          <a:p>
            <a:r>
              <a:rPr lang="en-US" dirty="0"/>
              <a:t>Before we begin, I have a few questions for the group to gain a better understanding of what you already know about lead and lead poisoning</a:t>
            </a:r>
          </a:p>
          <a:p>
            <a:r>
              <a:rPr lang="en-US" dirty="0"/>
              <a:t>1. How many of you have ever heard of lead or lead poisoning before today? Instructor Note: This can be as simple as having participants raise their hands or respond with “yes” or “no” or you can allow participants time to share specific stories.  </a:t>
            </a:r>
          </a:p>
          <a:p>
            <a:r>
              <a:rPr lang="en-US" dirty="0"/>
              <a:t> </a:t>
            </a:r>
          </a:p>
          <a:p>
            <a:r>
              <a:rPr lang="en-US" dirty="0"/>
              <a:t>2. What are some things you have heard about lead or lead poisoning? Instructor Note: This is another good time to allow participants to share specific pieces of information and/or stories.  </a:t>
            </a:r>
          </a:p>
          <a:p>
            <a:r>
              <a:rPr lang="en-US" dirty="0"/>
              <a:t> </a:t>
            </a:r>
          </a:p>
          <a:p>
            <a:pPr lvl="0"/>
            <a:r>
              <a:rPr lang="en-US" dirty="0"/>
              <a:t>3. Does anyone know what year their house or apartment was built; was it built before or after 1978?  For those of you who live in a house or apartment built before 1978, this session is going to provide you with information about lead-based paint that may be in your home.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a:t>
            </a:fld>
            <a:endParaRPr lang="en-US"/>
          </a:p>
        </p:txBody>
      </p:sp>
      <p:sp>
        <p:nvSpPr>
          <p:cNvPr id="7" name="Slide Image Placeholder 6">
            <a:extLst>
              <a:ext uri="{FF2B5EF4-FFF2-40B4-BE49-F238E27FC236}">
                <a16:creationId xmlns:a16="http://schemas.microsoft.com/office/drawing/2014/main" id="{F4481D1C-3142-CE04-CD4E-9E459D85DA76}"/>
              </a:ext>
            </a:extLst>
          </p:cNvPr>
          <p:cNvSpPr>
            <a:spLocks noGrp="1" noRot="1" noChangeAspect="1"/>
          </p:cNvSpPr>
          <p:nvPr>
            <p:ph type="sldImg"/>
          </p:nvPr>
        </p:nvSpPr>
        <p:spPr>
          <a:xfrm>
            <a:off x="1998663" y="323850"/>
            <a:ext cx="3011487" cy="2260600"/>
          </a:xfrm>
        </p:spPr>
      </p:sp>
    </p:spTree>
    <p:extLst>
      <p:ext uri="{BB962C8B-B14F-4D97-AF65-F5344CB8AC3E}">
        <p14:creationId xmlns:p14="http://schemas.microsoft.com/office/powerpoint/2010/main" val="2865167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Lead can accumulate in our bodies over time, where it is stored in our bones. During pregnancy, lead is released from the </a:t>
            </a:r>
            <a:r>
              <a:rPr lang="en-US"/>
              <a:t>mother’s</a:t>
            </a:r>
            <a:r>
              <a:rPr lang="en-US" sz="1200" kern="1200">
                <a:solidFill>
                  <a:schemeClr val="tx1"/>
                </a:solidFill>
                <a:effectLst/>
                <a:latin typeface="+mn-lt"/>
                <a:ea typeface="+mn-ea"/>
                <a:cs typeface="+mn-cs"/>
              </a:rPr>
              <a:t> bones along with calcium and exposes the fetus or breastfeeding infant to lead. This occurs especially when the </a:t>
            </a:r>
            <a:r>
              <a:rPr lang="en-US"/>
              <a:t>mother</a:t>
            </a:r>
            <a:r>
              <a:rPr lang="en-US" sz="1200" kern="1200">
                <a:solidFill>
                  <a:schemeClr val="tx1"/>
                </a:solidFill>
                <a:effectLst/>
                <a:latin typeface="+mn-lt"/>
                <a:ea typeface="+mn-ea"/>
                <a:cs typeface="+mn-cs"/>
              </a:rPr>
              <a:t> does not receive adequate </a:t>
            </a:r>
            <a:r>
              <a:rPr lang="en-US" sz="1200" b="0" kern="1200">
                <a:solidFill>
                  <a:schemeClr val="tx1"/>
                </a:solidFill>
                <a:effectLst/>
                <a:latin typeface="+mn-lt"/>
                <a:ea typeface="+mn-ea"/>
                <a:cs typeface="+mn-cs"/>
              </a:rPr>
              <a:t>dietary</a:t>
            </a:r>
            <a:r>
              <a:rPr lang="en-US" sz="1200" kern="1200">
                <a:solidFill>
                  <a:schemeClr val="tx1"/>
                </a:solidFill>
                <a:effectLst/>
                <a:latin typeface="+mn-lt"/>
                <a:ea typeface="+mn-ea"/>
                <a:cs typeface="+mn-cs"/>
              </a:rPr>
              <a:t> calcium, and can result in serious effects including:</a:t>
            </a: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Causing the baby to be born too early or too small;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Putting the mother at risk for miscarriage.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Hurting the baby’s brain, kidneys or nervous system; and</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Increasing the likelihood of learning or behavioral problems.</a:t>
            </a:r>
          </a:p>
          <a:p>
            <a:endParaRPr lang="en-US"/>
          </a:p>
          <a:p>
            <a:endParaRPr lang="en-US"/>
          </a:p>
        </p:txBody>
      </p:sp>
      <p:sp>
        <p:nvSpPr>
          <p:cNvPr id="4" name="Slide Number Placeholder 3"/>
          <p:cNvSpPr>
            <a:spLocks noGrp="1"/>
          </p:cNvSpPr>
          <p:nvPr>
            <p:ph type="sldNum" sz="quarter" idx="5"/>
          </p:nvPr>
        </p:nvSpPr>
        <p:spPr/>
        <p:txBody>
          <a:bodyPr/>
          <a:lstStyle/>
          <a:p>
            <a:fld id="{EE6F91B4-55F4-4436-A63E-CB05760C1CCC}" type="slidenum">
              <a:rPr lang="en-US" smtClean="0"/>
              <a:t>30</a:t>
            </a:fld>
            <a:endParaRPr lang="en-US"/>
          </a:p>
        </p:txBody>
      </p:sp>
    </p:spTree>
    <p:extLst>
      <p:ext uri="{BB962C8B-B14F-4D97-AF65-F5344CB8AC3E}">
        <p14:creationId xmlns:p14="http://schemas.microsoft.com/office/powerpoint/2010/main" val="121265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Like humans, ingestion of lead in the food web can also impact wildlife species, such as birds, mammals and amphibians.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Upon ingestion of significant amounts of lead, birds may show behavioral changes, such as: unsteady legs, droopy wings, accidents when trying to land, and in more severe cases, blindness and the inability to hold up their head. Lead exposure to mammals can result in vomiting, loss of appetite, diarrhea, lethargy and uncoordinated body movements. In amphibians, such as toads and frogs, exposure to lead can result in an increase in skin shedding, sluggishness and decreased muscle tone.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Animals can be exposed to lead from mining, facility emissions and lead-based paint. However, research indicates that ingesting lead fishing tackle and spent lead ammunition are two of the major sources of lead exposure in wildlife.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Optional information to add: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lead poisoning can occur when predators and scavengers target wounded prey that has been shot or eat animal parts that contain lead fragments from spent ammunition. This source particularly impacts scavenging bird species such as hawks, eagles, vultures, condors, ravens, magpies, jays, etc. Lead poisoning affects their muscles, nerves, kidney function, reproductive systems, and flight capacity and can result in paralysis and starvation.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Waterfowl species, such as loons, ducks, geese and swans, are also commonly affected by lead through the ingestion of spent lead shot and used sinkers or tackle. However, many other types of birds can also be affected. Upon ingestion of significant amounts of lead, birds may show behavioral changes, such as: unsteady legs, droopy wings, accidents when trying to land, and in more severe cases, blindness and the inability to hold up their head. </a:t>
            </a:r>
          </a:p>
          <a:p>
            <a:endParaRPr lang="en-US" dirty="0"/>
          </a:p>
          <a:p>
            <a:r>
              <a:rPr lang="en-US" dirty="0"/>
              <a:t>Other symptoms include listlessness, vomiting, diarrhea and impaired flight.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Lead poisoning can also occur in mammals, such as raccoons, bears, wolves and foxes. Lead exposure to these mammals can result in vomiting, loss of appetite, diarrhea, lethargy and uncoordinated body movements. Repeated exposures over time can result in anemia, convulsions, blindness, coma or death.</a:t>
            </a:r>
          </a:p>
          <a:p>
            <a:endParaRPr lang="en-US" dirty="0"/>
          </a:p>
          <a:p>
            <a:r>
              <a:rPr lang="en-US" dirty="0"/>
              <a:t>In amphibians, such as toads and frogs, exposure to lead can result in an increase in skin shedding, sluggishness and decreased muscle tone.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31</a:t>
            </a:fld>
            <a:endParaRPr lang="en-US"/>
          </a:p>
        </p:txBody>
      </p:sp>
    </p:spTree>
    <p:extLst>
      <p:ext uri="{BB962C8B-B14F-4D97-AF65-F5344CB8AC3E}">
        <p14:creationId xmlns:p14="http://schemas.microsoft.com/office/powerpoint/2010/main" val="1345875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dirty="0"/>
              <a:t>Given rising concerns over known and potential impacts of lead on wildlife, many tribes and states are taking action to increase the use of non-lead alternatives for fishing and hunting activities within their boundaries. In fact, many tribes and states have their own regulations and programs concerning the use of </a:t>
            </a:r>
            <a:r>
              <a:rPr lang="en-US" dirty="0">
                <a:hlinkClick r:id="rId3"/>
              </a:rPr>
              <a:t>lead-free ammunition</a:t>
            </a:r>
            <a:r>
              <a:rPr lang="en-US" dirty="0"/>
              <a:t> and </a:t>
            </a:r>
            <a:r>
              <a:rPr lang="en-US" dirty="0">
                <a:hlinkClick r:id="rId4"/>
              </a:rPr>
              <a:t>tackle</a:t>
            </a:r>
            <a:r>
              <a:rPr lang="en-US" dirty="0"/>
              <a:t>. This is in addition to the U.S. Fish and Wildlife Service ban in 1991 of the use of lead shot nationwide for hunting waterfowl. </a:t>
            </a:r>
          </a:p>
          <a:p>
            <a:endParaRPr lang="en-US" dirty="0"/>
          </a:p>
          <a:p>
            <a:r>
              <a:rPr lang="en-US" dirty="0"/>
              <a:t>One example of this is the Nez Perce Tribe of north-central Idaho who initiated regional dialogue on this topic and has established a Hunter Stewardship and Safety Program centered on lead-free subsistence hunting. The program offers an ammunition exchange option and facilitates community outreach to share awareness about the human health and wildlife conservation benefits of choosing to switch to copper-based ammunition when harvesting food. An example of a state program is the Minnesota Pollution Control Agency’s Get the Lead out program, which is an educational program to protect and restore the population of common loons in Minnesota by reducing their exposure to lead-based fishing tackle. </a:t>
            </a:r>
          </a:p>
        </p:txBody>
      </p:sp>
      <p:sp>
        <p:nvSpPr>
          <p:cNvPr id="4" name="Slide Number Placeholder 3"/>
          <p:cNvSpPr>
            <a:spLocks noGrp="1"/>
          </p:cNvSpPr>
          <p:nvPr>
            <p:ph type="sldNum" sz="quarter" idx="5"/>
          </p:nvPr>
        </p:nvSpPr>
        <p:spPr/>
        <p:txBody>
          <a:bodyPr/>
          <a:lstStyle/>
          <a:p>
            <a:fld id="{14D30F24-102C-45B0-A4D3-3934CE170B8D}" type="slidenum">
              <a:rPr lang="en-US" smtClean="0"/>
              <a:t>32</a:t>
            </a:fld>
            <a:endParaRPr lang="en-US"/>
          </a:p>
        </p:txBody>
      </p:sp>
    </p:spTree>
    <p:extLst>
      <p:ext uri="{BB962C8B-B14F-4D97-AF65-F5344CB8AC3E}">
        <p14:creationId xmlns:p14="http://schemas.microsoft.com/office/powerpoint/2010/main" val="509156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t>Lead, like other heavy metals, has the potential to impact cultural practices. Are you aware of specific stories of how lead has already impacted your community? </a:t>
            </a: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33</a:t>
            </a:fld>
            <a:endParaRPr lang="en-US"/>
          </a:p>
        </p:txBody>
      </p:sp>
      <p:sp>
        <p:nvSpPr>
          <p:cNvPr id="7" name="Slide Image Placeholder 6">
            <a:extLst>
              <a:ext uri="{FF2B5EF4-FFF2-40B4-BE49-F238E27FC236}">
                <a16:creationId xmlns:a16="http://schemas.microsoft.com/office/drawing/2014/main" id="{D985080A-F4C7-89DD-FE8A-9E7DB9CF1AC6}"/>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26678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I have a couple examples that </a:t>
            </a:r>
            <a:r>
              <a:rPr lang="en-US" sz="1800" dirty="0">
                <a:latin typeface="+mn-lt"/>
              </a:rPr>
              <a:t>were shared</a:t>
            </a:r>
            <a:r>
              <a:rPr lang="en-US" sz="1800" kern="1200" dirty="0">
                <a:solidFill>
                  <a:schemeClr val="tx1"/>
                </a:solidFill>
                <a:effectLst/>
                <a:latin typeface="+mn-lt"/>
                <a:ea typeface="+mn-ea"/>
                <a:cs typeface="+mn-cs"/>
              </a:rPr>
              <a:t> with us previously of lead’s impacts on cultural practices:</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Be cautious of imported spices. </a:t>
            </a:r>
            <a:r>
              <a:rPr lang="en-US" sz="1200" b="0" i="0" dirty="0">
                <a:solidFill>
                  <a:srgbClr val="000000"/>
                </a:solidFill>
                <a:effectLst/>
                <a:latin typeface="+mn-lt"/>
                <a:ea typeface="Open Sans"/>
                <a:cs typeface="Open Sans"/>
              </a:rPr>
              <a:t>Lead has been found in certain spices imported from Vietnam, India, and Syria among other countries. Lead has </a:t>
            </a:r>
            <a:r>
              <a:rPr lang="en-US" sz="1200" dirty="0">
                <a:solidFill>
                  <a:srgbClr val="000000"/>
                </a:solidFill>
                <a:latin typeface="+mn-lt"/>
                <a:ea typeface="Open Sans"/>
                <a:cs typeface="Open Sans"/>
              </a:rPr>
              <a:t>also been </a:t>
            </a:r>
            <a:r>
              <a:rPr lang="en-US" sz="1200" b="0" i="0" dirty="0">
                <a:solidFill>
                  <a:srgbClr val="000000"/>
                </a:solidFill>
                <a:effectLst/>
                <a:latin typeface="+mn-lt"/>
                <a:ea typeface="Open Sans"/>
                <a:cs typeface="Open Sans"/>
              </a:rPr>
              <a:t>found in powders and tablets given for arthritis, infertility, upset stomach, menstrual cramps, colic, and other illnesses traditionally used by East Indian, Indian, Middle Eastern, West Asian, and Hispanic cultures.</a:t>
            </a:r>
            <a:r>
              <a:rPr lang="en-US" sz="1200" dirty="0">
                <a:solidFill>
                  <a:srgbClr val="000000"/>
                </a:solidFill>
                <a:latin typeface="+mn-lt"/>
                <a:ea typeface="Open Sans"/>
                <a:cs typeface="Open Sans"/>
              </a:rPr>
              <a: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Using natural resources– Natural resources, such as soil, clay, wood and plants are commonly used for various items. However, it is important to know where these items come from and whether the natural resources being used are contaminated with lead before using them and to consider other options when possible. </a:t>
            </a:r>
            <a:br>
              <a:rPr lang="en-US" dirty="0"/>
            </a:br>
            <a:endParaRPr lang="en-US" dirty="0"/>
          </a:p>
          <a:p>
            <a:pPr marL="171450" indent="-171450">
              <a:buFont typeface="Arial" panose="020B0604020202020204" pitchFamily="34" charset="0"/>
              <a:buChar char="•"/>
            </a:pPr>
            <a:r>
              <a:rPr lang="en-US" dirty="0"/>
              <a:t>Using imported materials – There is a story that has been shared with us from a community in Colorado that has a high population of African immigrants. Many of these immigrants have continued the practice of using a colored paste that they put under the eyes to enhance intelligence. A child in that community was found to have an EBLL and after doing an investigation the exposure source ended up being from the paste, which was being shipped from Africa and the paste’s coloring came from a lead-based additive. It was recommended that the parents stop this practice and when they did EBLL went down quickly.</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800" b="0" i="0" strike="sngStrike" dirty="0">
              <a:solidFill>
                <a:srgbClr val="000000"/>
              </a:solidFill>
              <a:effectLst/>
              <a:latin typeface="Open Sans" panose="020B060603050402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sz="1800" dirty="0"/>
              <a:t>Hunting deer, moose, elk and game – Most hunting ammunition is lead-based, which means both wildlife and humans are at risk of lead exposure from the consumption of spent ammunition in game meat and internal organs of an animal used as food (Refs. 23 &amp; 24). In a recent study completed in North Dakota, participants who ate any wild game had higher blood lead levels than participants who did not consume wild game (Ref. 25). Lead exposure cannot be eliminated by cutting out the bullet wound channel and trimming meat at the site of impact. The typical lead-core bullet loses 30-40% of its weight in big game animal carcasses; hundreds of fragments are dispersed when a lead bullet is fired into an animal, making it impossible to remove all fragments. Using lead-free ammunition is the best way to avoid this risk of exposure. </a:t>
            </a:r>
          </a:p>
          <a:p>
            <a:endParaRPr lang="en-US" sz="1800" dirty="0"/>
          </a:p>
          <a:p>
            <a:pPr marL="285750" indent="-285750">
              <a:buFont typeface="Arial" panose="020B0604020202020204" pitchFamily="34" charset="0"/>
              <a:buChar char="•"/>
            </a:pPr>
            <a:r>
              <a:rPr lang="en-US" sz="1800" dirty="0"/>
              <a:t>Gathering traditional and cultural foods – Many traditional and cultural foods are gathered in natural areas that may  be contaminated with lead (or other harmful materials); thus it is important to wash items thoroughly with clean water sources prior to eating. For example, to reduce the risk of exposure to lead, one southwest tribe makes sure its members thoroughly wash watercress and wild onions grown in the early spring to remove any contaminated soil from the plant’s surface. Another northwest tribe, living in an area with known lead soil contamination, recommends washing and then removing the skins of water potatoes prior to cooking and eating to reduce exposure. Overall, it is a good practice to thoroughly wash gathered foods prior to cooking and eating as well as to understand whether possible exposure scenarios exist in your community.</a:t>
            </a:r>
          </a:p>
          <a:p>
            <a:endParaRPr lang="en-US" sz="1800" dirty="0"/>
          </a:p>
          <a:p>
            <a:pPr marL="285750" indent="-285750">
              <a:buFont typeface="Arial" panose="020B0604020202020204" pitchFamily="34" charset="0"/>
              <a:buChar char="•"/>
            </a:pPr>
            <a:r>
              <a:rPr lang="en-US" sz="1800" dirty="0"/>
              <a:t>Burning materials and ingredients for cultural and medicinal activities - Many tribal activities involve burning different materials for traditional, cultural and medicinal practices. In some cases, ashes and smoke have been found to be contaminated with chemicals, such as when unknowingly burning wood coated with lead-based paint. It is important to know the source of the materials being burned to prevent community members from being exposed to lead through both ingestion and breathing.</a:t>
            </a:r>
          </a:p>
          <a:p>
            <a:r>
              <a:rPr lang="en-US" sz="1800" dirty="0"/>
              <a:t> </a:t>
            </a:r>
          </a:p>
          <a:p>
            <a:pPr marL="285750" indent="-285750">
              <a:buFont typeface="Arial" panose="020B0604020202020204" pitchFamily="34" charset="0"/>
              <a:buChar char="•"/>
            </a:pPr>
            <a:r>
              <a:rPr lang="en-US" sz="1800" dirty="0"/>
              <a:t>Using natural life sources for various items – Natural resources are commonly used to create cultural items, such as clay and soil for makeup and paints. However, it is important to know whether natural resources being used are contaminated with lead before using them. Consider other options if possible. Hire a professional or contact a lab to test for the presence of lead in natural resources. </a:t>
            </a:r>
          </a:p>
          <a:p>
            <a:r>
              <a:rPr lang="en-US" sz="1800" dirty="0"/>
              <a:t> </a:t>
            </a:r>
          </a:p>
          <a:p>
            <a:pPr marL="285750" indent="-285750">
              <a:buFont typeface="Arial" panose="020B0604020202020204" pitchFamily="34" charset="0"/>
              <a:buChar char="•"/>
            </a:pPr>
            <a:r>
              <a:rPr lang="en-US" sz="1800" dirty="0"/>
              <a:t>Returned museum artifacts – Museum artifacts were often preserved using mercury, arsenic, lead and other toxic chemicals. Although chemists are working on ways to clean them well enough for reuse, it is important to understand that some older items may contain lead or other harmful chemicals and thus increase potential exposure to lead. When these artifacts are returned, be sure to ask questions about the prior preservation processes used.</a:t>
            </a:r>
          </a:p>
          <a:p>
            <a:pPr marL="285750" indent="-285750">
              <a:buFont typeface="Arial" panose="020B0604020202020204" pitchFamily="34" charset="0"/>
              <a:buChar char="•"/>
            </a:pPr>
            <a:endParaRPr lang="en-US" sz="1800" dirty="0"/>
          </a:p>
          <a:p>
            <a:pPr marL="0" lvl="0" indent="0">
              <a:buFont typeface="Arial" panose="020B0604020202020204" pitchFamily="34" charset="0"/>
              <a:buNone/>
            </a:pPr>
            <a:br>
              <a:rPr lang="en-US" sz="1800" strike="sngStrike" dirty="0">
                <a:effectLst/>
                <a:latin typeface="Calibri" panose="020F0502020204030204" pitchFamily="34" charset="0"/>
                <a:ea typeface="MS Mincho" panose="02020609040205080304" pitchFamily="49" charset="-128"/>
                <a:cs typeface="Arial" panose="020B0604020202020204" pitchFamily="34" charset="0"/>
              </a:rPr>
            </a:br>
            <a:endParaRPr lang="en-US" sz="1200" strike="sng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34</a:t>
            </a:fld>
            <a:endParaRPr lang="en-US"/>
          </a:p>
        </p:txBody>
      </p:sp>
    </p:spTree>
    <p:extLst>
      <p:ext uri="{BB962C8B-B14F-4D97-AF65-F5344CB8AC3E}">
        <p14:creationId xmlns:p14="http://schemas.microsoft.com/office/powerpoint/2010/main" val="2710867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t>V. Taking Action </a:t>
            </a:r>
          </a:p>
          <a:p>
            <a:endParaRPr lang="en-US" dirty="0"/>
          </a:p>
          <a:p>
            <a:r>
              <a:rPr lang="en-US" dirty="0"/>
              <a:t>Lead exposure and lead poisoning is preventable!</a:t>
            </a:r>
          </a:p>
          <a:p>
            <a:endParaRPr lang="en-US" dirty="0"/>
          </a:p>
          <a:p>
            <a:r>
              <a:rPr lang="en-US" dirty="0"/>
              <a:t>In fact, many organizations, groups, tribes and states have implemented their own programs and projects over the years to lower their exposure to lead and its harmful effects. </a:t>
            </a:r>
          </a:p>
          <a:p>
            <a:endParaRPr lang="en-US" dirty="0"/>
          </a:p>
          <a:p>
            <a:r>
              <a:rPr lang="en-US" dirty="0"/>
              <a:t>Now we are going to continue our discussion of actions you can take at home to reduce your family’s potential exposure to lead.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35</a:t>
            </a:fld>
            <a:endParaRPr lang="en-US"/>
          </a:p>
        </p:txBody>
      </p:sp>
      <p:sp>
        <p:nvSpPr>
          <p:cNvPr id="7" name="Slide Image Placeholder 6">
            <a:extLst>
              <a:ext uri="{FF2B5EF4-FFF2-40B4-BE49-F238E27FC236}">
                <a16:creationId xmlns:a16="http://schemas.microsoft.com/office/drawing/2014/main" id="{F75B28EF-D47E-3E0F-8B4D-5B3455868B7D}"/>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53832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lphaLcPeriod"/>
              <a:tabLst/>
              <a:defRPr/>
            </a:pPr>
            <a:r>
              <a:rPr lang="en-US" sz="1200" i="1" u="none" kern="1200" dirty="0">
                <a:solidFill>
                  <a:schemeClr val="tx1"/>
                </a:solidFill>
                <a:effectLst/>
                <a:latin typeface="+mn-lt"/>
                <a:ea typeface="+mn-ea"/>
                <a:cs typeface="+mn-cs"/>
              </a:rPr>
              <a:t>Keep Homes Clean &amp; Dust-Free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mop floors and hard surfaces (e.g., porches) to minimize lead dust.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down hard surfaces such as countertops, window sills and doors jambs with a wet cloth.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Inspect and maintain all painted surfaces to guard against deterioration.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Wet wipe the area immediately if you notice any peeling, chipping, chalking or cracking paint. – It is important that you do not pick at or scrape the area and also remove a child’s access to the area.</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36</a:t>
            </a:fld>
            <a:endParaRPr lang="en-US"/>
          </a:p>
        </p:txBody>
      </p:sp>
    </p:spTree>
    <p:extLst>
      <p:ext uri="{BB962C8B-B14F-4D97-AF65-F5344CB8AC3E}">
        <p14:creationId xmlns:p14="http://schemas.microsoft.com/office/powerpoint/2010/main" val="987332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b. Eat a Diet High in Iron, Calcium &amp; Vitamin C</a:t>
            </a:r>
            <a:endParaRPr lang="en-US" sz="1200" i="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family members eat a well-balanced diet of fruits, vegetables, grains, dairy and protein foods. Foods that are higher in calcium, iron and vitamin C can help reduce the absorption of lead.</a:t>
            </a:r>
            <a:r>
              <a:rPr lang="en-US" sz="1200" u="none" strike="noStrike" kern="1200" dirty="0">
                <a:solidFill>
                  <a:schemeClr val="tx1"/>
                </a:solidFill>
                <a:effectLst/>
                <a:latin typeface="+mn-lt"/>
                <a:ea typeface="+mn-ea"/>
                <a:cs typeface="+mn-cs"/>
              </a:rPr>
              <a:t> Children with healthy diets absorb less lead.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Wash all food, including traditional and cultural foods gathered in natural areas, thoroughly with safe water sources prior to eating. This helps to remove soil or lead dust that may have adhered to the surface of the food.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Do not eat food or drink water cooked or stored in chipped or cracked lead-crystal, lead-glazed pottery or lead-porcelain cookware.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37</a:t>
            </a:fld>
            <a:endParaRPr lang="en-US"/>
          </a:p>
        </p:txBody>
      </p:sp>
    </p:spTree>
    <p:extLst>
      <p:ext uri="{BB962C8B-B14F-4D97-AF65-F5344CB8AC3E}">
        <p14:creationId xmlns:p14="http://schemas.microsoft.com/office/powerpoint/2010/main" val="349370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only cold water for drinking, cooking and preparing baby formula. </a:t>
            </a:r>
            <a:r>
              <a:rPr lang="en-US" sz="1200" kern="1200" dirty="0">
                <a:solidFill>
                  <a:schemeClr val="tx1"/>
                </a:solidFill>
                <a:effectLst/>
                <a:latin typeface="+mn-lt"/>
                <a:ea typeface="+mn-ea"/>
                <a:cs typeface="+mn-cs"/>
              </a:rPr>
              <a:t>Use water from a safe source to mix baby formula. </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Know the sources of natural resources, ingredients, herbs, etc. being used for various purposes to prevent exposure to lead through ingestion or breathing.</a:t>
            </a:r>
          </a:p>
          <a:p>
            <a:pPr marL="171450" indent="-171450">
              <a:buFont typeface="Arial" panose="020B0604020202020204" pitchFamily="34" charset="0"/>
              <a:buChar char="•"/>
              <a:defRPr/>
            </a:pPr>
            <a:r>
              <a:rPr lang="en-US" sz="1200" u="none" strike="noStrike" kern="1200" dirty="0">
                <a:solidFill>
                  <a:schemeClr val="tx1"/>
                </a:solidFill>
                <a:effectLst/>
                <a:latin typeface="+mn-lt"/>
                <a:ea typeface="+mn-ea"/>
                <a:cs typeface="+mn-cs"/>
              </a:rPr>
              <a:t>Check local, tribal and regional fish advisories for recommendations on fish consumption for pregnant </a:t>
            </a:r>
            <a:r>
              <a:rPr lang="en-US" dirty="0"/>
              <a:t>people</a:t>
            </a:r>
            <a:r>
              <a:rPr lang="en-US" sz="1200" u="none" strike="noStrike" kern="1200" dirty="0">
                <a:solidFill>
                  <a:schemeClr val="tx1"/>
                </a:solidFill>
                <a:effectLst/>
                <a:latin typeface="+mn-lt"/>
                <a:ea typeface="+mn-ea"/>
                <a:cs typeface="+mn-cs"/>
              </a:rPr>
              <a:t>, children under 15 years of age and the general public. This includes recommendations on numbers to be consumed per month for specific fish and whether it is recommended to eat only the fillet or the whole fish.</a:t>
            </a:r>
            <a:r>
              <a:rPr lang="en-US" dirty="0"/>
              <a:t> </a:t>
            </a:r>
            <a:endParaRPr lang="en-US" sz="1200" u="none" strike="noStrike"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38</a:t>
            </a:fld>
            <a:endParaRPr lang="en-US"/>
          </a:p>
        </p:txBody>
      </p:sp>
    </p:spTree>
    <p:extLst>
      <p:ext uri="{BB962C8B-B14F-4D97-AF65-F5344CB8AC3E}">
        <p14:creationId xmlns:p14="http://schemas.microsoft.com/office/powerpoint/2010/main" val="1279787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c. Wash Hands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soap and water (warm or cold) to wash children’s hands several times a day, especially after playing outside or with animals.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Adults should wash hands after participating in activities where they may have come in contact with lead.</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39</a:t>
            </a:fld>
            <a:endParaRPr lang="en-US"/>
          </a:p>
        </p:txBody>
      </p:sp>
    </p:spTree>
    <p:extLst>
      <p:ext uri="{BB962C8B-B14F-4D97-AF65-F5344CB8AC3E}">
        <p14:creationId xmlns:p14="http://schemas.microsoft.com/office/powerpoint/2010/main" val="142872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Let’s make a list of questions you have about lead and the health impacts of being exposed to lead with the hope that by the time we get to the end of today’s session we will have covered and answered all of your questions. If you do not have a question right now, you can ask them later or come up and add them to the list. </a:t>
            </a:r>
          </a:p>
          <a:p>
            <a:endParaRPr lang="en-US" dirty="0"/>
          </a:p>
          <a:p>
            <a:r>
              <a:rPr lang="en-US" i="1" dirty="0"/>
              <a:t>Instructor Note: Allow participants time to think and then type their questions. Choose a couple to highlight and maybe answer or say we will be talking about that in just a little bit.</a:t>
            </a:r>
          </a:p>
          <a:p>
            <a:endParaRPr lang="en-US" dirty="0"/>
          </a:p>
          <a:p>
            <a:r>
              <a:rPr lang="en-US" dirty="0"/>
              <a:t>We should be able to answer most of these throughout today’s session and, if not, we will jot them down and answer them later on.</a:t>
            </a:r>
          </a:p>
        </p:txBody>
      </p:sp>
      <p:sp>
        <p:nvSpPr>
          <p:cNvPr id="4" name="Slide Number Placeholder 3"/>
          <p:cNvSpPr>
            <a:spLocks noGrp="1"/>
          </p:cNvSpPr>
          <p:nvPr>
            <p:ph type="sldNum" sz="quarter" idx="5"/>
          </p:nvPr>
        </p:nvSpPr>
        <p:spPr/>
        <p:txBody>
          <a:bodyPr/>
          <a:lstStyle/>
          <a:p>
            <a:fld id="{EE6F91B4-55F4-4436-A63E-CB05760C1CCC}" type="slidenum">
              <a:rPr lang="en-US" smtClean="0"/>
              <a:pPr/>
              <a:t>4</a:t>
            </a:fld>
            <a:endParaRPr lang="en-US"/>
          </a:p>
        </p:txBody>
      </p:sp>
      <p:sp>
        <p:nvSpPr>
          <p:cNvPr id="7" name="Slide Image Placeholder 6">
            <a:extLst>
              <a:ext uri="{FF2B5EF4-FFF2-40B4-BE49-F238E27FC236}">
                <a16:creationId xmlns:a16="http://schemas.microsoft.com/office/drawing/2014/main" id="{501D19BF-D012-5B4B-C945-E5C4B7F4C4A8}"/>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20024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d. Play in Grass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Guide children to play in grassy or non-contaminated bare soil areas, especially if play areas are near roadways, junk yards, older buildings and uncontrolled or abandoned sites or properties.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designated picnic, camping and hiking areas.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Teach children to wipe and remove their shoes and to wash their hands after playing outdoors.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Wipe off pets’ paws prior to bringing them indoors.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Place dust mats both inside and outside your home.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40</a:t>
            </a:fld>
            <a:endParaRPr lang="en-US"/>
          </a:p>
        </p:txBody>
      </p:sp>
    </p:spTree>
    <p:extLst>
      <p:ext uri="{BB962C8B-B14F-4D97-AF65-F5344CB8AC3E}">
        <p14:creationId xmlns:p14="http://schemas.microsoft.com/office/powerpoint/2010/main" val="1336336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e. Hire Certified Lead Professionals</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For homes built prior to 1978, hire a certified lead professional for renovation and repair work. Keep residents out of the work area during renovation or repair work which disturbs painted surfaces until the work area is cleaned.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When having home renovations, repairs or painting done, make sure your contractor is Lead-Safe Certified and follows lead-safe work practices per the requirements of EPA’s Renovation, Repair and Painting Rule. These professionals have special training and are certified to perform this type of work.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are renting your home or apartment and think it may contain lead-based paint or lead hazards, make sure your landlord or housing authority hires a Lead-Safe Certified contractor to do renovation, repair and painting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EPA has a site where you can find a lead-safe certified professional by state</a:t>
            </a:r>
            <a:r>
              <a:rPr lang="en-US" sz="1200" dirty="0">
                <a:effectLst/>
                <a:latin typeface="Calibri" panose="020F0502020204030204" pitchFamily="34" charset="0"/>
                <a:ea typeface="MS Mincho" panose="02020609040205080304" pitchFamily="49" charset="-128"/>
                <a:cs typeface="Arial" panose="020B0604020202020204" pitchFamily="34" charset="0"/>
              </a:rPr>
              <a:t>: www.epa.gov/lead/findacontractor</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Consider hiring a certified lead professional to conduct a lead-based paint inspection of any 1978 homes to find out if your home has lead-based paint and where it is located.</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If you decide to do your own renovation, repair and painting work yourself, make sure to use lead-safe work practices for do-it-yourself (DIY) home renovation projects to protect you and your family. </a:t>
            </a:r>
            <a:r>
              <a:rPr lang="en-US" sz="1800" dirty="0">
                <a:effectLst/>
                <a:latin typeface="Calibri" panose="020F0502020204030204" pitchFamily="34" charset="0"/>
                <a:ea typeface="MS Mincho" panose="02020609040205080304" pitchFamily="49" charset="-128"/>
                <a:cs typeface="Arial" panose="020B0604020202020204" pitchFamily="34" charset="0"/>
              </a:rPr>
              <a:t>You can find more information about the DIY lead-safe work practices at epa.gov/lead/</a:t>
            </a:r>
            <a:r>
              <a:rPr lang="en-US" sz="1800" dirty="0" err="1">
                <a:effectLst/>
                <a:latin typeface="Calibri" panose="020F0502020204030204" pitchFamily="34" charset="0"/>
                <a:ea typeface="MS Mincho" panose="02020609040205080304" pitchFamily="49" charset="-128"/>
                <a:cs typeface="Arial" panose="020B0604020202020204" pitchFamily="34" charset="0"/>
              </a:rPr>
              <a:t>rrp-diyers</a:t>
            </a:r>
            <a:r>
              <a:rPr lang="en-US" sz="1800" dirty="0">
                <a:effectLst/>
                <a:latin typeface="Calibri" panose="020F0502020204030204" pitchFamily="34" charset="0"/>
                <a:ea typeface="MS Mincho" panose="02020609040205080304" pitchFamily="49" charset="-128"/>
                <a:cs typeface="Arial" panose="020B0604020202020204" pitchFamily="34" charset="0"/>
              </a:rPr>
              <a:t>.</a:t>
            </a:r>
          </a:p>
          <a:p>
            <a:pPr marL="171450" lvl="0" indent="-171450">
              <a:buFont typeface="Arial" panose="020B0604020202020204" pitchFamily="34" charset="0"/>
              <a:buChar char="•"/>
            </a:pPr>
            <a:endParaRPr lang="en-US" sz="1800" u="none" strike="noStrike" kern="120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E6F91B4-55F4-4436-A63E-CB05760C1CCC}" type="slidenum">
              <a:rPr lang="en-US" smtClean="0"/>
              <a:t>41</a:t>
            </a:fld>
            <a:endParaRPr lang="en-US"/>
          </a:p>
        </p:txBody>
      </p:sp>
    </p:spTree>
    <p:extLst>
      <p:ext uri="{BB962C8B-B14F-4D97-AF65-F5344CB8AC3E}">
        <p14:creationId xmlns:p14="http://schemas.microsoft.com/office/powerpoint/2010/main" val="379443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a:solidFill>
                  <a:schemeClr val="tx1"/>
                </a:solidFill>
                <a:effectLst/>
                <a:latin typeface="+mn-lt"/>
                <a:ea typeface="+mn-ea"/>
                <a:cs typeface="+mn-cs"/>
              </a:rPr>
              <a:t>[Insert state-specific information about their lead programs if the state or tribe has their own program]</a:t>
            </a:r>
          </a:p>
          <a:p>
            <a:endParaRPr lang="en-US" dirty="0"/>
          </a:p>
        </p:txBody>
      </p:sp>
      <p:sp>
        <p:nvSpPr>
          <p:cNvPr id="4" name="Slide Number Placeholder 3"/>
          <p:cNvSpPr>
            <a:spLocks noGrp="1"/>
          </p:cNvSpPr>
          <p:nvPr>
            <p:ph type="sldNum" sz="quarter" idx="5"/>
          </p:nvPr>
        </p:nvSpPr>
        <p:spPr/>
        <p:txBody>
          <a:bodyPr/>
          <a:lstStyle/>
          <a:p>
            <a:fld id="{14D30F24-102C-45B0-A4D3-3934CE170B8D}" type="slidenum">
              <a:rPr lang="en-US" smtClean="0"/>
              <a:t>42</a:t>
            </a:fld>
            <a:endParaRPr lang="en-US"/>
          </a:p>
        </p:txBody>
      </p:sp>
    </p:spTree>
    <p:extLst>
      <p:ext uri="{BB962C8B-B14F-4D97-AF65-F5344CB8AC3E}">
        <p14:creationId xmlns:p14="http://schemas.microsoft.com/office/powerpoint/2010/main" val="20925975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kern="1200" dirty="0">
                <a:solidFill>
                  <a:schemeClr val="tx1"/>
                </a:solidFill>
                <a:effectLst/>
                <a:latin typeface="+mn-lt"/>
                <a:ea typeface="+mn-ea"/>
                <a:cs typeface="+mn-cs"/>
              </a:rPr>
              <a:t>f. Shower &amp; Change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or remove work clothes and shoes before entering your home to avoid tracking in lead from soil, work sites or hobbies. Store work clothes and shoes in a designated area outside the home.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work clothes separately from other family members’ clothes.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Shower after participating in activities where you may have been exposed to lead to remove any lead dust from your skin and hair. </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43</a:t>
            </a:fld>
            <a:endParaRPr lang="en-US"/>
          </a:p>
        </p:txBody>
      </p:sp>
    </p:spTree>
    <p:extLst>
      <p:ext uri="{BB962C8B-B14F-4D97-AF65-F5344CB8AC3E}">
        <p14:creationId xmlns:p14="http://schemas.microsoft.com/office/powerpoint/2010/main" val="342784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g. Wash Toys, Pacifiers &amp; Bottles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Wash children’s pacifiers</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bottles, and toys, like stuffed animals, often.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not let children chew on painted toys, window sills or other painted surfaces.</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44</a:t>
            </a:fld>
            <a:endParaRPr lang="en-US"/>
          </a:p>
        </p:txBody>
      </p:sp>
    </p:spTree>
    <p:extLst>
      <p:ext uri="{BB962C8B-B14F-4D97-AF65-F5344CB8AC3E}">
        <p14:creationId xmlns:p14="http://schemas.microsoft.com/office/powerpoint/2010/main" val="1483630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u="none" kern="1200" dirty="0">
                <a:solidFill>
                  <a:schemeClr val="tx1"/>
                </a:solidFill>
                <a:effectLst/>
                <a:latin typeface="+mn-lt"/>
                <a:ea typeface="+mn-ea"/>
                <a:cs typeface="+mn-cs"/>
              </a:rPr>
              <a:t>h. Run Your Water</a:t>
            </a:r>
            <a:endParaRPr lang="en-US" sz="1200" i="1"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Before drinking, flush your home’s pipes by running the tap, taking a shower, doing laundry or doing a load of dishes. The amount of time to run the water will depend on whether your home has a lead service line or not, and the length of the lead service line. Residents should contact their water utility for recommendations about flushing times in their community.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only cold water for drinking, cooking and making baby formula. Remember, boiling water does not remove lead from water. Heat up cold water on the stove or in a microwave if hot or warm water is needed. </a:t>
            </a:r>
          </a:p>
          <a:p>
            <a:pPr marL="171450" lvl="0" indent="-171450">
              <a:buFont typeface="Arial" panose="020B0604020202020204" pitchFamily="34" charset="0"/>
              <a:buChar char="•"/>
            </a:pPr>
            <a:r>
              <a:rPr lang="en-US" sz="1200" u="none" strike="noStrike" kern="1200" dirty="0">
                <a:solidFill>
                  <a:schemeClr val="tx1"/>
                </a:solidFill>
                <a:effectLst/>
                <a:latin typeface="+mn-lt"/>
                <a:ea typeface="+mn-ea"/>
                <a:cs typeface="+mn-cs"/>
              </a:rPr>
              <a:t>Use a filter certified to remove lead. Read the directions to learn how to properly install and use your cartridge and when to replace it. Using the cartridge after it has expired can make it less effective at removing lead. Do not run hot water through the filter.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Clean your faucet’s screen (also known as an aerator) regularly. Sediment, debris, and lead particles can collect in your aerator. If lead particles are caught in the aerator, lead can get into your water. </a:t>
            </a:r>
            <a:endParaRPr lang="en-US" sz="12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45</a:t>
            </a:fld>
            <a:endParaRPr lang="en-US"/>
          </a:p>
        </p:txBody>
      </p:sp>
    </p:spTree>
    <p:extLst>
      <p:ext uri="{BB962C8B-B14F-4D97-AF65-F5344CB8AC3E}">
        <p14:creationId xmlns:p14="http://schemas.microsoft.com/office/powerpoint/2010/main" val="1674394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800" b="0" i="0" dirty="0">
                <a:solidFill>
                  <a:srgbClr val="000000"/>
                </a:solidFill>
                <a:effectLst/>
                <a:latin typeface="Calibri" panose="020F0502020204030204" pitchFamily="34" charset="0"/>
              </a:rPr>
              <a:t>Contact your water utility or a licensed plumber to determine if the pipe that connects your home to the water main (called a service line) is made from lead. </a:t>
            </a:r>
            <a:endParaRPr lang="en-US" sz="12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800" b="0" i="0" dirty="0">
                <a:solidFill>
                  <a:srgbClr val="000000"/>
                </a:solidFill>
                <a:effectLst/>
                <a:latin typeface="Calibri" panose="020F0502020204030204" pitchFamily="34" charset="0"/>
              </a:rPr>
              <a:t>Contact your water utility to have your water tested and to learn more about the lead levels in your drinking water. </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46</a:t>
            </a:fld>
            <a:endParaRPr lang="en-US"/>
          </a:p>
        </p:txBody>
      </p:sp>
    </p:spTree>
    <p:extLst>
      <p:ext uri="{BB962C8B-B14F-4D97-AF65-F5344CB8AC3E}">
        <p14:creationId xmlns:p14="http://schemas.microsoft.com/office/powerpoint/2010/main" val="4221760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800" u="none" strike="noStrike" kern="1200" dirty="0">
                <a:solidFill>
                  <a:schemeClr val="tx1"/>
                </a:solidFill>
                <a:effectLst/>
                <a:latin typeface="+mn-lt"/>
                <a:ea typeface="+mn-ea"/>
                <a:cs typeface="+mn-cs"/>
              </a:rPr>
              <a:t>Check with your health department or nearby water utilities that use ground water for information on the water in your area, if your drinking water comes from a private well (or cistern).</a:t>
            </a:r>
          </a:p>
          <a:p>
            <a:pPr marL="171450" lvl="0" indent="-171450">
              <a:buFont typeface="Arial" panose="020B0604020202020204" pitchFamily="34" charset="0"/>
              <a:buChar char="•"/>
            </a:pPr>
            <a:r>
              <a:rPr lang="en-US" sz="1800" u="none" strike="noStrike" kern="1200" dirty="0">
                <a:solidFill>
                  <a:schemeClr val="tx1"/>
                </a:solidFill>
                <a:effectLst/>
                <a:latin typeface="+mn-lt"/>
                <a:ea typeface="+mn-ea"/>
                <a:cs typeface="+mn-cs"/>
              </a:rPr>
              <a:t>Be aware of any construction or maintenance work that could disturb your lead service line. Construction may cause more lead to be released from a lead service line.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47</a:t>
            </a:fld>
            <a:endParaRPr lang="en-US"/>
          </a:p>
        </p:txBody>
      </p:sp>
    </p:spTree>
    <p:extLst>
      <p:ext uri="{BB962C8B-B14F-4D97-AF65-F5344CB8AC3E}">
        <p14:creationId xmlns:p14="http://schemas.microsoft.com/office/powerpoint/2010/main" val="3661270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Raise your hand if your children or grandchildren have been tested for lead in the past.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only way to know if a child has lead in their blood is to have a blood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lead exposure often occurs with no obvious symptoms, it frequently goes unrecognized.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amount of lead is safe for children. It is generally recommended that children be tested at ages one and two.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Segoe UI" panose="020B0502040204020203" pitchFamily="34" charset="0"/>
                <a:ea typeface="+mn-ea"/>
                <a:cs typeface="+mn-cs"/>
              </a:rPr>
              <a:t>R</a:t>
            </a:r>
            <a:r>
              <a:rPr lang="en-US" sz="1200" dirty="0">
                <a:effectLst/>
                <a:latin typeface="Segoe UI" panose="020B0502040204020203" pitchFamily="34" charset="0"/>
              </a:rPr>
              <a:t>equirements and recommendations from CDC regarding blood lead testing:</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Blood lead tests are required for: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ages 12 and 24 months who receive Medicaid and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between ages 24 and 72 months who receive Medicaid with no record of a previous blood lead test.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Blood lead tests are recommended by Centers for Disease Control for: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ages 12 and 24 months living in high-risk areas or who belong to high-risk populations,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or other family members who have been exposed to high levels of lead,</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Children who should be tested under your state or local health screening plan, and </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 Pregnant women who think they may have been exposed to lead.</a:t>
            </a:r>
            <a:br>
              <a:rPr lang="en-US" sz="1200" dirty="0">
                <a:effectLst/>
                <a:latin typeface="Segoe UI" panose="020B0502040204020203" pitchFamily="34" charset="0"/>
              </a:rPr>
            </a:br>
            <a:br>
              <a:rPr lang="en-US" sz="1200" dirty="0">
                <a:effectLst/>
                <a:latin typeface="Segoe UI" panose="020B0502040204020203" pitchFamily="34" charset="0"/>
              </a:rPr>
            </a:br>
            <a:r>
              <a:rPr lang="en-US" sz="1200" dirty="0">
                <a:effectLst/>
                <a:latin typeface="Segoe UI" panose="020B0502040204020203" pitchFamily="34" charset="0"/>
              </a:rPr>
              <a:t>In 2021, CDC updated the blood lead reference value (BLRV) from 5.0 </a:t>
            </a:r>
            <a:r>
              <a:rPr lang="en-US" sz="1200" dirty="0" err="1">
                <a:effectLst/>
                <a:latin typeface="Segoe UI" panose="020B0502040204020203" pitchFamily="34" charset="0"/>
              </a:rPr>
              <a:t>μg</a:t>
            </a:r>
            <a:r>
              <a:rPr lang="en-US" sz="1200" dirty="0">
                <a:effectLst/>
                <a:latin typeface="Segoe UI" panose="020B0502040204020203" pitchFamily="34" charset="0"/>
              </a:rPr>
              <a:t>/dL to 3.5 </a:t>
            </a:r>
            <a:r>
              <a:rPr lang="en-US" sz="1200" dirty="0" err="1">
                <a:effectLst/>
                <a:latin typeface="Segoe UI" panose="020B0502040204020203" pitchFamily="34" charset="0"/>
              </a:rPr>
              <a:t>μg</a:t>
            </a:r>
            <a:r>
              <a:rPr lang="en-US" sz="1200" dirty="0">
                <a:effectLst/>
                <a:latin typeface="Segoe UI" panose="020B0502040204020203" pitchFamily="34" charset="0"/>
              </a:rPr>
              <a:t>/dL, The BLRV is the level at which a child has more lead in their blood than do most U.S. children (97.5% of children ages 1–5 years) and is used as a guide to determine appropriate follow-up actions and prevent further exposure.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48</a:t>
            </a:fld>
            <a:endParaRPr lang="en-US"/>
          </a:p>
        </p:txBody>
      </p:sp>
    </p:spTree>
    <p:extLst>
      <p:ext uri="{BB962C8B-B14F-4D97-AF65-F5344CB8AC3E}">
        <p14:creationId xmlns:p14="http://schemas.microsoft.com/office/powerpoint/2010/main" val="290081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Contact your healthcare provider, local health department, clinic or hospital if you would like more information about testing your children or family members for lead. </a:t>
            </a:r>
            <a:r>
              <a:rPr lang="en-US" sz="1800" kern="1200" dirty="0">
                <a:solidFill>
                  <a:schemeClr val="tx1"/>
                </a:solidFill>
                <a:effectLst/>
                <a:latin typeface="Segoe UI" panose="020B0502040204020203" pitchFamily="34" charset="0"/>
                <a:ea typeface="+mn-ea"/>
                <a:cs typeface="+mn-cs"/>
              </a:rPr>
              <a:t>I</a:t>
            </a:r>
            <a:r>
              <a:rPr lang="en-US" sz="1800" dirty="0">
                <a:effectLst/>
                <a:latin typeface="Segoe UI" panose="020B0502040204020203" pitchFamily="34" charset="0"/>
              </a:rPr>
              <a:t>f lead is detected, your healthcare professional will make recommendations on next steps. </a:t>
            </a:r>
            <a:endParaRPr lang="en-US"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Trebuchet MS" panose="020B0603020202020204" pitchFamily="34" charset="0"/>
              </a:rPr>
              <a:t>If you don’t have a health care provider, you can visit [insert community-specific information].</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49</a:t>
            </a:fld>
            <a:endParaRPr lang="en-US"/>
          </a:p>
        </p:txBody>
      </p:sp>
    </p:spTree>
    <p:extLst>
      <p:ext uri="{BB962C8B-B14F-4D97-AF65-F5344CB8AC3E}">
        <p14:creationId xmlns:p14="http://schemas.microsoft.com/office/powerpoint/2010/main" val="364539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53568" y="2523744"/>
            <a:ext cx="6388608" cy="6461760"/>
          </a:xfrm>
        </p:spPr>
        <p:txBody>
          <a:bodyPr/>
          <a:lstStyle/>
          <a:p>
            <a:r>
              <a:rPr lang="en-US" i="1" dirty="0"/>
              <a:t>ANIMATED SLIDE – Text boxes will appear in order when each click occurs. </a:t>
            </a:r>
          </a:p>
          <a:p>
            <a:endParaRPr lang="en-US" dirty="0"/>
          </a:p>
          <a:p>
            <a:r>
              <a:rPr lang="en-US" dirty="0"/>
              <a:t>I would like to acknowledge that the information we are covering today may seem alarming, but when we become aware of and educated on this subject, we are empowered to take preventative action to safeguard our health. Preventing lead exposure in young children (under age six) is especially important because as their bodies grow and develop, they are more vulnerable to the permanent harmful impacts of lead. As parents, grandparents, community leaders, and other community members who care about your community’s wellbeing, we can take simple actions right now to prevent lead exposure, which at the same time can benefit the overall health of our land and our families. Exposure to lead is preventable!</a:t>
            </a:r>
          </a:p>
          <a:p>
            <a:endParaRPr lang="en-US" dirty="0"/>
          </a:p>
          <a:p>
            <a:r>
              <a:rPr lang="en-US" dirty="0"/>
              <a:t>Let’s start by going over the image on the front of the worksheet. The image shows simple actions we can take to reduce potential exposure to lead.</a:t>
            </a:r>
          </a:p>
          <a:p>
            <a:endParaRPr lang="en-US" dirty="0"/>
          </a:p>
          <a:p>
            <a:pPr lvl="0"/>
            <a:r>
              <a:rPr lang="en-US" dirty="0"/>
              <a:t>These are: the 8 Actions to Reduce Potential Lead Exposure, they include the following: (pause briefly between each to give translators time)</a:t>
            </a:r>
          </a:p>
          <a:p>
            <a:pPr lvl="1"/>
            <a:r>
              <a:rPr lang="en-US" dirty="0"/>
              <a:t>1. Clean your home once a week using a clean, wet or damp cloth, sponge or mop to minimize dust, which may contain lead.</a:t>
            </a:r>
          </a:p>
          <a:p>
            <a:pPr lvl="1"/>
            <a:r>
              <a:rPr lang="en-US" dirty="0"/>
              <a:t>2. Eat a well-balanced diet with foods high in calcium, iron and vitamin C to help reduce the absorption of lead in the body.</a:t>
            </a:r>
          </a:p>
          <a:p>
            <a:pPr lvl="1"/>
            <a:r>
              <a:rPr lang="en-US" dirty="0"/>
              <a:t>3. Use soap and water (warm or cold) to wash children’s hands several times a day, especially after playing outside or with animals.</a:t>
            </a:r>
          </a:p>
          <a:p>
            <a:pPr lvl="1"/>
            <a:r>
              <a:rPr lang="en-US" dirty="0"/>
              <a:t>4. Play in grass and dirt not contaminated with lead, and use designated picnic, camping and hiking areas. </a:t>
            </a:r>
          </a:p>
          <a:p>
            <a:pPr lvl="1"/>
            <a:r>
              <a:rPr lang="en-US" dirty="0"/>
              <a:t>5. Hire a certified lead professional when renovation, repair or painting will disturb painted surfaces in a home built before 1978. Also, it’s important to keep family out of the work area.  </a:t>
            </a:r>
          </a:p>
          <a:p>
            <a:pPr lvl="1"/>
            <a:r>
              <a:rPr lang="en-US" dirty="0"/>
              <a:t>6. Change and wash clothes, remove shoes and shower to avoid tracking lead into the home from soil, work sites, or hobbies.</a:t>
            </a:r>
          </a:p>
          <a:p>
            <a:pPr lvl="1"/>
            <a:r>
              <a:rPr lang="en-US" dirty="0"/>
              <a:t>7. Wash daily any items your child uses regularly, such as pacifiers and toys, to minimize exposure to dust, which may contain lead. </a:t>
            </a:r>
          </a:p>
          <a:p>
            <a:pPr lvl="1"/>
            <a:r>
              <a:rPr lang="en-US" dirty="0"/>
              <a:t>8. Flush your home’s pipes by running your tap, taking a shower or doing a load of laundry/dishes before drinking or cooking.</a:t>
            </a:r>
            <a:endParaRPr lang="en-US" b="1" dirty="0"/>
          </a:p>
          <a:p>
            <a:r>
              <a:rPr lang="en-US" dirty="0"/>
              <a:t>  </a:t>
            </a:r>
          </a:p>
          <a:p>
            <a:r>
              <a:rPr lang="en-US" dirty="0"/>
              <a:t>These are just a few of the actions we can take to reduce our potential exposure to lead. Later in this session, we will revisit these actions and learn more. </a:t>
            </a:r>
          </a:p>
        </p:txBody>
      </p:sp>
      <p:sp>
        <p:nvSpPr>
          <p:cNvPr id="4" name="Slide Number Placeholder 3"/>
          <p:cNvSpPr>
            <a:spLocks noGrp="1"/>
          </p:cNvSpPr>
          <p:nvPr>
            <p:ph type="sldNum" sz="quarter" idx="10"/>
          </p:nvPr>
        </p:nvSpPr>
        <p:spPr/>
        <p:txBody>
          <a:bodyPr/>
          <a:lstStyle/>
          <a:p>
            <a:fld id="{906272EC-7B22-49FD-BD2D-D410FAF21729}" type="slidenum">
              <a:rPr lang="es-MX" smtClean="0"/>
              <a:pPr/>
              <a:t>5</a:t>
            </a:fld>
            <a:endParaRPr lang="es-MX"/>
          </a:p>
        </p:txBody>
      </p:sp>
      <p:sp>
        <p:nvSpPr>
          <p:cNvPr id="7" name="Slide Image Placeholder 6">
            <a:extLst>
              <a:ext uri="{FF2B5EF4-FFF2-40B4-BE49-F238E27FC236}">
                <a16:creationId xmlns:a16="http://schemas.microsoft.com/office/drawing/2014/main" id="{300BC15B-7856-78F7-1371-E6FD71BE5156}"/>
              </a:ext>
            </a:extLst>
          </p:cNvPr>
          <p:cNvSpPr>
            <a:spLocks noGrp="1" noRot="1" noChangeAspect="1"/>
          </p:cNvSpPr>
          <p:nvPr>
            <p:ph type="sldImg"/>
          </p:nvPr>
        </p:nvSpPr>
        <p:spPr>
          <a:xfrm>
            <a:off x="2020888" y="177800"/>
            <a:ext cx="2968625" cy="2227263"/>
          </a:xfrm>
        </p:spPr>
      </p:sp>
    </p:spTree>
    <p:extLst>
      <p:ext uri="{BB962C8B-B14F-4D97-AF65-F5344CB8AC3E}">
        <p14:creationId xmlns:p14="http://schemas.microsoft.com/office/powerpoint/2010/main" val="3161859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lvl="0"/>
            <a:r>
              <a:rPr lang="en-US" sz="1000">
                <a:latin typeface="Franklin Gothic Book" panose="020B0503020102020204" pitchFamily="34" charset="0"/>
                <a:cs typeface="Calibri Light" panose="020F0302020204030204" pitchFamily="34" charset="0"/>
              </a:rPr>
              <a:t>Before we end today’s session, I want to share important information about the right of homebuyers and renters to know if lead is present before signing a lease or contract. </a:t>
            </a:r>
          </a:p>
          <a:p>
            <a:pPr lvl="0"/>
            <a:endParaRPr lang="en-US" sz="1000">
              <a:latin typeface="Franklin Gothic Book" panose="020B0503020102020204" pitchFamily="34" charset="0"/>
              <a:cs typeface="Calibri Light" panose="020F0302020204030204" pitchFamily="34" charset="0"/>
            </a:endParaRPr>
          </a:p>
          <a:p>
            <a:pPr lvl="0"/>
            <a:r>
              <a:rPr lang="en-US" sz="1000">
                <a:latin typeface="Franklin Gothic Book" panose="020B0503020102020204" pitchFamily="34" charset="0"/>
                <a:cs typeface="Calibri Light" panose="020F0302020204030204" pitchFamily="34" charset="0"/>
              </a:rPr>
              <a:t>Federal law requires that anyone selling or renting pre-1978 housing provide specific information about lead-based paint and/or lead-based paint hazards before a contract or lease is signed. However, this is not required if the housing is:</a:t>
            </a:r>
          </a:p>
          <a:p>
            <a:pPr marL="228600" indent="-228600">
              <a:buFont typeface="+mj-lt"/>
              <a:buAutoNum type="arabicPeriod"/>
            </a:pPr>
            <a:r>
              <a:rPr lang="en-US" sz="1000">
                <a:latin typeface="Franklin Gothic Book"/>
                <a:cs typeface="Calibri Light" panose="020F0302020204030204" pitchFamily="34" charset="0"/>
              </a:rPr>
              <a:t>For the elderly or persons with disabilities or zero-bedroom dwellings (</a:t>
            </a:r>
            <a:r>
              <a:rPr lang="en-US" sz="1800">
                <a:solidFill>
                  <a:srgbClr val="1B1B1B"/>
                </a:solidFill>
                <a:effectLst/>
                <a:latin typeface="Calibri"/>
                <a:ea typeface="DengXian"/>
                <a:cs typeface="Calibri"/>
              </a:rPr>
              <a:t>unless a child under the age of 6 lives or is expected to live in such housing); </a:t>
            </a:r>
            <a:r>
              <a:rPr lang="en-US" sz="1800">
                <a:solidFill>
                  <a:srgbClr val="1B1B1B"/>
                </a:solidFill>
                <a:latin typeface="Calibri"/>
                <a:ea typeface="DengXian"/>
                <a:cs typeface="Calibri"/>
              </a:rPr>
              <a:t> </a:t>
            </a:r>
            <a:r>
              <a:rPr lang="en-US" sz="1000">
                <a:latin typeface="Franklin Gothic Book"/>
                <a:cs typeface="Calibri Light" panose="020F0302020204030204" pitchFamily="34" charset="0"/>
              </a:rPr>
              <a:t>or</a:t>
            </a:r>
          </a:p>
          <a:p>
            <a:pPr marL="228600" lvl="0" indent="-228600">
              <a:buFont typeface="+mj-lt"/>
              <a:buAutoNum type="arabicPeriod"/>
            </a:pPr>
            <a:r>
              <a:rPr lang="en-US" sz="1000">
                <a:latin typeface="Franklin Gothic Book" panose="020B0503020102020204" pitchFamily="34" charset="0"/>
                <a:cs typeface="Calibri Light" panose="020F0302020204030204" pitchFamily="34" charset="0"/>
              </a:rPr>
              <a:t>If painted surfaces* have been declared lead-free.</a:t>
            </a:r>
          </a:p>
          <a:p>
            <a:pPr marL="0" lvl="0" indent="0">
              <a:buFont typeface="+mj-lt"/>
              <a:buNone/>
            </a:pPr>
            <a:endParaRPr lang="en-US" sz="1000">
              <a:latin typeface="Franklin Gothic Book" panose="020B0503020102020204" pitchFamily="34" charset="0"/>
              <a:cs typeface="Calibri Light" panose="020F0302020204030204" pitchFamily="34" charset="0"/>
            </a:endParaRPr>
          </a:p>
          <a:p>
            <a:pPr marL="0" lvl="0" indent="0">
              <a:buFont typeface="+mj-lt"/>
              <a:buNone/>
            </a:pPr>
            <a:r>
              <a:rPr lang="en-US" sz="1000" i="1">
                <a:latin typeface="Franklin Gothic Book" panose="020B0503020102020204" pitchFamily="34" charset="0"/>
                <a:cs typeface="Calibri Light" panose="020F0302020204030204" pitchFamily="34" charset="0"/>
              </a:rPr>
              <a:t>*</a:t>
            </a:r>
            <a:r>
              <a:rPr lang="en-US" sz="1000" b="1" i="1">
                <a:latin typeface="Franklin Gothic Book" panose="020B0503020102020204" pitchFamily="34" charset="0"/>
                <a:cs typeface="Calibri Light" panose="020F0302020204030204" pitchFamily="34" charset="0"/>
              </a:rPr>
              <a:t>Instructor Note:</a:t>
            </a:r>
            <a:r>
              <a:rPr lang="en-US" sz="1000" i="1">
                <a:latin typeface="Franklin Gothic Book" panose="020B0503020102020204" pitchFamily="34" charset="0"/>
                <a:cs typeface="Calibri Light" panose="020F0302020204030204" pitchFamily="34" charset="0"/>
              </a:rPr>
              <a:t> If asked what is meant by painted surfaces in #3 that includes doors, windows, walls, any outbuildings, fences, signs, etc.</a:t>
            </a:r>
          </a:p>
          <a:p>
            <a:pPr marL="0" lvl="0" indent="0">
              <a:buFont typeface="+mj-lt"/>
              <a:buNone/>
            </a:pPr>
            <a:endParaRPr lang="en-US" sz="1000">
              <a:latin typeface="Franklin Gothic Book" panose="020B050302010202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14D30F24-102C-45B0-A4D3-3934CE170B8D}" type="slidenum">
              <a:rPr lang="en-US" smtClean="0"/>
              <a:t>50</a:t>
            </a:fld>
            <a:endParaRPr lang="en-US"/>
          </a:p>
        </p:txBody>
      </p:sp>
    </p:spTree>
    <p:extLst>
      <p:ext uri="{BB962C8B-B14F-4D97-AF65-F5344CB8AC3E}">
        <p14:creationId xmlns:p14="http://schemas.microsoft.com/office/powerpoint/2010/main" val="559793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000" u="none" strike="noStrike" kern="1200" dirty="0">
                <a:solidFill>
                  <a:schemeClr val="tx1"/>
                </a:solidFill>
                <a:effectLst/>
                <a:latin typeface="+mn-lt"/>
                <a:ea typeface="+mn-ea"/>
                <a:cs typeface="+mn-cs"/>
              </a:rPr>
              <a:t>Before signing a contract or lease for a pre-1978 home federal law requires that buyers and renters receive all of the following:</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copy of EPA’s Protect Your Family From Lead in Your Home pamphlet, which is available in </a:t>
            </a:r>
            <a:r>
              <a:rPr lang="en-US" sz="1000" u="none" strike="noStrike" kern="1200">
                <a:solidFill>
                  <a:schemeClr val="tx1"/>
                </a:solidFill>
                <a:effectLst/>
                <a:latin typeface="+mn-lt"/>
                <a:ea typeface="+mn-ea"/>
                <a:cs typeface="+mn-cs"/>
              </a:rPr>
              <a:t>multiple languages and shown here</a:t>
            </a:r>
            <a:endParaRPr lang="en-US" sz="100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Any known information about the presence of lead-based paint and/or lead-based paint hazards in the home or building</a:t>
            </a:r>
          </a:p>
          <a:p>
            <a:pPr marL="628650" lvl="1" indent="-171450">
              <a:buFont typeface="Arial" panose="020B0604020202020204" pitchFamily="34" charset="0"/>
              <a:buChar char="•"/>
            </a:pPr>
            <a:r>
              <a:rPr lang="en-US" sz="1000" u="none" strike="noStrike" kern="1200" dirty="0">
                <a:solidFill>
                  <a:schemeClr val="tx1"/>
                </a:solidFill>
                <a:effectLst/>
                <a:latin typeface="+mn-lt"/>
                <a:ea typeface="+mn-ea"/>
                <a:cs typeface="+mn-cs"/>
              </a:rPr>
              <a:t>For multi-unit buildings, this includes report and records for common areas and other units from building-wide evaluations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A disclosure of information that is either attached to or included in the contract/lease that includes a “Lead Warning Statement” and confirms the seller or landlord have complied with all notification requirements</a:t>
            </a:r>
          </a:p>
          <a:p>
            <a:pPr marL="171450" lvl="0" indent="-171450">
              <a:buFont typeface="Arial" panose="020B0604020202020204" pitchFamily="34" charset="0"/>
              <a:buChar char="•"/>
            </a:pPr>
            <a:r>
              <a:rPr lang="en-US" sz="1000" u="none" strike="noStrike" kern="1200" dirty="0">
                <a:solidFill>
                  <a:schemeClr val="tx1"/>
                </a:solidFill>
                <a:effectLst/>
                <a:latin typeface="+mn-lt"/>
                <a:ea typeface="+mn-ea"/>
                <a:cs typeface="+mn-cs"/>
              </a:rPr>
              <a:t>Buyers also have 10 days to conduct a lead-based paint inspection or risk assessment</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If you are not provided this information, ask for it. You can also submit a complaint to EPA by calling the National Lead Information Center at </a:t>
            </a:r>
            <a:r>
              <a:rPr lang="en-US" sz="1800" b="0" dirty="0">
                <a:solidFill>
                  <a:srgbClr val="1B1B1B"/>
                </a:solidFill>
                <a:effectLst/>
                <a:latin typeface="Calibri" panose="020F0502020204030204" pitchFamily="34" charset="0"/>
                <a:ea typeface="DengXian" panose="02010600030101010101" pitchFamily="2" charset="-122"/>
                <a:cs typeface="Arial" panose="020B0604020202020204" pitchFamily="34" charset="0"/>
              </a:rPr>
              <a:t>1-800-424-LEAD [5323].</a:t>
            </a:r>
            <a:endParaRPr lang="en-US" sz="1800" dirty="0">
              <a:effectLst/>
              <a:latin typeface="Calibri" panose="020F0502020204030204" pitchFamily="34" charset="0"/>
              <a:ea typeface="DengXian" panose="02010600030101010101" pitchFamily="2" charset="-122"/>
              <a:cs typeface="Arial" panose="020B0604020202020204" pitchFamily="34" charset="0"/>
            </a:endParaRPr>
          </a:p>
          <a:p>
            <a:pPr marL="0" marR="0">
              <a:spcBef>
                <a:spcPts val="0"/>
              </a:spcBef>
              <a:spcAft>
                <a:spcPts val="800"/>
              </a:spcAft>
            </a:pPr>
            <a:r>
              <a:rPr lang="en-US" sz="1800" dirty="0">
                <a:effectLst/>
                <a:latin typeface="Calibri" panose="020F0502020204030204" pitchFamily="34" charset="0"/>
                <a:ea typeface="DengXian" panose="02010600030101010101" pitchFamily="2" charset="-122"/>
                <a:cs typeface="Arial" panose="020B0604020202020204" pitchFamily="34" charset="0"/>
              </a:rPr>
              <a:t> </a:t>
            </a:r>
            <a:endParaRPr lang="en-US" dirty="0"/>
          </a:p>
          <a:p>
            <a:r>
              <a:rPr lang="en-US" b="1" i="1" dirty="0"/>
              <a:t>Instructor note: </a:t>
            </a:r>
            <a:r>
              <a:rPr lang="en-US" i="1" dirty="0"/>
              <a:t>The “Protect Your Family” pamphlet is available in 12 different languages, both in color and black and white and can be provided to buyers and renters either in print or digitally.</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51</a:t>
            </a:fld>
            <a:endParaRPr lang="en-US"/>
          </a:p>
        </p:txBody>
      </p:sp>
    </p:spTree>
    <p:extLst>
      <p:ext uri="{BB962C8B-B14F-4D97-AF65-F5344CB8AC3E}">
        <p14:creationId xmlns:p14="http://schemas.microsoft.com/office/powerpoint/2010/main" val="3827482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none" kern="1200" dirty="0">
                <a:solidFill>
                  <a:schemeClr val="tx1"/>
                </a:solidFill>
                <a:effectLst/>
                <a:latin typeface="+mn-lt"/>
                <a:ea typeface="+mn-ea"/>
                <a:cs typeface="+mn-cs"/>
              </a:rPr>
              <a:t>VI. Conclusion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discussed sources of lead exposure; how lead harms children and adults; its impacts on the environment and wildlife; and actions that you can take to prevent potential exposure to lead.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t>52</a:t>
            </a:fld>
            <a:endParaRPr lang="en-US"/>
          </a:p>
        </p:txBody>
      </p:sp>
    </p:spTree>
    <p:extLst>
      <p:ext uri="{BB962C8B-B14F-4D97-AF65-F5344CB8AC3E}">
        <p14:creationId xmlns:p14="http://schemas.microsoft.com/office/powerpoint/2010/main" val="10793140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review, I have a couple questions for the group:</a:t>
            </a:r>
          </a:p>
          <a:p>
            <a:endParaRPr lang="en-US" dirty="0"/>
          </a:p>
          <a:p>
            <a:r>
              <a:rPr lang="en-US" dirty="0"/>
              <a:t>1. What are the potential health effects of children exposed to lead? Take a moment to think and then please type at least one potential health effect in the chat box. </a:t>
            </a:r>
          </a:p>
          <a:p>
            <a:endParaRPr lang="en-US" dirty="0"/>
          </a:p>
          <a:p>
            <a:r>
              <a:rPr lang="en-US" dirty="0"/>
              <a:t>Even small amounts of lead in the blood of children can result in:</a:t>
            </a:r>
          </a:p>
          <a:p>
            <a:pPr lvl="1"/>
            <a:r>
              <a:rPr lang="en-US" dirty="0"/>
              <a:t>Behavior and learning problems;</a:t>
            </a:r>
          </a:p>
          <a:p>
            <a:pPr lvl="1"/>
            <a:r>
              <a:rPr lang="en-US" dirty="0"/>
              <a:t>Lower IQ and hyperactivity;</a:t>
            </a:r>
          </a:p>
          <a:p>
            <a:pPr lvl="1"/>
            <a:r>
              <a:rPr lang="en-US" dirty="0"/>
              <a:t>Slowed growth;</a:t>
            </a:r>
          </a:p>
          <a:p>
            <a:pPr lvl="1"/>
            <a:r>
              <a:rPr lang="en-US" dirty="0"/>
              <a:t>Hearing problems; and</a:t>
            </a:r>
          </a:p>
          <a:p>
            <a:pPr lvl="1"/>
            <a:r>
              <a:rPr lang="en-US" dirty="0"/>
              <a:t>Anemia.</a:t>
            </a:r>
          </a:p>
          <a:p>
            <a:r>
              <a:rPr lang="en-US" dirty="0"/>
              <a:t>In rare cases, high amounts of lead can have devastating effects on children, including seizures, coma and in some cases, even death.</a:t>
            </a:r>
          </a:p>
          <a:p>
            <a:endParaRPr lang="en-US" dirty="0"/>
          </a:p>
          <a:p>
            <a:r>
              <a:rPr lang="en-US" dirty="0"/>
              <a:t>2.  Are wildlife species also vulnerable to lead exposure and lead poisoning effects? If think the answer is yes, raise your hand.</a:t>
            </a:r>
          </a:p>
          <a:p>
            <a:endParaRPr lang="en-US" dirty="0"/>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53</a:t>
            </a:fld>
            <a:endParaRPr lang="en-US"/>
          </a:p>
        </p:txBody>
      </p:sp>
      <p:sp>
        <p:nvSpPr>
          <p:cNvPr id="7" name="Slide Image Placeholder 6">
            <a:extLst>
              <a:ext uri="{FF2B5EF4-FFF2-40B4-BE49-F238E27FC236}">
                <a16:creationId xmlns:a16="http://schemas.microsoft.com/office/drawing/2014/main" id="{101C19DE-0764-34C9-9955-A01D5164123E}"/>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160761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Today was meant to be an introduction to the topics and the other modules in the Curriculum go into more detail about how to effectively clean your home to reduce exposure; good hygiene practices for both kids and adults, including nutritional information and how and when to hire a certified lead professional to remove lead from the home.</a:t>
            </a:r>
          </a:p>
          <a:p>
            <a:endParaRPr lang="en-US" dirty="0"/>
          </a:p>
          <a:p>
            <a:r>
              <a:rPr lang="en-US" dirty="0"/>
              <a:t>Does anyone have any questions about the information covered today?  </a:t>
            </a:r>
          </a:p>
          <a:p>
            <a:endParaRPr lang="en-US" dirty="0"/>
          </a:p>
          <a:p>
            <a:r>
              <a:rPr lang="en-US" dirty="0"/>
              <a:t>Raise your hand or shout it out!</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54</a:t>
            </a:fld>
            <a:endParaRPr lang="en-US"/>
          </a:p>
        </p:txBody>
      </p:sp>
      <p:sp>
        <p:nvSpPr>
          <p:cNvPr id="7" name="Slide Image Placeholder 6">
            <a:extLst>
              <a:ext uri="{FF2B5EF4-FFF2-40B4-BE49-F238E27FC236}">
                <a16:creationId xmlns:a16="http://schemas.microsoft.com/office/drawing/2014/main" id="{17088731-FF6C-7491-2EB0-C0BA1AA479B4}"/>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19727951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DengXian" panose="02010600030101010101" pitchFamily="2" charset="-122"/>
                <a:cs typeface="Arial" panose="020B0604020202020204" pitchFamily="34" charset="0"/>
              </a:rPr>
              <a:t>If you have any questions after the session today or want more information about lead, you can contact the National Lead Information Center (or NLIC) using this toll free number.</a:t>
            </a:r>
          </a:p>
          <a:p>
            <a:pPr marL="0" marR="0">
              <a:lnSpc>
                <a:spcPct val="107000"/>
              </a:lnSpc>
              <a:spcBef>
                <a:spcPts val="0"/>
              </a:spcBef>
              <a:spcAft>
                <a:spcPts val="800"/>
              </a:spcAft>
            </a:pPr>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DengXian" panose="02010600030101010101" pitchFamily="2" charset="-122"/>
                <a:cs typeface="Arial" panose="020B0604020202020204" pitchFamily="34" charset="0"/>
              </a:rPr>
              <a:t>The NLIC provides the public and professionals with information about lead, lead hazards and lead exposure prevention. You can also call NLIC to file a complaint about your landlord or a contractor if they are not following the federal laws about lead mentioned earlier. Call to speak with a specialist Monday through Friday, 8:00 am to 6:00 pm Eastern time (except federal holidays) at 1 (800) 424-LEAD [5323]. Hearing- or speech-challenged individuals may access this number through TTY by calling the Federal Relay Service at 1-800-877-8339.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 </a:t>
            </a:r>
            <a:r>
              <a:rPr lang="en-US" sz="1200" b="1" i="1" kern="1200" dirty="0">
                <a:solidFill>
                  <a:schemeClr val="tx1"/>
                </a:solidFill>
                <a:effectLst/>
                <a:latin typeface="+mn-lt"/>
                <a:ea typeface="+mn-ea"/>
                <a:cs typeface="+mn-cs"/>
              </a:rPr>
              <a:t>Instructor Note:</a:t>
            </a:r>
            <a:r>
              <a:rPr lang="en-US" sz="1200" i="1" kern="1200" dirty="0">
                <a:solidFill>
                  <a:schemeClr val="tx1"/>
                </a:solidFill>
                <a:effectLst/>
                <a:latin typeface="+mn-lt"/>
                <a:ea typeface="+mn-ea"/>
                <a:cs typeface="+mn-cs"/>
              </a:rPr>
              <a:t> Participants can find this number on both the worksheet and key messages.</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744012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for participating in today’s session! We’d also like to thank [name of community contact] for organizing this session!</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56</a:t>
            </a:fld>
            <a:endParaRPr lang="en-US"/>
          </a:p>
        </p:txBody>
      </p:sp>
      <p:sp>
        <p:nvSpPr>
          <p:cNvPr id="7" name="Slide Image Placeholder 6">
            <a:extLst>
              <a:ext uri="{FF2B5EF4-FFF2-40B4-BE49-F238E27FC236}">
                <a16:creationId xmlns:a16="http://schemas.microsoft.com/office/drawing/2014/main" id="{0ABEB2FF-3411-D7C2-EEFE-6C7C1CDAC63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68846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u="none" dirty="0"/>
              <a:t>II. Potential Sources of Lead Exposure</a:t>
            </a:r>
          </a:p>
          <a:p>
            <a:endParaRPr lang="en-US" dirty="0"/>
          </a:p>
          <a:p>
            <a:r>
              <a:rPr lang="en-US" dirty="0"/>
              <a:t>What is Lead?</a:t>
            </a:r>
          </a:p>
          <a:p>
            <a:endParaRPr lang="en-US" dirty="0"/>
          </a:p>
          <a:p>
            <a:r>
              <a:rPr lang="en-US" dirty="0"/>
              <a:t>Lead is a naturally occurring bluish-gray metal found in small amounts in the earth’s crust.</a:t>
            </a:r>
          </a:p>
          <a:p>
            <a:endParaRPr lang="en-US" dirty="0"/>
          </a:p>
          <a:p>
            <a:r>
              <a:rPr lang="en-US" dirty="0"/>
              <a:t>Lead is mined and then used in products to make them durable and last longer.</a:t>
            </a:r>
          </a:p>
          <a:p>
            <a:endParaRPr lang="en-US" dirty="0"/>
          </a:p>
          <a:p>
            <a:r>
              <a:rPr lang="en-US" dirty="0"/>
              <a:t>Once lead is used in a product, it is nearly impossible to identify with the naked eye.</a:t>
            </a:r>
          </a:p>
          <a:p>
            <a:endParaRPr lang="en-US" dirty="0"/>
          </a:p>
          <a:p>
            <a:r>
              <a:rPr lang="en-US" dirty="0"/>
              <a:t>Lead does not biodegrade or disappear from the environment over time.</a:t>
            </a:r>
          </a:p>
        </p:txBody>
      </p:sp>
      <p:sp>
        <p:nvSpPr>
          <p:cNvPr id="4" name="Slide Number Placeholder 3"/>
          <p:cNvSpPr>
            <a:spLocks noGrp="1"/>
          </p:cNvSpPr>
          <p:nvPr>
            <p:ph type="sldNum" sz="quarter" idx="5"/>
          </p:nvPr>
        </p:nvSpPr>
        <p:spPr/>
        <p:txBody>
          <a:bodyPr/>
          <a:lstStyle/>
          <a:p>
            <a:fld id="{EE6F91B4-55F4-4436-A63E-CB05760C1CCC}" type="slidenum">
              <a:rPr lang="en-US" smtClean="0"/>
              <a:pPr/>
              <a:t>6</a:t>
            </a:fld>
            <a:endParaRPr lang="en-US"/>
          </a:p>
        </p:txBody>
      </p:sp>
      <p:sp>
        <p:nvSpPr>
          <p:cNvPr id="7" name="Slide Image Placeholder 6">
            <a:extLst>
              <a:ext uri="{FF2B5EF4-FFF2-40B4-BE49-F238E27FC236}">
                <a16:creationId xmlns:a16="http://schemas.microsoft.com/office/drawing/2014/main" id="{1A3CB447-20AB-7905-3050-6640ED647CC7}"/>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392596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a:t>b. Where is Lead Found and How is it Used?</a:t>
            </a:r>
          </a:p>
          <a:p>
            <a:endParaRPr lang="en-US" dirty="0"/>
          </a:p>
          <a:p>
            <a:r>
              <a:rPr lang="en-US" dirty="0"/>
              <a:t>Lead has been mined and used for a long time and can be found in many different products and places. </a:t>
            </a:r>
          </a:p>
          <a:p>
            <a:endParaRPr lang="en-US" dirty="0"/>
          </a:p>
          <a:p>
            <a:r>
              <a:rPr lang="en-US" dirty="0"/>
              <a:t>Where do you think lead can be found? Take a moment to glance around the space you are in and think about your everyday activities. Pencils may come to mind, but they are made with graphite and not lead. </a:t>
            </a:r>
          </a:p>
          <a:p>
            <a:endParaRPr lang="en-US" dirty="0"/>
          </a:p>
          <a:p>
            <a:r>
              <a:rPr lang="en-US" b="0" i="1" dirty="0"/>
              <a:t>Instructor Note: </a:t>
            </a:r>
            <a:r>
              <a:rPr lang="en-US" i="1" dirty="0"/>
              <a:t>Give participants time to think. If they are unable to think of something, you can either prompt them by suggesting items or simply state: “Don’t worry if you cannot think of something. Today we will learn where lead is found and how to prevent exposure.”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7</a:t>
            </a:fld>
            <a:endParaRPr lang="en-US"/>
          </a:p>
        </p:txBody>
      </p:sp>
      <p:sp>
        <p:nvSpPr>
          <p:cNvPr id="7" name="Slide Image Placeholder 6">
            <a:extLst>
              <a:ext uri="{FF2B5EF4-FFF2-40B4-BE49-F238E27FC236}">
                <a16:creationId xmlns:a16="http://schemas.microsoft.com/office/drawing/2014/main" id="{CBAEB44A-2377-DE38-4D6B-8BF2B07E0431}"/>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4055198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Unfortunately, lead can be found in all parts of our environment – the air, soil, water and even inside our homes.</a:t>
            </a:r>
          </a:p>
          <a:p>
            <a:endParaRPr lang="en-US" dirty="0"/>
          </a:p>
          <a:p>
            <a:r>
              <a:rPr lang="en-US" dirty="0"/>
              <a:t>Much of our exposure comes from human activities involving the use of fossil fuels, past use of leaded gasoline, some types of industrial facilities (e.g., mining and manufacturing), leaded aviation fuel, and past use of lead-based paint in homes.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Congress has passed several laws related to lead. These laws address lead in paint, dust and soil; lead in the air; lead in water; and disposal of lead waste. As a result, these laws limit the amount of lead that can be in products, outdoor air, emissions from some industrial sources, waste waters and more.</a:t>
            </a:r>
          </a:p>
          <a:p>
            <a:endParaRPr lang="en-US" dirty="0"/>
          </a:p>
        </p:txBody>
      </p:sp>
      <p:sp>
        <p:nvSpPr>
          <p:cNvPr id="4" name="Slide Number Placeholder 3"/>
          <p:cNvSpPr>
            <a:spLocks noGrp="1"/>
          </p:cNvSpPr>
          <p:nvPr>
            <p:ph type="sldNum" sz="quarter" idx="5"/>
          </p:nvPr>
        </p:nvSpPr>
        <p:spPr/>
        <p:txBody>
          <a:bodyPr/>
          <a:lstStyle/>
          <a:p>
            <a:fld id="{EE6F91B4-55F4-4436-A63E-CB05760C1CCC}" type="slidenum">
              <a:rPr lang="en-US" smtClean="0"/>
              <a:pPr/>
              <a:t>8</a:t>
            </a:fld>
            <a:endParaRPr lang="en-US"/>
          </a:p>
        </p:txBody>
      </p:sp>
      <p:sp>
        <p:nvSpPr>
          <p:cNvPr id="7" name="Slide Image Placeholder 6">
            <a:extLst>
              <a:ext uri="{FF2B5EF4-FFF2-40B4-BE49-F238E27FC236}">
                <a16:creationId xmlns:a16="http://schemas.microsoft.com/office/drawing/2014/main" id="{4D3CE411-A7F8-B486-FC4C-275CF39AC1F0}"/>
              </a:ext>
            </a:extLst>
          </p:cNvPr>
          <p:cNvSpPr>
            <a:spLocks noGrp="1" noRot="1" noChangeAspect="1"/>
          </p:cNvSpPr>
          <p:nvPr>
            <p:ph type="sldImg"/>
          </p:nvPr>
        </p:nvSpPr>
        <p:spPr>
          <a:xfrm>
            <a:off x="876300" y="482600"/>
            <a:ext cx="5086350" cy="3816350"/>
          </a:xfrm>
        </p:spPr>
      </p:sp>
    </p:spTree>
    <p:extLst>
      <p:ext uri="{BB962C8B-B14F-4D97-AF65-F5344CB8AC3E}">
        <p14:creationId xmlns:p14="http://schemas.microsoft.com/office/powerpoint/2010/main" val="217181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6300" y="482600"/>
            <a:ext cx="5086350" cy="38163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Historically, lead compounds were added to paints to enhance color, reduce corrosion, or shorten drying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Lead-based paint, if present in older homes built before 1978, may be a major source of exposure to lead to those who live there. When painted surfaces are not properly maintained, paint can deteriorate, peel, chip, chalk, or crack. When lead-based paint is old and worn or is subject to constant rubbing (as on doors and windowsills), lead-based paint chips and dust can scatter and become a hazard. These hazards can be breathed in or swallowed by children, residents, and workers. Lead dust can also be scattered when paint is disturbed during renovation, repair, or remodeling activities.</a:t>
            </a:r>
          </a:p>
        </p:txBody>
      </p:sp>
      <p:sp>
        <p:nvSpPr>
          <p:cNvPr id="4" name="Slide Number Placeholder 3"/>
          <p:cNvSpPr>
            <a:spLocks noGrp="1"/>
          </p:cNvSpPr>
          <p:nvPr>
            <p:ph type="sldNum" sz="quarter" idx="5"/>
          </p:nvPr>
        </p:nvSpPr>
        <p:spPr/>
        <p:txBody>
          <a:bodyPr/>
          <a:lstStyle/>
          <a:p>
            <a:fld id="{EE6F91B4-55F4-4436-A63E-CB05760C1CCC}" type="slidenum">
              <a:rPr lang="en-US" smtClean="0"/>
              <a:t>9</a:t>
            </a:fld>
            <a:endParaRPr lang="en-US"/>
          </a:p>
        </p:txBody>
      </p:sp>
    </p:spTree>
    <p:extLst>
      <p:ext uri="{BB962C8B-B14F-4D97-AF65-F5344CB8AC3E}">
        <p14:creationId xmlns:p14="http://schemas.microsoft.com/office/powerpoint/2010/main" val="3517105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pic>
        <p:nvPicPr>
          <p:cNvPr id="7" name="Picture 6"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10;">
            <a:extLst>
              <a:ext uri="{FF2B5EF4-FFF2-40B4-BE49-F238E27FC236}">
                <a16:creationId xmlns:a16="http://schemas.microsoft.com/office/drawing/2014/main" id="{E43C668A-AAE6-47BF-A3A1-3DAD0006C7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6782" y="1135768"/>
            <a:ext cx="4755653" cy="4581144"/>
          </a:xfrm>
          <a:prstGeom prst="rect">
            <a:avLst/>
          </a:prstGeom>
        </p:spPr>
      </p:pic>
      <p:sp>
        <p:nvSpPr>
          <p:cNvPr id="2" name="TextBox 1">
            <a:extLst>
              <a:ext uri="{FF2B5EF4-FFF2-40B4-BE49-F238E27FC236}">
                <a16:creationId xmlns:a16="http://schemas.microsoft.com/office/drawing/2014/main" id="{5327BEB5-7D10-028E-BF5B-8FE5549C1D5C}"/>
              </a:ext>
            </a:extLst>
          </p:cNvPr>
          <p:cNvSpPr txBox="1"/>
          <p:nvPr userDrawn="1"/>
        </p:nvSpPr>
        <p:spPr>
          <a:xfrm>
            <a:off x="256220" y="579739"/>
            <a:ext cx="4315780" cy="5093702"/>
          </a:xfrm>
          <a:prstGeom prst="rect">
            <a:avLst/>
          </a:prstGeom>
          <a:noFill/>
        </p:spPr>
        <p:txBody>
          <a:bodyPr wrap="square" rtlCol="0">
            <a:spAutoFit/>
          </a:bodyPr>
          <a:lstStyle/>
          <a:p>
            <a:pPr algn="ctr"/>
            <a:endParaRPr lang="en-US" sz="5000" b="1" i="0" dirty="0">
              <a:solidFill>
                <a:schemeClr val="tx1"/>
              </a:solidFill>
              <a:latin typeface="Calibri Light" panose="020F0302020204030204" pitchFamily="34" charset="0"/>
              <a:cs typeface="Calibri Light" panose="020F0302020204030204" pitchFamily="34" charset="0"/>
            </a:endParaRPr>
          </a:p>
          <a:p>
            <a:pPr algn="ctr"/>
            <a:r>
              <a:rPr lang="en-US" sz="5000" b="1" i="0" dirty="0">
                <a:solidFill>
                  <a:schemeClr val="tx1"/>
                </a:solidFill>
                <a:latin typeface="Franklin Gothic Book" panose="020B0503020102020204" pitchFamily="34" charset="0"/>
                <a:cs typeface="Calibri Light" panose="020F0302020204030204" pitchFamily="34" charset="0"/>
              </a:rPr>
              <a:t>Understanding Lead</a:t>
            </a: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a:p>
            <a:pPr algn="ctr"/>
            <a:endParaRPr lang="en-US" sz="3500" b="1" i="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6820C5-2B91-E359-0789-A260F8C03F08}"/>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901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DBB4C5D-29D0-BF26-64C2-88E7D927E8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00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BBB6E-52B3-4742-969D-4527AF9E36D5}"/>
              </a:ext>
            </a:extLst>
          </p:cNvPr>
          <p:cNvSpPr>
            <a:spLocks noGrp="1"/>
          </p:cNvSpPr>
          <p:nvPr>
            <p:ph type="title" hasCustomPrompt="1"/>
          </p:nvPr>
        </p:nvSpPr>
        <p:spPr>
          <a:xfrm>
            <a:off x="628650" y="365126"/>
            <a:ext cx="7886700" cy="1325563"/>
          </a:xfrm>
        </p:spPr>
        <p:txBody>
          <a:bodyPr>
            <a:normAutofit/>
          </a:bodyPr>
          <a:lstStyle>
            <a:lvl1pPr algn="ctr">
              <a:defRPr sz="6600">
                <a:solidFill>
                  <a:schemeClr val="accent4"/>
                </a:solidFill>
              </a:defRPr>
            </a:lvl1pPr>
          </a:lstStyle>
          <a:p>
            <a:r>
              <a:rPr lang="en-US" dirty="0"/>
              <a:t>Thank you!</a:t>
            </a:r>
          </a:p>
        </p:txBody>
      </p:sp>
      <p:sp>
        <p:nvSpPr>
          <p:cNvPr id="8" name="Content Placeholder 2">
            <a:extLst>
              <a:ext uri="{FF2B5EF4-FFF2-40B4-BE49-F238E27FC236}">
                <a16:creationId xmlns:a16="http://schemas.microsoft.com/office/drawing/2014/main" id="{7B1D3F1B-7856-47A8-9343-B257F85886F3}"/>
              </a:ext>
            </a:extLst>
          </p:cNvPr>
          <p:cNvSpPr>
            <a:spLocks noGrp="1"/>
          </p:cNvSpPr>
          <p:nvPr>
            <p:ph idx="1"/>
          </p:nvPr>
        </p:nvSpPr>
        <p:spPr>
          <a:xfrm>
            <a:off x="628650" y="1825625"/>
            <a:ext cx="7886700" cy="435133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E254B81-FD56-2A7C-4ED6-D50F868B943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7990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83950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9275232-FB1A-8128-D122-055A9CEA56AE}"/>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22464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D87DCE6-EEC9-5038-9807-93E0FAE730E1}"/>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6145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69378F-A4D0-77DF-2667-D33A5B7A1BC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411643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9A5D2EA-7E5B-D37A-BA85-0F3DBDD59C1C}"/>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320598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8D9B8354-6A51-121B-CE4D-C64FD548D524}"/>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88665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C00F6B49-883B-BA68-6E18-21FFCC9491D6}"/>
              </a:ext>
            </a:extLst>
          </p:cNvPr>
          <p:cNvSpPr>
            <a:spLocks noGrp="1"/>
          </p:cNvSpPr>
          <p:nvPr>
            <p:ph type="sldNum" sz="quarter" idx="12"/>
          </p:nvPr>
        </p:nvSpPr>
        <p:spPr>
          <a:xfrm>
            <a:off x="7086600" y="6565169"/>
            <a:ext cx="2057400" cy="365125"/>
          </a:xfrm>
          <a:prstGeom prst="rect">
            <a:avLst/>
          </a:prstGeom>
        </p:spPr>
        <p:txBody>
          <a:bodyPr/>
          <a:lstStyle/>
          <a:p>
            <a:fld id="{48006AAD-9E02-44C8-BDCD-ACF5C8330FA5}" type="slidenum">
              <a:rPr lang="en-US" smtClean="0"/>
              <a:t>‹#›</a:t>
            </a:fld>
            <a:endParaRPr lang="en-US"/>
          </a:p>
        </p:txBody>
      </p:sp>
    </p:spTree>
    <p:extLst>
      <p:ext uri="{BB962C8B-B14F-4D97-AF65-F5344CB8AC3E}">
        <p14:creationId xmlns:p14="http://schemas.microsoft.com/office/powerpoint/2010/main" val="243840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BAABF7DD-E573-B1B2-3A0F-66140B15B5C7}"/>
              </a:ext>
            </a:extLst>
          </p:cNvPr>
          <p:cNvSpPr txBox="1"/>
          <p:nvPr userDrawn="1"/>
        </p:nvSpPr>
        <p:spPr>
          <a:xfrm>
            <a:off x="0" y="6563762"/>
            <a:ext cx="9144000" cy="369332"/>
          </a:xfrm>
          <a:prstGeom prst="rect">
            <a:avLst/>
          </a:prstGeom>
          <a:solidFill>
            <a:srgbClr val="005427"/>
          </a:solidFill>
        </p:spPr>
        <p:txBody>
          <a:bodyPr wrap="square" rtlCol="0">
            <a:spAutoFit/>
          </a:bodyPr>
          <a:lstStyle/>
          <a:p>
            <a:endParaRPr lang="en-US" dirty="0"/>
          </a:p>
        </p:txBody>
      </p:sp>
      <p:sp>
        <p:nvSpPr>
          <p:cNvPr id="5" name="Slide Number Placeholder 5">
            <a:extLst>
              <a:ext uri="{FF2B5EF4-FFF2-40B4-BE49-F238E27FC236}">
                <a16:creationId xmlns:a16="http://schemas.microsoft.com/office/drawing/2014/main" id="{36542F29-0F5C-4763-EC98-859F7BDF81B5}"/>
              </a:ext>
            </a:extLst>
          </p:cNvPr>
          <p:cNvSpPr>
            <a:spLocks noGrp="1"/>
          </p:cNvSpPr>
          <p:nvPr>
            <p:ph type="sldNum" sz="quarter" idx="4"/>
          </p:nvPr>
        </p:nvSpPr>
        <p:spPr>
          <a:xfrm>
            <a:off x="7086600" y="6565169"/>
            <a:ext cx="2057400" cy="365125"/>
          </a:xfrm>
          <a:prstGeom prst="rect">
            <a:avLst/>
          </a:prstGeom>
        </p:spPr>
        <p:txBody>
          <a:bodyPr/>
          <a:lstStyle>
            <a:lvl1pPr algn="r">
              <a:defRPr>
                <a:solidFill>
                  <a:schemeClr val="bg1"/>
                </a:solidFill>
              </a:defRPr>
            </a:lvl1pPr>
          </a:lstStyle>
          <a:p>
            <a:fld id="{48006AAD-9E02-44C8-BDCD-ACF5C8330FA5}" type="slidenum">
              <a:rPr lang="en-US" smtClean="0"/>
              <a:pPr/>
              <a:t>‹#›</a:t>
            </a:fld>
            <a:endParaRPr lang="en-US" dirty="0"/>
          </a:p>
        </p:txBody>
      </p:sp>
    </p:spTree>
    <p:extLst>
      <p:ext uri="{BB962C8B-B14F-4D97-AF65-F5344CB8AC3E}">
        <p14:creationId xmlns:p14="http://schemas.microsoft.com/office/powerpoint/2010/main" val="171690572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psc.gov/Recalls/2007/rc2-corp-recalls-various-thomas-friends-wooden-railway-toys-due-to-lead-poisonin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fws.gov/midwest/refuges/leadfre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www.epa.gov/lead"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espanol.epa.gov/plom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286FF-F0BE-11BC-9BB4-F3C69A3D8C42}"/>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Understanding Lead</a:t>
            </a:r>
          </a:p>
        </p:txBody>
      </p:sp>
      <p:sp>
        <p:nvSpPr>
          <p:cNvPr id="5" name="TextBox 4">
            <a:extLst>
              <a:ext uri="{FF2B5EF4-FFF2-40B4-BE49-F238E27FC236}">
                <a16:creationId xmlns:a16="http://schemas.microsoft.com/office/drawing/2014/main" id="{7B77D8E1-CA61-A651-2A85-5F7C771D15A0}"/>
              </a:ext>
            </a:extLst>
          </p:cNvPr>
          <p:cNvSpPr txBox="1"/>
          <p:nvPr/>
        </p:nvSpPr>
        <p:spPr>
          <a:xfrm>
            <a:off x="398849" y="3937866"/>
            <a:ext cx="3788229" cy="1169551"/>
          </a:xfrm>
          <a:prstGeom prst="rect">
            <a:avLst/>
          </a:prstGeom>
          <a:noFill/>
        </p:spPr>
        <p:txBody>
          <a:bodyPr wrap="square" rtlCol="0">
            <a:spAutoFit/>
          </a:bodyPr>
          <a:lstStyle/>
          <a:p>
            <a:pPr algn="ctr"/>
            <a:r>
              <a:rPr lang="en-US" sz="3500" dirty="0">
                <a:latin typeface="Franklin Gothic Book" panose="020B0503020102020204" pitchFamily="34" charset="0"/>
                <a:cs typeface="Calibri Light" panose="020F0302020204030204" pitchFamily="34" charset="0"/>
              </a:rPr>
              <a:t>Community Name</a:t>
            </a:r>
          </a:p>
          <a:p>
            <a:pPr algn="ctr"/>
            <a:r>
              <a:rPr lang="en-US" sz="3500" dirty="0">
                <a:latin typeface="Franklin Gothic Book" panose="020B0503020102020204" pitchFamily="34" charset="0"/>
                <a:cs typeface="Calibri Light" panose="020F0302020204030204" pitchFamily="34" charset="0"/>
              </a:rPr>
              <a:t>Month, Day, Year</a:t>
            </a:r>
            <a:endParaRPr lang="en-US" sz="3500" dirty="0">
              <a:latin typeface="Franklin Gothic Book" panose="020B0503020102020204" pitchFamily="34" charset="0"/>
            </a:endParaRPr>
          </a:p>
        </p:txBody>
      </p:sp>
      <p:sp>
        <p:nvSpPr>
          <p:cNvPr id="2" name="Slide Number Placeholder 5">
            <a:extLst>
              <a:ext uri="{FF2B5EF4-FFF2-40B4-BE49-F238E27FC236}">
                <a16:creationId xmlns:a16="http://schemas.microsoft.com/office/drawing/2014/main" id="{7289DB61-BCCE-9E5B-9211-9270746D2FB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a:t>
            </a:fld>
            <a:endParaRPr lang="en-US" dirty="0"/>
          </a:p>
        </p:txBody>
      </p:sp>
    </p:spTree>
    <p:extLst>
      <p:ext uri="{BB962C8B-B14F-4D97-AF65-F5344CB8AC3E}">
        <p14:creationId xmlns:p14="http://schemas.microsoft.com/office/powerpoint/2010/main" val="358463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B9B0-8CD5-47D7-A387-6A7CC575912A}"/>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Children can be exposed…</a:t>
            </a:r>
          </a:p>
        </p:txBody>
      </p:sp>
      <p:pic>
        <p:nvPicPr>
          <p:cNvPr id="9" name="Picture 8" descr="Child chewing on a painted table">
            <a:extLst>
              <a:ext uri="{FF2B5EF4-FFF2-40B4-BE49-F238E27FC236}">
                <a16:creationId xmlns:a16="http://schemas.microsoft.com/office/drawing/2014/main" id="{20A791DF-81CD-4193-5890-D05245E1CD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B414A0E2-AF0F-4857-ABD6-93BFD98F35EC}"/>
              </a:ext>
            </a:extLst>
          </p:cNvPr>
          <p:cNvSpPr txBox="1"/>
          <p:nvPr/>
        </p:nvSpPr>
        <p:spPr>
          <a:xfrm>
            <a:off x="3061252" y="3752850"/>
            <a:ext cx="5720794" cy="2812319"/>
          </a:xfrm>
          <a:prstGeom prst="rect">
            <a:avLst/>
          </a:prstGeom>
        </p:spPr>
        <p:txBody>
          <a:bodyPr vert="horz" lIns="91440" tIns="45720" rIns="91440" bIns="45720" rtlCol="0" anchor="ctr">
            <a:noAutofit/>
          </a:bodyPr>
          <a:lstStyle/>
          <a:p>
            <a:pPr marL="285750" indent="-228600" defTabSz="914400">
              <a:lnSpc>
                <a:spcPct val="90000"/>
              </a:lnSpc>
              <a:spcAft>
                <a:spcPts val="600"/>
              </a:spcAft>
              <a:buFont typeface="Arial" panose="020B0604020202020204" pitchFamily="34" charset="0"/>
              <a:buChar char="•"/>
            </a:pPr>
            <a:r>
              <a:rPr lang="en-US" sz="2300" dirty="0">
                <a:latin typeface="Franklin Gothic Book" panose="020B0503020102020204" pitchFamily="34" charset="0"/>
                <a:cs typeface="Calibri Light" panose="020F0302020204030204" pitchFamily="34" charset="0"/>
              </a:rPr>
              <a:t>Through lead-based paint chips and dust in buildings &amp; homes when they put toys, fingers, and other objects in their mouth.</a:t>
            </a:r>
          </a:p>
          <a:p>
            <a:pPr marL="285750" indent="-228600" defTabSz="914400">
              <a:lnSpc>
                <a:spcPct val="90000"/>
              </a:lnSpc>
              <a:spcAft>
                <a:spcPts val="600"/>
              </a:spcAft>
              <a:buFont typeface="Arial" panose="020B0604020202020204" pitchFamily="34" charset="0"/>
              <a:buChar char="•"/>
            </a:pPr>
            <a:r>
              <a:rPr lang="en-US" sz="2300" dirty="0">
                <a:latin typeface="Franklin Gothic Book" panose="020B0503020102020204" pitchFamily="34" charset="0"/>
                <a:cs typeface="Calibri Light" panose="020F0302020204030204" pitchFamily="34" charset="0"/>
              </a:rPr>
              <a:t>When licking or biting chewable lead-based paint surfaces</a:t>
            </a:r>
          </a:p>
          <a:p>
            <a:pPr marL="285750" indent="-228600" defTabSz="914400">
              <a:lnSpc>
                <a:spcPct val="90000"/>
              </a:lnSpc>
              <a:spcAft>
                <a:spcPts val="600"/>
              </a:spcAft>
              <a:buFont typeface="Arial" panose="020B0604020202020204" pitchFamily="34" charset="0"/>
              <a:buChar char="•"/>
            </a:pPr>
            <a:r>
              <a:rPr lang="en-US" sz="2300" dirty="0">
                <a:latin typeface="Franklin Gothic Book" panose="020B0503020102020204" pitchFamily="34" charset="0"/>
                <a:cs typeface="Calibri Light" panose="020F0302020204030204" pitchFamily="34" charset="0"/>
              </a:rPr>
              <a:t>Lead-based paint has a “sweet” taste</a:t>
            </a:r>
          </a:p>
        </p:txBody>
      </p:sp>
      <p:sp>
        <p:nvSpPr>
          <p:cNvPr id="3" name="Slide Number Placeholder 5">
            <a:extLst>
              <a:ext uri="{FF2B5EF4-FFF2-40B4-BE49-F238E27FC236}">
                <a16:creationId xmlns:a16="http://schemas.microsoft.com/office/drawing/2014/main" id="{5B88C4B6-F8BD-EC98-E4DF-1D001BDE3DE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10</a:t>
            </a:fld>
            <a:endParaRPr lang="en-US" dirty="0"/>
          </a:p>
        </p:txBody>
      </p:sp>
    </p:spTree>
    <p:extLst>
      <p:ext uri="{BB962C8B-B14F-4D97-AF65-F5344CB8AC3E}">
        <p14:creationId xmlns:p14="http://schemas.microsoft.com/office/powerpoint/2010/main" val="117755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79DE59F-2995-2693-F0EF-73616923CC1A}"/>
              </a:ext>
            </a:extLst>
          </p:cNvPr>
          <p:cNvSpPr>
            <a:spLocks noGrp="1"/>
          </p:cNvSpPr>
          <p:nvPr>
            <p:ph type="title"/>
          </p:nvPr>
        </p:nvSpPr>
        <p:spPr>
          <a:xfrm>
            <a:off x="360759" y="3752849"/>
            <a:ext cx="2468166" cy="2452687"/>
          </a:xfrm>
        </p:spPr>
        <p:txBody>
          <a:bodyPr anchor="ctr">
            <a:normAutofit/>
          </a:bodyPr>
          <a:lstStyle/>
          <a:p>
            <a:r>
              <a:rPr lang="en-US" sz="2800" b="1" dirty="0">
                <a:latin typeface="Franklin Gothic Book" panose="020B0503020102020204" pitchFamily="34" charset="0"/>
                <a:cs typeface="Calibri Light" panose="020F0302020204030204" pitchFamily="34" charset="0"/>
              </a:rPr>
              <a:t>Childhood lead exposure and lead poisoning is preventable! </a:t>
            </a:r>
          </a:p>
        </p:txBody>
      </p:sp>
      <p:pic>
        <p:nvPicPr>
          <p:cNvPr id="5" name="Picture 4" descr="Child playing with toys">
            <a:extLst>
              <a:ext uri="{FF2B5EF4-FFF2-40B4-BE49-F238E27FC236}">
                <a16:creationId xmlns:a16="http://schemas.microsoft.com/office/drawing/2014/main" id="{1BFBDE28-8450-D908-60B0-D5F35960C4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2">
            <a:extLst>
              <a:ext uri="{FF2B5EF4-FFF2-40B4-BE49-F238E27FC236}">
                <a16:creationId xmlns:a16="http://schemas.microsoft.com/office/drawing/2014/main" id="{A78C3DBD-06ED-C572-3D1E-2B60B193E02B}"/>
              </a:ext>
            </a:extLst>
          </p:cNvPr>
          <p:cNvSpPr>
            <a:spLocks noGrp="1"/>
          </p:cNvSpPr>
          <p:nvPr>
            <p:ph idx="1"/>
          </p:nvPr>
        </p:nvSpPr>
        <p:spPr>
          <a:xfrm>
            <a:off x="3167985" y="3752851"/>
            <a:ext cx="5615255" cy="2452685"/>
          </a:xfrm>
        </p:spPr>
        <p:txBody>
          <a:bodyPr anchor="ctr">
            <a:normAutofit/>
          </a:bodyPr>
          <a:lstStyle/>
          <a:p>
            <a:r>
              <a:rPr lang="en-US" sz="2300" dirty="0">
                <a:latin typeface="Franklin Gothic Book" panose="020B0503020102020204" pitchFamily="34" charset="0"/>
                <a:cs typeface="Calibri Light" panose="020F0302020204030204" pitchFamily="34" charset="0"/>
              </a:rPr>
              <a:t>When lead-based paint is in good condition and not on an impact or friction surface, it is usually not a hazard</a:t>
            </a:r>
          </a:p>
          <a:p>
            <a:r>
              <a:rPr lang="en-US" sz="2300" dirty="0">
                <a:latin typeface="Franklin Gothic Book" panose="020B0503020102020204" pitchFamily="34" charset="0"/>
                <a:cs typeface="Calibri Light" panose="020F0302020204030204" pitchFamily="34" charset="0"/>
              </a:rPr>
              <a:t>Keep children from coming into contact with lead </a:t>
            </a:r>
          </a:p>
        </p:txBody>
      </p:sp>
      <p:sp>
        <p:nvSpPr>
          <p:cNvPr id="2" name="Slide Number Placeholder 5">
            <a:extLst>
              <a:ext uri="{FF2B5EF4-FFF2-40B4-BE49-F238E27FC236}">
                <a16:creationId xmlns:a16="http://schemas.microsoft.com/office/drawing/2014/main" id="{489095EA-DFF8-053F-6731-9212A313A2B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11</a:t>
            </a:fld>
            <a:endParaRPr lang="en-US" dirty="0"/>
          </a:p>
        </p:txBody>
      </p:sp>
    </p:spTree>
    <p:extLst>
      <p:ext uri="{BB962C8B-B14F-4D97-AF65-F5344CB8AC3E}">
        <p14:creationId xmlns:p14="http://schemas.microsoft.com/office/powerpoint/2010/main" val="253986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Autofit/>
          </a:bodyPr>
          <a:lstStyle/>
          <a:p>
            <a:r>
              <a:rPr lang="en-US" sz="3300" b="1" dirty="0">
                <a:latin typeface="Franklin Gothic Book" panose="020B0503020102020204" pitchFamily="34" charset="0"/>
                <a:cs typeface="Calibri Light" panose="020F0302020204030204" pitchFamily="34" charset="0"/>
              </a:rPr>
              <a:t>Potential Sources of Exposure</a:t>
            </a: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44933" y="1614222"/>
            <a:ext cx="6209499" cy="4667249"/>
          </a:xfrm>
        </p:spPr>
        <p:txBody>
          <a:bodyPr>
            <a:normAutofit/>
          </a:bodyPr>
          <a:lstStyle/>
          <a:p>
            <a:r>
              <a:rPr lang="en-US" sz="2400" dirty="0">
                <a:latin typeface="Franklin Gothic Book" panose="020B0503020102020204" pitchFamily="34" charset="0"/>
                <a:cs typeface="Calibri Light" panose="020F0302020204030204" pitchFamily="34" charset="0"/>
              </a:rPr>
              <a:t>Painted farm equipment and boats</a:t>
            </a:r>
          </a:p>
          <a:p>
            <a:r>
              <a:rPr lang="en-US" sz="2400" dirty="0">
                <a:latin typeface="Franklin Gothic Book" panose="020B0503020102020204" pitchFamily="34" charset="0"/>
                <a:cs typeface="Calibri Light" panose="020F0302020204030204" pitchFamily="34" charset="0"/>
              </a:rPr>
              <a:t>Imported pottery, candles, older mini blinds</a:t>
            </a:r>
          </a:p>
          <a:p>
            <a:r>
              <a:rPr lang="en-US" sz="2400" dirty="0">
                <a:latin typeface="Franklin Gothic Book" panose="020B0503020102020204" pitchFamily="34" charset="0"/>
                <a:cs typeface="Calibri Light" panose="020F0302020204030204" pitchFamily="34" charset="0"/>
              </a:rPr>
              <a:t>Toys</a:t>
            </a:r>
          </a:p>
          <a:p>
            <a:r>
              <a:rPr lang="en-US" sz="2400" dirty="0">
                <a:latin typeface="Franklin Gothic Book" panose="020B0503020102020204" pitchFamily="34" charset="0"/>
                <a:cs typeface="Calibri Light" panose="020F0302020204030204" pitchFamily="34" charset="0"/>
              </a:rPr>
              <a:t>Ceramicware</a:t>
            </a:r>
          </a:p>
          <a:p>
            <a:r>
              <a:rPr lang="en-US" sz="2400" dirty="0">
                <a:latin typeface="Franklin Gothic Book" panose="020B0503020102020204" pitchFamily="34" charset="0"/>
                <a:cs typeface="Calibri Light" panose="020F0302020204030204" pitchFamily="34" charset="0"/>
              </a:rPr>
              <a:t>Solder</a:t>
            </a:r>
          </a:p>
          <a:p>
            <a:r>
              <a:rPr lang="en-US" sz="2400" dirty="0">
                <a:latin typeface="Franklin Gothic Book" panose="020B0503020102020204" pitchFamily="34" charset="0"/>
                <a:cs typeface="Calibri Light" panose="020F0302020204030204" pitchFamily="34" charset="0"/>
              </a:rPr>
              <a:t>Batteries</a:t>
            </a:r>
          </a:p>
          <a:p>
            <a:r>
              <a:rPr lang="en-US" sz="2400" dirty="0">
                <a:latin typeface="Franklin Gothic Book" panose="020B0503020102020204" pitchFamily="34" charset="0"/>
                <a:cs typeface="Calibri Light" panose="020F0302020204030204" pitchFamily="34" charset="0"/>
              </a:rPr>
              <a:t>Ammunition</a:t>
            </a:r>
          </a:p>
          <a:p>
            <a:r>
              <a:rPr lang="en-US" sz="2400" dirty="0">
                <a:latin typeface="Franklin Gothic Book" panose="020B0503020102020204" pitchFamily="34" charset="0"/>
                <a:cs typeface="Calibri Light" panose="020F0302020204030204" pitchFamily="34" charset="0"/>
              </a:rPr>
              <a:t>Old cellphones in disrepair</a:t>
            </a:r>
          </a:p>
          <a:p>
            <a:r>
              <a:rPr lang="en-US" sz="2400" dirty="0">
                <a:latin typeface="Franklin Gothic Book" panose="020B0503020102020204" pitchFamily="34" charset="0"/>
                <a:cs typeface="Calibri Light" panose="020F0302020204030204" pitchFamily="34" charset="0"/>
              </a:rPr>
              <a:t>Cosmetics</a:t>
            </a:r>
          </a:p>
        </p:txBody>
      </p:sp>
      <p:grpSp>
        <p:nvGrpSpPr>
          <p:cNvPr id="4" name="Group 3">
            <a:extLst>
              <a:ext uri="{FF2B5EF4-FFF2-40B4-BE49-F238E27FC236}">
                <a16:creationId xmlns:a16="http://schemas.microsoft.com/office/drawing/2014/main" id="{56D9BFCF-1297-4C6C-8977-800D8F5F5078}"/>
              </a:ext>
              <a:ext uri="{C183D7F6-B498-43B3-948B-1728B52AA6E4}">
                <adec:decorative xmlns:adec="http://schemas.microsoft.com/office/drawing/2017/decorative" val="1"/>
              </a:ext>
            </a:extLst>
          </p:cNvPr>
          <p:cNvGrpSpPr/>
          <p:nvPr/>
        </p:nvGrpSpPr>
        <p:grpSpPr>
          <a:xfrm>
            <a:off x="6572122" y="1306183"/>
            <a:ext cx="2209256" cy="5206120"/>
            <a:chOff x="6572122" y="1306183"/>
            <a:chExt cx="2209256" cy="5206120"/>
          </a:xfrm>
        </p:grpSpPr>
        <p:pic>
          <p:nvPicPr>
            <p:cNvPr id="10" name="Picture 9" descr="Tractor in a green field.">
              <a:extLst>
                <a:ext uri="{FF2B5EF4-FFF2-40B4-BE49-F238E27FC236}">
                  <a16:creationId xmlns:a16="http://schemas.microsoft.com/office/drawing/2014/main" id="{E38CF685-D91F-47C5-A606-A2F046EE76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30933" y="1306183"/>
              <a:ext cx="1967138" cy="1554480"/>
            </a:xfrm>
            <a:prstGeom prst="rect">
              <a:avLst/>
            </a:prstGeom>
          </p:spPr>
        </p:pic>
        <p:sp>
          <p:nvSpPr>
            <p:cNvPr id="11" name="Rectangle 10">
              <a:extLst>
                <a:ext uri="{FF2B5EF4-FFF2-40B4-BE49-F238E27FC236}">
                  <a16:creationId xmlns:a16="http://schemas.microsoft.com/office/drawing/2014/main" id="{BD5A070D-B107-483F-8AA3-92AA614D0C09}"/>
                </a:ext>
              </a:extLst>
            </p:cNvPr>
            <p:cNvSpPr/>
            <p:nvPr/>
          </p:nvSpPr>
          <p:spPr>
            <a:xfrm>
              <a:off x="6603911" y="2833097"/>
              <a:ext cx="1555234" cy="215444"/>
            </a:xfrm>
            <a:prstGeom prst="rect">
              <a:avLst/>
            </a:prstGeom>
          </p:spPr>
          <p:txBody>
            <a:bodyPr wrap="none">
              <a:spAutoFit/>
            </a:bodyPr>
            <a:lstStyle/>
            <a:p>
              <a:r>
                <a:rPr lang="en-US" sz="800" dirty="0">
                  <a:solidFill>
                    <a:srgbClr val="111111"/>
                  </a:solidFill>
                  <a:latin typeface="Calibri Light" panose="020F0302020204030204" pitchFamily="34" charset="0"/>
                  <a:cs typeface="Calibri Light" panose="020F0302020204030204" pitchFamily="34" charset="0"/>
                </a:rPr>
                <a:t>Photo by Randy </a:t>
              </a:r>
              <a:r>
                <a:rPr lang="en-US" sz="800" dirty="0" err="1">
                  <a:solidFill>
                    <a:srgbClr val="111111"/>
                  </a:solidFill>
                  <a:latin typeface="Calibri Light" panose="020F0302020204030204" pitchFamily="34" charset="0"/>
                  <a:cs typeface="Calibri Light" panose="020F0302020204030204" pitchFamily="34" charset="0"/>
                </a:rPr>
                <a:t>Fath</a:t>
              </a:r>
              <a:r>
                <a:rPr lang="en-US" sz="800" dirty="0">
                  <a:solidFill>
                    <a:srgbClr val="111111"/>
                  </a:solidFill>
                  <a:latin typeface="Calibri Light" panose="020F0302020204030204" pitchFamily="34" charset="0"/>
                  <a:cs typeface="Calibri Light" panose="020F0302020204030204" pitchFamily="34" charset="0"/>
                </a:rPr>
                <a:t> on </a:t>
              </a:r>
              <a:r>
                <a:rPr lang="en-US" sz="800" dirty="0" err="1">
                  <a:solidFill>
                    <a:srgbClr val="111111"/>
                  </a:solidFill>
                  <a:latin typeface="Calibri Light" panose="020F0302020204030204" pitchFamily="34" charset="0"/>
                  <a:cs typeface="Calibri Light" panose="020F0302020204030204" pitchFamily="34" charset="0"/>
                </a:rPr>
                <a:t>Unsplash</a:t>
              </a:r>
              <a:endParaRPr lang="en-US" sz="800" dirty="0">
                <a:latin typeface="Calibri Light" panose="020F0302020204030204" pitchFamily="34" charset="0"/>
                <a:cs typeface="Calibri Light" panose="020F0302020204030204" pitchFamily="34" charset="0"/>
              </a:endParaRPr>
            </a:p>
          </p:txBody>
        </p:sp>
        <p:pic>
          <p:nvPicPr>
            <p:cNvPr id="6" name="Picture 5" descr="3 pieces of pottery imported from Mexico.">
              <a:extLst>
                <a:ext uri="{FF2B5EF4-FFF2-40B4-BE49-F238E27FC236}">
                  <a16:creationId xmlns:a16="http://schemas.microsoft.com/office/drawing/2014/main" id="{B4C372C1-E5D2-46D4-BB09-9772549705A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9402" y="3149473"/>
              <a:ext cx="1868134" cy="1596745"/>
            </a:xfrm>
            <a:prstGeom prst="rect">
              <a:avLst/>
            </a:prstGeom>
          </p:spPr>
        </p:pic>
        <p:sp>
          <p:nvSpPr>
            <p:cNvPr id="7" name="Rectangle 6">
              <a:extLst>
                <a:ext uri="{FF2B5EF4-FFF2-40B4-BE49-F238E27FC236}">
                  <a16:creationId xmlns:a16="http://schemas.microsoft.com/office/drawing/2014/main" id="{6C023784-4C46-4EE7-94B9-D07A9CEED689}"/>
                </a:ext>
              </a:extLst>
            </p:cNvPr>
            <p:cNvSpPr/>
            <p:nvPr/>
          </p:nvSpPr>
          <p:spPr>
            <a:xfrm>
              <a:off x="6682872" y="4722983"/>
              <a:ext cx="1768433" cy="246221"/>
            </a:xfrm>
            <a:prstGeom prst="rect">
              <a:avLst/>
            </a:prstGeom>
          </p:spPr>
          <p:txBody>
            <a:bodyPr wrap="none">
              <a:spAutoFit/>
            </a:bodyPr>
            <a:lstStyle/>
            <a:p>
              <a:r>
                <a:rPr lang="en-US" sz="1000" dirty="0">
                  <a:solidFill>
                    <a:srgbClr val="111111"/>
                  </a:solidFill>
                  <a:latin typeface="Calibri Light" panose="020F0302020204030204" pitchFamily="34" charset="0"/>
                  <a:cs typeface="Calibri Light" panose="020F0302020204030204" pitchFamily="34" charset="0"/>
                </a:rPr>
                <a:t>Imported pottery from Mexico</a:t>
              </a:r>
              <a:endParaRPr lang="en-US" sz="1000" dirty="0">
                <a:latin typeface="Calibri Light" panose="020F0302020204030204" pitchFamily="34" charset="0"/>
                <a:cs typeface="Calibri Light" panose="020F0302020204030204" pitchFamily="34" charset="0"/>
              </a:endParaRPr>
            </a:p>
          </p:txBody>
        </p:sp>
        <p:pic>
          <p:nvPicPr>
            <p:cNvPr id="13" name="Picture 12" descr="Toy trains">
              <a:extLst>
                <a:ext uri="{FF2B5EF4-FFF2-40B4-BE49-F238E27FC236}">
                  <a16:creationId xmlns:a16="http://schemas.microsoft.com/office/drawing/2014/main" id="{A65C2238-C593-4D24-A87B-73541F0D58D9}"/>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6684403" y="5039359"/>
              <a:ext cx="1758133" cy="878150"/>
            </a:xfrm>
            <a:prstGeom prst="rect">
              <a:avLst/>
            </a:prstGeom>
            <a:ln>
              <a:solidFill>
                <a:schemeClr val="tx1"/>
              </a:solidFill>
            </a:ln>
          </p:spPr>
        </p:pic>
        <p:sp>
          <p:nvSpPr>
            <p:cNvPr id="14" name="TextBox 13">
              <a:extLst>
                <a:ext uri="{FF2B5EF4-FFF2-40B4-BE49-F238E27FC236}">
                  <a16:creationId xmlns:a16="http://schemas.microsoft.com/office/drawing/2014/main" id="{FF018212-BA73-46CF-8F7D-640D614A8B7D}"/>
                </a:ext>
              </a:extLst>
            </p:cNvPr>
            <p:cNvSpPr txBox="1"/>
            <p:nvPr/>
          </p:nvSpPr>
          <p:spPr>
            <a:xfrm>
              <a:off x="6572122" y="5927528"/>
              <a:ext cx="2209256" cy="584775"/>
            </a:xfrm>
            <a:prstGeom prst="rect">
              <a:avLst/>
            </a:prstGeom>
            <a:noFill/>
          </p:spPr>
          <p:txBody>
            <a:bodyPr wrap="square" rtlCol="0">
              <a:spAutoFit/>
            </a:bodyPr>
            <a:lstStyle/>
            <a:p>
              <a:r>
                <a:rPr lang="es-MX" sz="800" dirty="0">
                  <a:latin typeface="Calibri Light" panose="020F0302020204030204" pitchFamily="34" charset="0"/>
                  <a:cs typeface="Calibri Light" panose="020F0302020204030204" pitchFamily="34" charset="0"/>
                </a:rPr>
                <a:t>Toy Recall from </a:t>
              </a:r>
              <a:r>
                <a:rPr lang="en-US" sz="800" dirty="0">
                  <a:latin typeface="Calibri Light" panose="020F0302020204030204" pitchFamily="34" charset="0"/>
                  <a:cs typeface="Calibri Light" panose="020F0302020204030204" pitchFamily="34" charset="0"/>
                  <a:hlinkClick r:id="rId6"/>
                </a:rPr>
                <a:t>https://www.cpsc.gov/Recalls/2007/rc2-corp-recalls-various-thomas-friends-wooden-railway-toys-due-to-lead-poisoning</a:t>
              </a:r>
              <a:endParaRPr lang="es-MX" sz="800" dirty="0">
                <a:latin typeface="Calibri Light" panose="020F0302020204030204" pitchFamily="34" charset="0"/>
                <a:cs typeface="Calibri Light" panose="020F0302020204030204" pitchFamily="34" charset="0"/>
              </a:endParaRPr>
            </a:p>
          </p:txBody>
        </p:sp>
      </p:grpSp>
      <p:sp>
        <p:nvSpPr>
          <p:cNvPr id="5" name="Slide Number Placeholder 5">
            <a:extLst>
              <a:ext uri="{FF2B5EF4-FFF2-40B4-BE49-F238E27FC236}">
                <a16:creationId xmlns:a16="http://schemas.microsoft.com/office/drawing/2014/main" id="{C7E9C7B0-446E-892B-C7D0-CF31EB32FA1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12</a:t>
            </a:fld>
            <a:endParaRPr lang="en-US" dirty="0"/>
          </a:p>
        </p:txBody>
      </p:sp>
    </p:spTree>
    <p:extLst>
      <p:ext uri="{BB962C8B-B14F-4D97-AF65-F5344CB8AC3E}">
        <p14:creationId xmlns:p14="http://schemas.microsoft.com/office/powerpoint/2010/main" val="201614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077FB5-DAB0-3690-FE9B-72CD77A7FE09}"/>
              </a:ext>
            </a:extLst>
          </p:cNvPr>
          <p:cNvSpPr>
            <a:spLocks noGrp="1"/>
          </p:cNvSpPr>
          <p:nvPr>
            <p:ph type="title"/>
          </p:nvPr>
        </p:nvSpPr>
        <p:spPr>
          <a:xfrm>
            <a:off x="628650" y="365126"/>
            <a:ext cx="7886700" cy="1325563"/>
          </a:xfrm>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2</a:t>
            </a:r>
            <a:endParaRPr lang="en-US" sz="3100" dirty="0"/>
          </a:p>
        </p:txBody>
      </p:sp>
      <p:sp>
        <p:nvSpPr>
          <p:cNvPr id="7" name="Content Placeholder 2">
            <a:extLst>
              <a:ext uri="{FF2B5EF4-FFF2-40B4-BE49-F238E27FC236}">
                <a16:creationId xmlns:a16="http://schemas.microsoft.com/office/drawing/2014/main" id="{BF7F66C0-C971-1152-D3CE-7BA108AFDB74}"/>
              </a:ext>
            </a:extLst>
          </p:cNvPr>
          <p:cNvSpPr>
            <a:spLocks noGrp="1"/>
          </p:cNvSpPr>
          <p:nvPr>
            <p:ph idx="1"/>
          </p:nvPr>
        </p:nvSpPr>
        <p:spPr>
          <a:xfrm>
            <a:off x="628650" y="1533902"/>
            <a:ext cx="8369046" cy="1754332"/>
          </a:xfrm>
        </p:spPr>
        <p:txBody>
          <a:bodyPr>
            <a:normAutofit/>
          </a:bodyPr>
          <a:lstStyle/>
          <a:p>
            <a:r>
              <a:rPr lang="en-US" sz="2300" b="0" i="0" dirty="0">
                <a:solidFill>
                  <a:srgbClr val="1B1B1B"/>
                </a:solidFill>
                <a:effectLst/>
                <a:latin typeface="Franklin Gothic Book" panose="020B0503020102020204" pitchFamily="34" charset="0"/>
              </a:rPr>
              <a:t>Any renovation, repair, or painting project in a pre-1978 home can easily create dangerous lead dust</a:t>
            </a:r>
          </a:p>
          <a:p>
            <a:r>
              <a:rPr lang="en-US" sz="2250" dirty="0">
                <a:solidFill>
                  <a:srgbClr val="1B1B1B"/>
                </a:solidFill>
                <a:latin typeface="Franklin Gothic Book" panose="020B0503020102020204" pitchFamily="34" charset="0"/>
              </a:rPr>
              <a:t>Hire a lead-safe certified contractor: </a:t>
            </a:r>
            <a:r>
              <a:rPr lang="en-US" sz="2250" b="1" dirty="0">
                <a:solidFill>
                  <a:srgbClr val="1B1B1B"/>
                </a:solidFill>
                <a:latin typeface="Franklin Gothic Book" panose="020B0503020102020204" pitchFamily="34" charset="0"/>
              </a:rPr>
              <a:t>epa.gov/lead/</a:t>
            </a:r>
            <a:r>
              <a:rPr lang="en-US" sz="2250" b="1" dirty="0" err="1">
                <a:solidFill>
                  <a:srgbClr val="1B1B1B"/>
                </a:solidFill>
                <a:latin typeface="Franklin Gothic Book" panose="020B0503020102020204" pitchFamily="34" charset="0"/>
              </a:rPr>
              <a:t>findacontractor</a:t>
            </a:r>
            <a:endParaRPr lang="en-US" sz="2250" b="1" dirty="0">
              <a:solidFill>
                <a:srgbClr val="1B1B1B"/>
              </a:solidFill>
              <a:latin typeface="Franklin Gothic Book" panose="020B0503020102020204" pitchFamily="34" charset="0"/>
            </a:endParaRPr>
          </a:p>
          <a:p>
            <a:r>
              <a:rPr lang="en-US" sz="2250" b="0" i="0" dirty="0">
                <a:solidFill>
                  <a:srgbClr val="1B1B1B"/>
                </a:solidFill>
                <a:effectLst/>
                <a:latin typeface="Franklin Gothic Book" panose="020B0503020102020204" pitchFamily="34" charset="0"/>
              </a:rPr>
              <a:t>Or follow DIY lead-safe work practices: </a:t>
            </a:r>
            <a:r>
              <a:rPr lang="en-US" sz="2250" b="1" i="0" dirty="0">
                <a:solidFill>
                  <a:srgbClr val="1B1B1B"/>
                </a:solidFill>
                <a:effectLst/>
                <a:latin typeface="Franklin Gothic Book" panose="020B0503020102020204" pitchFamily="34" charset="0"/>
              </a:rPr>
              <a:t>epa.gov/lead/</a:t>
            </a:r>
            <a:r>
              <a:rPr lang="en-US" sz="2250" b="1" i="0" dirty="0" err="1">
                <a:solidFill>
                  <a:srgbClr val="1B1B1B"/>
                </a:solidFill>
                <a:effectLst/>
                <a:latin typeface="Franklin Gothic Book" panose="020B0503020102020204" pitchFamily="34" charset="0"/>
              </a:rPr>
              <a:t>rrp-diyers</a:t>
            </a:r>
            <a:endParaRPr lang="en-US" sz="2250" b="1" i="0" dirty="0">
              <a:solidFill>
                <a:srgbClr val="1B1B1B"/>
              </a:solidFill>
              <a:effectLst/>
              <a:latin typeface="Franklin Gothic Book" panose="020B0503020102020204" pitchFamily="34" charset="0"/>
            </a:endParaRPr>
          </a:p>
        </p:txBody>
      </p:sp>
      <p:pic>
        <p:nvPicPr>
          <p:cNvPr id="5" name="Picture 4" descr="Scraping paint off a wall">
            <a:extLst>
              <a:ext uri="{FF2B5EF4-FFF2-40B4-BE49-F238E27FC236}">
                <a16:creationId xmlns:a16="http://schemas.microsoft.com/office/drawing/2014/main" id="{781DBC77-F9AF-7419-3100-7542DF41C4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4016" y="3429000"/>
            <a:ext cx="4315968" cy="2877596"/>
          </a:xfrm>
          <a:prstGeom prst="rect">
            <a:avLst/>
          </a:prstGeom>
        </p:spPr>
      </p:pic>
      <p:sp>
        <p:nvSpPr>
          <p:cNvPr id="4" name="Slide Number Placeholder 3">
            <a:extLst>
              <a:ext uri="{FF2B5EF4-FFF2-40B4-BE49-F238E27FC236}">
                <a16:creationId xmlns:a16="http://schemas.microsoft.com/office/drawing/2014/main" id="{BF2DAE85-C8C6-B908-2658-50C4545A0C7C}"/>
              </a:ext>
            </a:extLst>
          </p:cNvPr>
          <p:cNvSpPr>
            <a:spLocks noGrp="1"/>
          </p:cNvSpPr>
          <p:nvPr>
            <p:ph type="sldNum" sz="quarter" idx="12"/>
          </p:nvPr>
        </p:nvSpPr>
        <p:spPr/>
        <p:txBody>
          <a:bodyPr/>
          <a:lstStyle/>
          <a:p>
            <a:fld id="{48006AAD-9E02-44C8-BDCD-ACF5C8330FA5}" type="slidenum">
              <a:rPr lang="en-US" smtClean="0"/>
              <a:t>13</a:t>
            </a:fld>
            <a:endParaRPr lang="en-US"/>
          </a:p>
        </p:txBody>
      </p:sp>
    </p:spTree>
    <p:extLst>
      <p:ext uri="{BB962C8B-B14F-4D97-AF65-F5344CB8AC3E}">
        <p14:creationId xmlns:p14="http://schemas.microsoft.com/office/powerpoint/2010/main" val="3670916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3</a:t>
            </a:r>
            <a:endParaRPr lang="en-US" sz="3100" b="1" dirty="0">
              <a:latin typeface="Franklin Gothic Book" panose="020B0503020102020204" pitchFamily="34" charset="0"/>
            </a:endParaRPr>
          </a:p>
        </p:txBody>
      </p:sp>
      <p:sp>
        <p:nvSpPr>
          <p:cNvPr id="8" name="Content Placeholder 2">
            <a:extLst>
              <a:ext uri="{FF2B5EF4-FFF2-40B4-BE49-F238E27FC236}">
                <a16:creationId xmlns:a16="http://schemas.microsoft.com/office/drawing/2014/main" id="{447D1FD5-A4DA-DD9D-0D68-E6C52B159F43}"/>
              </a:ext>
            </a:extLst>
          </p:cNvPr>
          <p:cNvSpPr>
            <a:spLocks noGrp="1"/>
          </p:cNvSpPr>
          <p:nvPr>
            <p:ph idx="1"/>
          </p:nvPr>
        </p:nvSpPr>
        <p:spPr>
          <a:xfrm>
            <a:off x="628650" y="1383553"/>
            <a:ext cx="7674522" cy="1142024"/>
          </a:xfrm>
        </p:spPr>
        <p:txBody>
          <a:bodyPr>
            <a:noAutofit/>
          </a:bodyPr>
          <a:lstStyle/>
          <a:p>
            <a:r>
              <a:rPr lang="en-US" sz="2300" dirty="0">
                <a:latin typeface="Franklin Gothic Book" panose="020B0503020102020204" pitchFamily="34" charset="0"/>
                <a:cs typeface="Calibri Light" panose="020F0302020204030204" pitchFamily="34" charset="0"/>
              </a:rPr>
              <a:t>Lead can enter drinking water when plumbing materials that contain lead corrode</a:t>
            </a:r>
          </a:p>
          <a:p>
            <a:r>
              <a:rPr lang="en-US" sz="2300" b="1" dirty="0">
                <a:latin typeface="Franklin Gothic Book" panose="020B0503020102020204" pitchFamily="34" charset="0"/>
                <a:cs typeface="Calibri Light" panose="020F0302020204030204" pitchFamily="34" charset="0"/>
              </a:rPr>
              <a:t>www.epa.gov/protectyourtap</a:t>
            </a:r>
          </a:p>
        </p:txBody>
      </p:sp>
      <p:pic>
        <p:nvPicPr>
          <p:cNvPr id="12" name="Picture 11" descr="Lead pipes lying on the ground">
            <a:extLst>
              <a:ext uri="{FF2B5EF4-FFF2-40B4-BE49-F238E27FC236}">
                <a16:creationId xmlns:a16="http://schemas.microsoft.com/office/drawing/2014/main" id="{EDECEB80-641A-855A-0A01-33E9582619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9700" y="2867242"/>
            <a:ext cx="2664081" cy="2617565"/>
          </a:xfrm>
          <a:prstGeom prst="rect">
            <a:avLst/>
          </a:prstGeom>
        </p:spPr>
      </p:pic>
      <p:sp>
        <p:nvSpPr>
          <p:cNvPr id="9" name="TextBox 8">
            <a:extLst>
              <a:ext uri="{FF2B5EF4-FFF2-40B4-BE49-F238E27FC236}">
                <a16:creationId xmlns:a16="http://schemas.microsoft.com/office/drawing/2014/main" id="{32FD7D35-E3EC-ABC9-B8F6-FBF592CB8A9E}"/>
              </a:ext>
            </a:extLst>
          </p:cNvPr>
          <p:cNvSpPr txBox="1"/>
          <p:nvPr/>
        </p:nvSpPr>
        <p:spPr>
          <a:xfrm>
            <a:off x="1189515" y="5481059"/>
            <a:ext cx="1996965" cy="376151"/>
          </a:xfrm>
          <a:prstGeom prst="rect">
            <a:avLst/>
          </a:prstGeom>
          <a:noFill/>
        </p:spPr>
        <p:txBody>
          <a:bodyPr wrap="square" rtlCol="0">
            <a:spAutoFit/>
          </a:bodyPr>
          <a:lstStyle/>
          <a:p>
            <a:pPr lvl="1"/>
            <a:r>
              <a:rPr lang="en-US" sz="1800" dirty="0">
                <a:latin typeface="Franklin Gothic Book" panose="020B0503020102020204" pitchFamily="34" charset="0"/>
                <a:cs typeface="Calibri Light" panose="020F0302020204030204" pitchFamily="34" charset="0"/>
              </a:rPr>
              <a:t>Lead pipes</a:t>
            </a:r>
          </a:p>
        </p:txBody>
      </p:sp>
      <p:pic>
        <p:nvPicPr>
          <p:cNvPr id="4" name="Picture 3" descr="A faucet running water">
            <a:extLst>
              <a:ext uri="{FF2B5EF4-FFF2-40B4-BE49-F238E27FC236}">
                <a16:creationId xmlns:a16="http://schemas.microsoft.com/office/drawing/2014/main" id="{D2B74CF4-1331-1EC2-B80C-DBFA11C80F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00306" y="2858494"/>
            <a:ext cx="3023697" cy="2615953"/>
          </a:xfrm>
          <a:prstGeom prst="rect">
            <a:avLst/>
          </a:prstGeom>
        </p:spPr>
      </p:pic>
      <p:sp>
        <p:nvSpPr>
          <p:cNvPr id="10" name="TextBox 9">
            <a:extLst>
              <a:ext uri="{FF2B5EF4-FFF2-40B4-BE49-F238E27FC236}">
                <a16:creationId xmlns:a16="http://schemas.microsoft.com/office/drawing/2014/main" id="{4928C9C9-4C76-FBF4-967A-E0962C1C2AE4}"/>
              </a:ext>
            </a:extLst>
          </p:cNvPr>
          <p:cNvSpPr txBox="1"/>
          <p:nvPr/>
        </p:nvSpPr>
        <p:spPr>
          <a:xfrm>
            <a:off x="3743781" y="5474447"/>
            <a:ext cx="3414617" cy="646331"/>
          </a:xfrm>
          <a:prstGeom prst="rect">
            <a:avLst/>
          </a:prstGeom>
          <a:noFill/>
        </p:spPr>
        <p:txBody>
          <a:bodyPr wrap="square" rtlCol="0">
            <a:spAutoFit/>
          </a:bodyPr>
          <a:lstStyle/>
          <a:p>
            <a:pPr lvl="1" algn="ctr"/>
            <a:r>
              <a:rPr lang="en-US" sz="1800" dirty="0">
                <a:latin typeface="Franklin Gothic Book" panose="020B0503020102020204" pitchFamily="34" charset="0"/>
                <a:cs typeface="Calibri Light" panose="020F0302020204030204" pitchFamily="34" charset="0"/>
              </a:rPr>
              <a:t>Faucets</a:t>
            </a:r>
          </a:p>
          <a:p>
            <a:pPr lvl="1"/>
            <a:endParaRPr lang="en-US" sz="1800" dirty="0">
              <a:latin typeface="Calibri Light" panose="020F0302020204030204" pitchFamily="34" charset="0"/>
              <a:cs typeface="Calibri Light" panose="020F0302020204030204" pitchFamily="34" charset="0"/>
            </a:endParaRPr>
          </a:p>
        </p:txBody>
      </p:sp>
      <p:sp>
        <p:nvSpPr>
          <p:cNvPr id="5" name="Slide Number Placeholder 5">
            <a:extLst>
              <a:ext uri="{FF2B5EF4-FFF2-40B4-BE49-F238E27FC236}">
                <a16:creationId xmlns:a16="http://schemas.microsoft.com/office/drawing/2014/main" id="{D9B699F5-B7AA-BBC1-1954-201DC08EDD2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14</a:t>
            </a:fld>
            <a:endParaRPr lang="en-US" dirty="0"/>
          </a:p>
        </p:txBody>
      </p:sp>
    </p:spTree>
    <p:extLst>
      <p:ext uri="{BB962C8B-B14F-4D97-AF65-F5344CB8AC3E}">
        <p14:creationId xmlns:p14="http://schemas.microsoft.com/office/powerpoint/2010/main" val="180273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14D4-C9C7-4433-B348-CF8DFE892558}"/>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4</a:t>
            </a:r>
            <a:endParaRPr lang="en-US" sz="3100" b="1"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6810C957-8067-4D32-8494-23F3A357CD3B}"/>
              </a:ext>
            </a:extLst>
          </p:cNvPr>
          <p:cNvSpPr>
            <a:spLocks noGrp="1"/>
          </p:cNvSpPr>
          <p:nvPr>
            <p:ph idx="1"/>
          </p:nvPr>
        </p:nvSpPr>
        <p:spPr>
          <a:xfrm>
            <a:off x="628650" y="1610181"/>
            <a:ext cx="8384721" cy="1875962"/>
          </a:xfrm>
        </p:spPr>
        <p:txBody>
          <a:bodyPr>
            <a:normAutofit/>
          </a:bodyPr>
          <a:lstStyle/>
          <a:p>
            <a:r>
              <a:rPr lang="en-US" sz="2300" dirty="0">
                <a:latin typeface="Franklin Gothic Book" panose="020B0503020102020204" pitchFamily="34" charset="0"/>
              </a:rPr>
              <a:t>Industrial sources and contaminated sites</a:t>
            </a:r>
          </a:p>
          <a:p>
            <a:r>
              <a:rPr lang="en-US" sz="2300" dirty="0">
                <a:latin typeface="Franklin Gothic Book" panose="020B0503020102020204" pitchFamily="34" charset="0"/>
              </a:rPr>
              <a:t>Improper disposal/recycling of lead-acid batteries</a:t>
            </a:r>
          </a:p>
          <a:p>
            <a:r>
              <a:rPr lang="en-US" sz="2300" dirty="0">
                <a:latin typeface="Franklin Gothic Book" panose="020B0503020102020204" pitchFamily="34" charset="0"/>
              </a:rPr>
              <a:t>Improper storage of metal parts</a:t>
            </a:r>
          </a:p>
          <a:p>
            <a:r>
              <a:rPr lang="en-US" sz="2300" dirty="0">
                <a:latin typeface="Franklin Gothic Book" panose="020B0503020102020204" pitchFamily="34" charset="0"/>
              </a:rPr>
              <a:t>Abandoned mines</a:t>
            </a:r>
          </a:p>
        </p:txBody>
      </p:sp>
      <p:pic>
        <p:nvPicPr>
          <p:cNvPr id="5" name="Picture 4" descr="Lead-acid batteries">
            <a:extLst>
              <a:ext uri="{FF2B5EF4-FFF2-40B4-BE49-F238E27FC236}">
                <a16:creationId xmlns:a16="http://schemas.microsoft.com/office/drawing/2014/main" id="{4F7A9967-B117-418A-A9CC-5726171DAFA9}"/>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5429" y="3828222"/>
            <a:ext cx="3449864" cy="2162629"/>
          </a:xfrm>
          <a:prstGeom prst="rect">
            <a:avLst/>
          </a:prstGeom>
        </p:spPr>
      </p:pic>
      <p:sp>
        <p:nvSpPr>
          <p:cNvPr id="6" name="TextBox 5">
            <a:extLst>
              <a:ext uri="{FF2B5EF4-FFF2-40B4-BE49-F238E27FC236}">
                <a16:creationId xmlns:a16="http://schemas.microsoft.com/office/drawing/2014/main" id="{B9E6296A-4373-4761-A86C-65F9ACA76494}"/>
              </a:ext>
              <a:ext uri="{C183D7F6-B498-43B3-948B-1728B52AA6E4}">
                <adec:decorative xmlns:adec="http://schemas.microsoft.com/office/drawing/2017/decorative" val="1"/>
              </a:ext>
            </a:extLst>
          </p:cNvPr>
          <p:cNvSpPr txBox="1"/>
          <p:nvPr/>
        </p:nvSpPr>
        <p:spPr>
          <a:xfrm>
            <a:off x="2975429" y="6007646"/>
            <a:ext cx="2906565" cy="215444"/>
          </a:xfrm>
          <a:prstGeom prst="rect">
            <a:avLst/>
          </a:prstGeom>
          <a:noFill/>
        </p:spPr>
        <p:txBody>
          <a:bodyPr wrap="none" rtlCol="0">
            <a:spAutoFit/>
          </a:bodyPr>
          <a:lstStyle/>
          <a:p>
            <a:r>
              <a:rPr lang="en-US" sz="800" dirty="0"/>
              <a:t>Photo provided by Zender Environmental and Health Group</a:t>
            </a:r>
          </a:p>
        </p:txBody>
      </p:sp>
      <p:sp>
        <p:nvSpPr>
          <p:cNvPr id="4" name="Slide Number Placeholder 5">
            <a:extLst>
              <a:ext uri="{FF2B5EF4-FFF2-40B4-BE49-F238E27FC236}">
                <a16:creationId xmlns:a16="http://schemas.microsoft.com/office/drawing/2014/main" id="{55CD4CAE-59F5-D0A9-2668-A9EB14A59E6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15</a:t>
            </a:fld>
            <a:endParaRPr lang="en-US" dirty="0"/>
          </a:p>
        </p:txBody>
      </p:sp>
    </p:spTree>
    <p:extLst>
      <p:ext uri="{BB962C8B-B14F-4D97-AF65-F5344CB8AC3E}">
        <p14:creationId xmlns:p14="http://schemas.microsoft.com/office/powerpoint/2010/main" val="92415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069F44-7782-583E-101D-304389902515}"/>
              </a:ext>
            </a:extLst>
          </p:cNvPr>
          <p:cNvSpPr>
            <a:spLocks noGrp="1"/>
          </p:cNvSpPr>
          <p:nvPr>
            <p:ph type="title"/>
          </p:nvPr>
        </p:nvSpPr>
        <p:spPr>
          <a:xfrm>
            <a:off x="628650" y="365126"/>
            <a:ext cx="7886700" cy="1325563"/>
          </a:xfrm>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5</a:t>
            </a:r>
            <a:endParaRPr lang="en-US" sz="3100" b="1" dirty="0">
              <a:latin typeface="Franklin Gothic Book" panose="020B0503020102020204" pitchFamily="34" charset="0"/>
            </a:endParaRPr>
          </a:p>
        </p:txBody>
      </p:sp>
      <p:sp>
        <p:nvSpPr>
          <p:cNvPr id="8" name="Content Placeholder 2">
            <a:extLst>
              <a:ext uri="{FF2B5EF4-FFF2-40B4-BE49-F238E27FC236}">
                <a16:creationId xmlns:a16="http://schemas.microsoft.com/office/drawing/2014/main" id="{8E1D62F9-E587-AE67-2956-1315A0068C3C}"/>
              </a:ext>
            </a:extLst>
          </p:cNvPr>
          <p:cNvSpPr>
            <a:spLocks noGrp="1"/>
          </p:cNvSpPr>
          <p:nvPr>
            <p:ph idx="1"/>
          </p:nvPr>
        </p:nvSpPr>
        <p:spPr>
          <a:xfrm>
            <a:off x="628650" y="1610181"/>
            <a:ext cx="8384721" cy="1875962"/>
          </a:xfrm>
        </p:spPr>
        <p:txBody>
          <a:bodyPr>
            <a:normAutofit lnSpcReduction="10000"/>
          </a:bodyPr>
          <a:lstStyle/>
          <a:p>
            <a:r>
              <a:rPr lang="en-US" sz="2300" dirty="0">
                <a:latin typeface="Franklin Gothic Book" panose="020B0503020102020204" pitchFamily="34" charset="0"/>
              </a:rPr>
              <a:t>Imported pottery may contain lead in its glaze and/or other decorations</a:t>
            </a:r>
          </a:p>
          <a:p>
            <a:r>
              <a:rPr lang="en-US" sz="2300" dirty="0">
                <a:latin typeface="Franklin Gothic Book" panose="020B0503020102020204" pitchFamily="34" charset="0"/>
              </a:rPr>
              <a:t>Lead glaze can leach into food and drinks that are prepared, stored or served in these dishes</a:t>
            </a:r>
            <a:endParaRPr lang="en-US" sz="2300" strike="sngStrike" dirty="0">
              <a:latin typeface="Franklin Gothic Book" panose="020B0503020102020204" pitchFamily="34" charset="0"/>
            </a:endParaRPr>
          </a:p>
          <a:p>
            <a:r>
              <a:rPr lang="en-US" sz="2300" dirty="0">
                <a:latin typeface="Franklin Gothic Book" panose="020B0503020102020204" pitchFamily="34" charset="0"/>
              </a:rPr>
              <a:t>Many traditional potters have switched to non-leaded glazes</a:t>
            </a:r>
          </a:p>
        </p:txBody>
      </p:sp>
      <p:pic>
        <p:nvPicPr>
          <p:cNvPr id="6" name="Picture 5" descr="Collection of pottery pieces">
            <a:extLst>
              <a:ext uri="{FF2B5EF4-FFF2-40B4-BE49-F238E27FC236}">
                <a16:creationId xmlns:a16="http://schemas.microsoft.com/office/drawing/2014/main" id="{11E9B089-CDDC-F44A-D1B3-F7489F3DF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3426" y="3724240"/>
            <a:ext cx="6617147" cy="2602832"/>
          </a:xfrm>
          <a:prstGeom prst="rect">
            <a:avLst/>
          </a:prstGeom>
        </p:spPr>
      </p:pic>
      <p:sp>
        <p:nvSpPr>
          <p:cNvPr id="4" name="Slide Number Placeholder 3">
            <a:extLst>
              <a:ext uri="{FF2B5EF4-FFF2-40B4-BE49-F238E27FC236}">
                <a16:creationId xmlns:a16="http://schemas.microsoft.com/office/drawing/2014/main" id="{E38697D9-0CE3-5CEA-09EE-BABA8823FA90}"/>
              </a:ext>
            </a:extLst>
          </p:cNvPr>
          <p:cNvSpPr>
            <a:spLocks noGrp="1"/>
          </p:cNvSpPr>
          <p:nvPr>
            <p:ph type="sldNum" sz="quarter" idx="12"/>
          </p:nvPr>
        </p:nvSpPr>
        <p:spPr/>
        <p:txBody>
          <a:bodyPr/>
          <a:lstStyle/>
          <a:p>
            <a:fld id="{48006AAD-9E02-44C8-BDCD-ACF5C8330FA5}" type="slidenum">
              <a:rPr lang="en-US" smtClean="0"/>
              <a:t>16</a:t>
            </a:fld>
            <a:endParaRPr lang="en-US"/>
          </a:p>
        </p:txBody>
      </p:sp>
    </p:spTree>
    <p:extLst>
      <p:ext uri="{BB962C8B-B14F-4D97-AF65-F5344CB8AC3E}">
        <p14:creationId xmlns:p14="http://schemas.microsoft.com/office/powerpoint/2010/main" val="53882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3CB6-2383-478C-B54A-67D0F0CD87F7}"/>
              </a:ext>
            </a:extLst>
          </p:cNvPr>
          <p:cNvSpPr>
            <a:spLocks noGrp="1"/>
          </p:cNvSpPr>
          <p:nvPr>
            <p:ph type="title"/>
          </p:nvPr>
        </p:nvSpPr>
        <p:spPr/>
        <p:txBody>
          <a:bodyPr/>
          <a:lstStyle/>
          <a:p>
            <a:r>
              <a:rPr lang="en-US" b="1" dirty="0">
                <a:latin typeface="Franklin Gothic Book" panose="020B0503020102020204" pitchFamily="34" charset="0"/>
              </a:rPr>
              <a:t>Potential Sources of Exposure </a:t>
            </a:r>
            <a:r>
              <a:rPr lang="en-US" b="1" dirty="0">
                <a:solidFill>
                  <a:schemeClr val="bg1"/>
                </a:solidFill>
                <a:latin typeface="Franklin Gothic Book" panose="020B0503020102020204" pitchFamily="34" charset="0"/>
              </a:rPr>
              <a:t>6</a:t>
            </a:r>
            <a:endParaRPr lang="en-US" b="1"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762186"/>
            <a:ext cx="7886700" cy="2153831"/>
          </a:xfrm>
        </p:spPr>
        <p:txBody>
          <a:bodyPr>
            <a:normAutofit/>
          </a:bodyPr>
          <a:lstStyle/>
          <a:p>
            <a:r>
              <a:rPr lang="en-US" sz="2300" dirty="0">
                <a:latin typeface="Franklin Gothic Book" panose="020B0503020102020204" pitchFamily="34" charset="0"/>
              </a:rPr>
              <a:t>Using lead ammunition</a:t>
            </a:r>
          </a:p>
          <a:p>
            <a:r>
              <a:rPr lang="en-US" sz="2300" dirty="0">
                <a:latin typeface="Franklin Gothic Book" panose="020B0503020102020204" pitchFamily="34" charset="0"/>
              </a:rPr>
              <a:t>Discharging firearms in poorly ventilated areas</a:t>
            </a:r>
          </a:p>
          <a:p>
            <a:r>
              <a:rPr lang="en-US" sz="2300" dirty="0">
                <a:latin typeface="Franklin Gothic Book" panose="020B0503020102020204" pitchFamily="34" charset="0"/>
              </a:rPr>
              <a:t>Cleaning firearms or handling lead ammunition</a:t>
            </a:r>
          </a:p>
          <a:p>
            <a:r>
              <a:rPr lang="en-US" sz="2300" dirty="0">
                <a:latin typeface="Franklin Gothic Book" panose="020B0503020102020204" pitchFamily="34" charset="0"/>
              </a:rPr>
              <a:t>Many subsistence hunters have switched to lead-free ammunition</a:t>
            </a:r>
          </a:p>
        </p:txBody>
      </p:sp>
      <p:pic>
        <p:nvPicPr>
          <p:cNvPr id="1026" name="Picture 2" descr="A diagram showing the differences between lead and non-lead ammunition.">
            <a:extLst>
              <a:ext uri="{FF2B5EF4-FFF2-40B4-BE49-F238E27FC236}">
                <a16:creationId xmlns:a16="http://schemas.microsoft.com/office/drawing/2014/main" id="{2FA36832-5494-435B-B8E7-77CB56AD37E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7767" y="4491504"/>
            <a:ext cx="5608466" cy="1253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A356944-DE28-4787-9414-F61C14834403}"/>
              </a:ext>
              <a:ext uri="{C183D7F6-B498-43B3-948B-1728B52AA6E4}">
                <adec:decorative xmlns:adec="http://schemas.microsoft.com/office/drawing/2017/decorative" val="1"/>
              </a:ext>
            </a:extLst>
          </p:cNvPr>
          <p:cNvSpPr txBox="1"/>
          <p:nvPr/>
        </p:nvSpPr>
        <p:spPr>
          <a:xfrm>
            <a:off x="1767767" y="6077299"/>
            <a:ext cx="3064933" cy="215444"/>
          </a:xfrm>
          <a:prstGeom prst="rect">
            <a:avLst/>
          </a:prstGeom>
          <a:noFill/>
        </p:spPr>
        <p:txBody>
          <a:bodyPr wrap="square" rtlCol="0">
            <a:spAutoFit/>
          </a:bodyPr>
          <a:lstStyle/>
          <a:p>
            <a:r>
              <a:rPr lang="en-US" sz="800" dirty="0"/>
              <a:t>Image from </a:t>
            </a:r>
            <a:r>
              <a:rPr lang="en-US" sz="800" dirty="0">
                <a:hlinkClick r:id="rId4"/>
              </a:rPr>
              <a:t>https://www.fws.gov/midwest/refuges/leadfree.html</a:t>
            </a:r>
            <a:endParaRPr lang="en-US" sz="800" dirty="0"/>
          </a:p>
        </p:txBody>
      </p:sp>
      <p:sp>
        <p:nvSpPr>
          <p:cNvPr id="4" name="Slide Number Placeholder 5">
            <a:extLst>
              <a:ext uri="{FF2B5EF4-FFF2-40B4-BE49-F238E27FC236}">
                <a16:creationId xmlns:a16="http://schemas.microsoft.com/office/drawing/2014/main" id="{CD90D5F0-6E3F-595C-4DD5-C9A5F817C620}"/>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17</a:t>
            </a:fld>
            <a:endParaRPr lang="en-US" dirty="0"/>
          </a:p>
        </p:txBody>
      </p:sp>
    </p:spTree>
    <p:extLst>
      <p:ext uri="{BB962C8B-B14F-4D97-AF65-F5344CB8AC3E}">
        <p14:creationId xmlns:p14="http://schemas.microsoft.com/office/powerpoint/2010/main" val="1928281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3CB6-2383-478C-B54A-67D0F0CD87F7}"/>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7</a:t>
            </a:r>
            <a:endParaRPr lang="en-US" sz="3100" b="1"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C6718628-11E7-4656-8CFA-C125801C195D}"/>
              </a:ext>
            </a:extLst>
          </p:cNvPr>
          <p:cNvSpPr>
            <a:spLocks noGrp="1"/>
          </p:cNvSpPr>
          <p:nvPr>
            <p:ph idx="1"/>
          </p:nvPr>
        </p:nvSpPr>
        <p:spPr>
          <a:xfrm>
            <a:off x="628650" y="1690689"/>
            <a:ext cx="7886700" cy="1502454"/>
          </a:xfrm>
        </p:spPr>
        <p:txBody>
          <a:bodyPr>
            <a:normAutofit/>
          </a:bodyPr>
          <a:lstStyle/>
          <a:p>
            <a:r>
              <a:rPr lang="en-US" sz="2300" dirty="0">
                <a:latin typeface="Franklin Gothic Book" panose="020B0503020102020204" pitchFamily="34" charset="0"/>
              </a:rPr>
              <a:t>Lead in products used to hunt and fish</a:t>
            </a:r>
          </a:p>
          <a:p>
            <a:r>
              <a:rPr lang="en-US" sz="2300" dirty="0">
                <a:latin typeface="Franklin Gothic Book" panose="020B0503020102020204" pitchFamily="34" charset="0"/>
              </a:rPr>
              <a:t>Melting lead to make (cast) bullets, sinkers, decoys and other metal items</a:t>
            </a:r>
          </a:p>
        </p:txBody>
      </p:sp>
      <p:pic>
        <p:nvPicPr>
          <p:cNvPr id="4" name="Picture 3" descr="Lead sinkers used in fishing">
            <a:extLst>
              <a:ext uri="{FF2B5EF4-FFF2-40B4-BE49-F238E27FC236}">
                <a16:creationId xmlns:a16="http://schemas.microsoft.com/office/drawing/2014/main" id="{65ED0086-9D98-4648-B606-52130E6F424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6438" y="3348946"/>
            <a:ext cx="3891124" cy="2764746"/>
          </a:xfrm>
          <a:prstGeom prst="rect">
            <a:avLst/>
          </a:prstGeom>
        </p:spPr>
      </p:pic>
      <p:sp>
        <p:nvSpPr>
          <p:cNvPr id="5" name="Slide Number Placeholder 5">
            <a:extLst>
              <a:ext uri="{FF2B5EF4-FFF2-40B4-BE49-F238E27FC236}">
                <a16:creationId xmlns:a16="http://schemas.microsoft.com/office/drawing/2014/main" id="{997D3A3D-673E-442F-5E6E-F2E39B90A49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18</a:t>
            </a:fld>
            <a:endParaRPr lang="en-US" dirty="0"/>
          </a:p>
        </p:txBody>
      </p:sp>
    </p:spTree>
    <p:extLst>
      <p:ext uri="{BB962C8B-B14F-4D97-AF65-F5344CB8AC3E}">
        <p14:creationId xmlns:p14="http://schemas.microsoft.com/office/powerpoint/2010/main" val="2392073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30D9-B4E5-4E1F-A687-C53268C1FBE7}"/>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8</a:t>
            </a:r>
            <a:endParaRPr lang="en-US" sz="3100" b="1"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1AF20A0A-2FD4-4AA6-BF06-F37A1C51677E}"/>
              </a:ext>
            </a:extLst>
          </p:cNvPr>
          <p:cNvSpPr>
            <a:spLocks noGrp="1"/>
          </p:cNvSpPr>
          <p:nvPr>
            <p:ph idx="1"/>
          </p:nvPr>
        </p:nvSpPr>
        <p:spPr>
          <a:xfrm>
            <a:off x="628650" y="1461336"/>
            <a:ext cx="7886700" cy="1325563"/>
          </a:xfrm>
        </p:spPr>
        <p:txBody>
          <a:bodyPr>
            <a:normAutofit/>
          </a:bodyPr>
          <a:lstStyle/>
          <a:p>
            <a:r>
              <a:rPr lang="en-US" sz="2300" dirty="0">
                <a:latin typeface="Franklin Gothic Book" panose="020B0503020102020204" pitchFamily="34" charset="0"/>
              </a:rPr>
              <a:t>Superfund Sites </a:t>
            </a:r>
          </a:p>
          <a:p>
            <a:pPr lvl="1"/>
            <a:r>
              <a:rPr lang="en-US" sz="2300" dirty="0">
                <a:latin typeface="Franklin Gothic Book" panose="020B0503020102020204" pitchFamily="34" charset="0"/>
              </a:rPr>
              <a:t>Known to leach lead into soil and groundwater</a:t>
            </a:r>
          </a:p>
          <a:p>
            <a:pPr lvl="1"/>
            <a:r>
              <a:rPr lang="en-US" sz="2300" dirty="0">
                <a:latin typeface="Franklin Gothic Book" panose="020B0503020102020204" pitchFamily="34" charset="0"/>
              </a:rPr>
              <a:t>Tar Creek Superfund Site</a:t>
            </a:r>
          </a:p>
        </p:txBody>
      </p:sp>
      <p:grpSp>
        <p:nvGrpSpPr>
          <p:cNvPr id="10" name="Group 9">
            <a:extLst>
              <a:ext uri="{FF2B5EF4-FFF2-40B4-BE49-F238E27FC236}">
                <a16:creationId xmlns:a16="http://schemas.microsoft.com/office/drawing/2014/main" id="{A773D2F3-1B7E-4CA9-A5B5-362D2B93E908}"/>
              </a:ext>
              <a:ext uri="{C183D7F6-B498-43B3-948B-1728B52AA6E4}">
                <adec:decorative xmlns:adec="http://schemas.microsoft.com/office/drawing/2017/decorative" val="1"/>
              </a:ext>
            </a:extLst>
          </p:cNvPr>
          <p:cNvGrpSpPr/>
          <p:nvPr/>
        </p:nvGrpSpPr>
        <p:grpSpPr>
          <a:xfrm>
            <a:off x="2103466" y="3072661"/>
            <a:ext cx="6774561" cy="3134132"/>
            <a:chOff x="2103466" y="3072661"/>
            <a:chExt cx="6774561" cy="3134132"/>
          </a:xfrm>
        </p:grpSpPr>
        <p:pic>
          <p:nvPicPr>
            <p:cNvPr id="4" name="Picture 3" descr="Tar Creek Superfund site with a chat pile">
              <a:extLst>
                <a:ext uri="{FF2B5EF4-FFF2-40B4-BE49-F238E27FC236}">
                  <a16:creationId xmlns:a16="http://schemas.microsoft.com/office/drawing/2014/main" id="{65A10DE4-5DC0-469F-9A1D-6A3B58FC0B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03466" y="3189273"/>
              <a:ext cx="4941513" cy="3017520"/>
            </a:xfrm>
            <a:prstGeom prst="rect">
              <a:avLst/>
            </a:prstGeom>
          </p:spPr>
        </p:pic>
        <p:sp>
          <p:nvSpPr>
            <p:cNvPr id="6" name="TextBox 5">
              <a:extLst>
                <a:ext uri="{FF2B5EF4-FFF2-40B4-BE49-F238E27FC236}">
                  <a16:creationId xmlns:a16="http://schemas.microsoft.com/office/drawing/2014/main" id="{C6836A82-2D09-409E-BEC6-0CEFD4E3C645}"/>
                </a:ext>
                <a:ext uri="{C183D7F6-B498-43B3-948B-1728B52AA6E4}">
                  <adec:decorative xmlns:adec="http://schemas.microsoft.com/office/drawing/2017/decorative" val="1"/>
                </a:ext>
              </a:extLst>
            </p:cNvPr>
            <p:cNvSpPr txBox="1"/>
            <p:nvPr/>
          </p:nvSpPr>
          <p:spPr>
            <a:xfrm>
              <a:off x="7388861" y="3072661"/>
              <a:ext cx="1489166" cy="400110"/>
            </a:xfrm>
            <a:prstGeom prst="rect">
              <a:avLst/>
            </a:prstGeom>
            <a:noFill/>
          </p:spPr>
          <p:txBody>
            <a:bodyPr wrap="square" rtlCol="0">
              <a:spAutoFit/>
            </a:bodyPr>
            <a:lstStyle/>
            <a:p>
              <a:r>
                <a:rPr lang="en-US" sz="2000" dirty="0"/>
                <a:t>Chat pile</a:t>
              </a:r>
              <a:endParaRPr lang="es-MX" sz="2000" dirty="0"/>
            </a:p>
          </p:txBody>
        </p:sp>
      </p:grpSp>
      <p:sp>
        <p:nvSpPr>
          <p:cNvPr id="7" name="TextBox 6">
            <a:extLst>
              <a:ext uri="{FF2B5EF4-FFF2-40B4-BE49-F238E27FC236}">
                <a16:creationId xmlns:a16="http://schemas.microsoft.com/office/drawing/2014/main" id="{B2DAEEB5-D44F-4EEA-8E9A-22506E67D8BC}"/>
              </a:ext>
              <a:ext uri="{C183D7F6-B498-43B3-948B-1728B52AA6E4}">
                <adec:decorative xmlns:adec="http://schemas.microsoft.com/office/drawing/2017/decorative" val="1"/>
              </a:ext>
            </a:extLst>
          </p:cNvPr>
          <p:cNvSpPr txBox="1"/>
          <p:nvPr/>
        </p:nvSpPr>
        <p:spPr>
          <a:xfrm>
            <a:off x="2102415" y="6211111"/>
            <a:ext cx="4450257" cy="215444"/>
          </a:xfrm>
          <a:prstGeom prst="rect">
            <a:avLst/>
          </a:prstGeom>
          <a:noFill/>
        </p:spPr>
        <p:txBody>
          <a:bodyPr wrap="none" rtlCol="0">
            <a:spAutoFit/>
          </a:bodyPr>
          <a:lstStyle/>
          <a:p>
            <a:r>
              <a:rPr lang="en-US" sz="800" dirty="0"/>
              <a:t>Photo provided by Rick Dubois, Director of Environmental Services at Seneca-Cayuga Nation</a:t>
            </a:r>
          </a:p>
        </p:txBody>
      </p:sp>
      <p:cxnSp>
        <p:nvCxnSpPr>
          <p:cNvPr id="5" name="Straight Arrow Connector 4" descr="Arrow pointing to top of chat pile in photo.">
            <a:extLst>
              <a:ext uri="{FF2B5EF4-FFF2-40B4-BE49-F238E27FC236}">
                <a16:creationId xmlns:a16="http://schemas.microsoft.com/office/drawing/2014/main" id="{AEB16B6F-E8AC-4A56-B2EF-ABE7F86DCF91}"/>
              </a:ext>
            </a:extLst>
          </p:cNvPr>
          <p:cNvCxnSpPr>
            <a:cxnSpLocks/>
            <a:stCxn id="6" idx="1"/>
          </p:cNvCxnSpPr>
          <p:nvPr/>
        </p:nvCxnSpPr>
        <p:spPr>
          <a:xfrm flipH="1">
            <a:off x="4717143" y="3272716"/>
            <a:ext cx="2671718" cy="728578"/>
          </a:xfrm>
          <a:prstGeom prst="straightConnector1">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596284A0-0065-9597-E273-F795E71E3FB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19</a:t>
            </a:fld>
            <a:endParaRPr lang="en-US" dirty="0"/>
          </a:p>
        </p:txBody>
      </p:sp>
    </p:spTree>
    <p:extLst>
      <p:ext uri="{BB962C8B-B14F-4D97-AF65-F5344CB8AC3E}">
        <p14:creationId xmlns:p14="http://schemas.microsoft.com/office/powerpoint/2010/main" val="232038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A443-32BE-412A-AB2E-B12AD1179A53}"/>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rPr>
              <a:t>Outline</a:t>
            </a:r>
          </a:p>
        </p:txBody>
      </p:sp>
      <p:pic>
        <p:nvPicPr>
          <p:cNvPr id="5" name="Picture 4" descr="Two adults and two children holding hands and walking into a sunset">
            <a:extLst>
              <a:ext uri="{FF2B5EF4-FFF2-40B4-BE49-F238E27FC236}">
                <a16:creationId xmlns:a16="http://schemas.microsoft.com/office/drawing/2014/main" id="{0BA8CC27-6F45-EFF2-5B0A-A449B82EAF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55981CD-FF25-434D-BE74-F48EC459EBAA}"/>
              </a:ext>
            </a:extLst>
          </p:cNvPr>
          <p:cNvSpPr>
            <a:spLocks noGrp="1"/>
          </p:cNvSpPr>
          <p:nvPr>
            <p:ph idx="1"/>
          </p:nvPr>
        </p:nvSpPr>
        <p:spPr>
          <a:xfrm>
            <a:off x="3167986" y="3752850"/>
            <a:ext cx="5614060" cy="2452687"/>
          </a:xfrm>
        </p:spPr>
        <p:txBody>
          <a:bodyPr anchor="ctr">
            <a:normAutofit/>
          </a:bodyPr>
          <a:lstStyle/>
          <a:p>
            <a:r>
              <a:rPr lang="en-US" sz="2300" dirty="0">
                <a:latin typeface="Franklin Gothic Book" panose="020B0503020102020204" pitchFamily="34" charset="0"/>
              </a:rPr>
              <a:t>Potential Sources of Lead Exposure</a:t>
            </a:r>
          </a:p>
          <a:p>
            <a:r>
              <a:rPr lang="en-US" sz="2300" dirty="0">
                <a:latin typeface="Franklin Gothic Book" panose="020B0503020102020204" pitchFamily="34" charset="0"/>
              </a:rPr>
              <a:t>Vulnerable Populations</a:t>
            </a:r>
          </a:p>
          <a:p>
            <a:r>
              <a:rPr lang="en-US" sz="2300" dirty="0">
                <a:latin typeface="Franklin Gothic Book" panose="020B0503020102020204" pitchFamily="34" charset="0"/>
              </a:rPr>
              <a:t>Impacts and Effects of Lead Exposure</a:t>
            </a:r>
          </a:p>
          <a:p>
            <a:r>
              <a:rPr lang="en-US" sz="2300" dirty="0">
                <a:latin typeface="Franklin Gothic Book" panose="020B0503020102020204" pitchFamily="34" charset="0"/>
              </a:rPr>
              <a:t>Taking Action</a:t>
            </a:r>
          </a:p>
        </p:txBody>
      </p:sp>
      <p:sp>
        <p:nvSpPr>
          <p:cNvPr id="4" name="Slide Number Placeholder 5">
            <a:extLst>
              <a:ext uri="{FF2B5EF4-FFF2-40B4-BE49-F238E27FC236}">
                <a16:creationId xmlns:a16="http://schemas.microsoft.com/office/drawing/2014/main" id="{48BE9844-F32D-C403-0C2C-DB9416D3C2F5}"/>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a:t>
            </a:fld>
            <a:endParaRPr lang="en-US" dirty="0"/>
          </a:p>
        </p:txBody>
      </p:sp>
    </p:spTree>
    <p:extLst>
      <p:ext uri="{BB962C8B-B14F-4D97-AF65-F5344CB8AC3E}">
        <p14:creationId xmlns:p14="http://schemas.microsoft.com/office/powerpoint/2010/main" val="173994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A1B5D-9686-9B67-77A4-F3D197CBE36F}"/>
              </a:ext>
            </a:extLst>
          </p:cNvPr>
          <p:cNvSpPr>
            <a:spLocks noGrp="1"/>
          </p:cNvSpPr>
          <p:nvPr>
            <p:ph type="title"/>
          </p:nvPr>
        </p:nvSpPr>
        <p:spPr/>
        <p:txBody>
          <a:bodyPr>
            <a:normAutofit/>
          </a:bodyPr>
          <a:lstStyle/>
          <a:p>
            <a:r>
              <a:rPr lang="en-US" sz="3100" b="1" dirty="0">
                <a:latin typeface="Franklin Gothic Book" panose="020B0503020102020204" pitchFamily="34" charset="0"/>
              </a:rPr>
              <a:t>Potential Sources of Exposure </a:t>
            </a:r>
            <a:r>
              <a:rPr lang="en-US" sz="3100" b="1" dirty="0">
                <a:solidFill>
                  <a:schemeClr val="bg1"/>
                </a:solidFill>
                <a:latin typeface="Franklin Gothic Book" panose="020B0503020102020204" pitchFamily="34" charset="0"/>
              </a:rPr>
              <a:t>9</a:t>
            </a:r>
            <a:endParaRPr lang="en-US" sz="3100" dirty="0"/>
          </a:p>
        </p:txBody>
      </p:sp>
      <p:sp>
        <p:nvSpPr>
          <p:cNvPr id="3" name="Content Placeholder 2">
            <a:extLst>
              <a:ext uri="{FF2B5EF4-FFF2-40B4-BE49-F238E27FC236}">
                <a16:creationId xmlns:a16="http://schemas.microsoft.com/office/drawing/2014/main" id="{FC4CB190-A861-3441-0993-FB5A2D341B92}"/>
              </a:ext>
            </a:extLst>
          </p:cNvPr>
          <p:cNvSpPr>
            <a:spLocks noGrp="1"/>
          </p:cNvSpPr>
          <p:nvPr>
            <p:ph idx="1"/>
          </p:nvPr>
        </p:nvSpPr>
        <p:spPr>
          <a:xfrm>
            <a:off x="628650" y="1533902"/>
            <a:ext cx="7886700" cy="2209346"/>
          </a:xfrm>
        </p:spPr>
        <p:txBody>
          <a:bodyPr>
            <a:normAutofit/>
          </a:bodyPr>
          <a:lstStyle/>
          <a:p>
            <a:r>
              <a:rPr lang="en-US" sz="2300" dirty="0">
                <a:latin typeface="Franklin Gothic Book" panose="020B0503020102020204" pitchFamily="34" charset="0"/>
                <a:cs typeface="Calibri Light" panose="020F0302020204030204" pitchFamily="34" charset="0"/>
              </a:rPr>
              <a:t>Lead can enter soil and water</a:t>
            </a:r>
          </a:p>
          <a:p>
            <a:r>
              <a:rPr lang="en-US" sz="2300" dirty="0">
                <a:latin typeface="Franklin Gothic Book" panose="020B0503020102020204" pitchFamily="34" charset="0"/>
                <a:cs typeface="Calibri Light" panose="020F0302020204030204" pitchFamily="34" charset="0"/>
              </a:rPr>
              <a:t>Lead in soil can: </a:t>
            </a:r>
          </a:p>
          <a:p>
            <a:pPr lvl="1"/>
            <a:r>
              <a:rPr lang="en-US" sz="2300" dirty="0">
                <a:latin typeface="Franklin Gothic Book" panose="020B0503020102020204" pitchFamily="34" charset="0"/>
                <a:cs typeface="Calibri Light" panose="020F0302020204030204" pitchFamily="34" charset="0"/>
              </a:rPr>
              <a:t>Settle on or be absorbed by plants</a:t>
            </a:r>
          </a:p>
          <a:p>
            <a:pPr lvl="1"/>
            <a:r>
              <a:rPr lang="en-US" sz="2300" dirty="0">
                <a:latin typeface="Franklin Gothic Book" panose="020B0503020102020204" pitchFamily="34" charset="0"/>
                <a:cs typeface="Calibri Light" panose="020F0302020204030204" pitchFamily="34" charset="0"/>
              </a:rPr>
              <a:t>Get tracked into the house on the bottom of shoes</a:t>
            </a:r>
          </a:p>
          <a:p>
            <a:pPr lvl="1"/>
            <a:r>
              <a:rPr lang="en-US" sz="2300" dirty="0">
                <a:latin typeface="Franklin Gothic Book" panose="020B0503020102020204" pitchFamily="34" charset="0"/>
                <a:cs typeface="Calibri Light" panose="020F0302020204030204" pitchFamily="34" charset="0"/>
              </a:rPr>
              <a:t>Be inhaled if resuspended in the air</a:t>
            </a:r>
          </a:p>
        </p:txBody>
      </p:sp>
      <p:pic>
        <p:nvPicPr>
          <p:cNvPr id="6" name="Picture 5" descr="Raised gardening beds with plants">
            <a:extLst>
              <a:ext uri="{FF2B5EF4-FFF2-40B4-BE49-F238E27FC236}">
                <a16:creationId xmlns:a16="http://schemas.microsoft.com/office/drawing/2014/main" id="{F6125972-291A-6B25-988E-CD677A2529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543" y="3772622"/>
            <a:ext cx="3976914" cy="2129333"/>
          </a:xfrm>
          <a:prstGeom prst="rect">
            <a:avLst/>
          </a:prstGeom>
        </p:spPr>
      </p:pic>
      <p:sp>
        <p:nvSpPr>
          <p:cNvPr id="10" name="TextBox 9">
            <a:extLst>
              <a:ext uri="{FF2B5EF4-FFF2-40B4-BE49-F238E27FC236}">
                <a16:creationId xmlns:a16="http://schemas.microsoft.com/office/drawing/2014/main" id="{ADBB130F-AF94-F104-C50F-28D9E40E7FE0}"/>
              </a:ext>
            </a:extLst>
          </p:cNvPr>
          <p:cNvSpPr txBox="1"/>
          <p:nvPr/>
        </p:nvSpPr>
        <p:spPr>
          <a:xfrm>
            <a:off x="2583543" y="5889463"/>
            <a:ext cx="3352799" cy="646331"/>
          </a:xfrm>
          <a:prstGeom prst="rect">
            <a:avLst/>
          </a:prstGeom>
          <a:noFill/>
        </p:spPr>
        <p:txBody>
          <a:bodyPr wrap="square" rtlCol="0">
            <a:spAutoFit/>
          </a:bodyPr>
          <a:lstStyle/>
          <a:p>
            <a:pPr lvl="1" algn="ctr"/>
            <a:r>
              <a:rPr lang="en-US" dirty="0">
                <a:latin typeface="Franklin Gothic Book" panose="020B0503020102020204" pitchFamily="34" charset="0"/>
                <a:cs typeface="Calibri Light" panose="020F0302020204030204" pitchFamily="34" charset="0"/>
              </a:rPr>
              <a:t>Use r</a:t>
            </a:r>
            <a:r>
              <a:rPr lang="en-US" sz="1800" dirty="0">
                <a:latin typeface="Franklin Gothic Book" panose="020B0503020102020204" pitchFamily="34" charset="0"/>
                <a:cs typeface="Calibri Light" panose="020F0302020204030204" pitchFamily="34" charset="0"/>
              </a:rPr>
              <a:t>aised garden beds</a:t>
            </a:r>
          </a:p>
          <a:p>
            <a:pPr lvl="1"/>
            <a:endParaRPr lang="en-US" sz="1800"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A7B376C2-DB2D-93FA-D60B-5016AF1653D2}"/>
              </a:ext>
            </a:extLst>
          </p:cNvPr>
          <p:cNvSpPr>
            <a:spLocks noGrp="1"/>
          </p:cNvSpPr>
          <p:nvPr>
            <p:ph type="sldNum" sz="quarter" idx="12"/>
          </p:nvPr>
        </p:nvSpPr>
        <p:spPr/>
        <p:txBody>
          <a:bodyPr/>
          <a:lstStyle/>
          <a:p>
            <a:fld id="{48006AAD-9E02-44C8-BDCD-ACF5C8330FA5}" type="slidenum">
              <a:rPr lang="en-US" smtClean="0"/>
              <a:t>20</a:t>
            </a:fld>
            <a:endParaRPr lang="en-US"/>
          </a:p>
        </p:txBody>
      </p:sp>
    </p:spTree>
    <p:extLst>
      <p:ext uri="{BB962C8B-B14F-4D97-AF65-F5344CB8AC3E}">
        <p14:creationId xmlns:p14="http://schemas.microsoft.com/office/powerpoint/2010/main" val="42131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92EA-9F14-4AEC-90FF-7CCB7119EB85}"/>
              </a:ext>
            </a:extLst>
          </p:cNvPr>
          <p:cNvSpPr>
            <a:spLocks noGrp="1"/>
          </p:cNvSpPr>
          <p:nvPr>
            <p:ph type="title"/>
          </p:nvPr>
        </p:nvSpPr>
        <p:spPr>
          <a:xfrm>
            <a:off x="1543048" y="2559889"/>
            <a:ext cx="6067572" cy="1761027"/>
          </a:xfrm>
        </p:spPr>
        <p:txBody>
          <a:bodyPr>
            <a:noAutofit/>
          </a:bodyPr>
          <a:lstStyle/>
          <a:p>
            <a:pPr algn="ctr"/>
            <a:r>
              <a:rPr lang="en-US" sz="4100" dirty="0">
                <a:latin typeface="Franklin Gothic Book" panose="020B0503020102020204" pitchFamily="34" charset="0"/>
              </a:rPr>
              <a:t>Are there other sources of lead exposure in your community?</a:t>
            </a:r>
          </a:p>
        </p:txBody>
      </p:sp>
      <p:sp>
        <p:nvSpPr>
          <p:cNvPr id="4" name="Rectangle: Rounded Corners 3">
            <a:extLst>
              <a:ext uri="{FF2B5EF4-FFF2-40B4-BE49-F238E27FC236}">
                <a16:creationId xmlns:a16="http://schemas.microsoft.com/office/drawing/2014/main" id="{942FBF0C-077D-44C2-B4CF-889B3660AE4F}"/>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09C6B3FC-677F-3EA8-46DA-75299B37992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21</a:t>
            </a:fld>
            <a:endParaRPr lang="en-US" dirty="0"/>
          </a:p>
        </p:txBody>
      </p:sp>
    </p:spTree>
    <p:extLst>
      <p:ext uri="{BB962C8B-B14F-4D97-AF65-F5344CB8AC3E}">
        <p14:creationId xmlns:p14="http://schemas.microsoft.com/office/powerpoint/2010/main" val="922303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AE58-F0E6-4BF2-87F6-F92F2CEACFD8}"/>
              </a:ext>
            </a:extLst>
          </p:cNvPr>
          <p:cNvSpPr>
            <a:spLocks noGrp="1"/>
          </p:cNvSpPr>
          <p:nvPr>
            <p:ph type="title"/>
          </p:nvPr>
        </p:nvSpPr>
        <p:spPr>
          <a:xfrm>
            <a:off x="628650" y="63501"/>
            <a:ext cx="7886700" cy="1325563"/>
          </a:xfrm>
        </p:spPr>
        <p:txBody>
          <a:bodyPr>
            <a:normAutofit/>
          </a:bodyPr>
          <a:lstStyle/>
          <a:p>
            <a:r>
              <a:rPr lang="en-US" sz="3100" b="1" dirty="0">
                <a:latin typeface="Franklin Gothic Book" panose="020B0503020102020204" pitchFamily="34" charset="0"/>
              </a:rPr>
              <a:t>Fill in the Blanks</a:t>
            </a:r>
          </a:p>
        </p:txBody>
      </p:sp>
      <p:sp>
        <p:nvSpPr>
          <p:cNvPr id="4" name="TextBox 3">
            <a:extLst>
              <a:ext uri="{FF2B5EF4-FFF2-40B4-BE49-F238E27FC236}">
                <a16:creationId xmlns:a16="http://schemas.microsoft.com/office/drawing/2014/main" id="{C58E2802-F7C4-437D-9AD3-F3E4107286EA}"/>
              </a:ext>
            </a:extLst>
          </p:cNvPr>
          <p:cNvSpPr txBox="1"/>
          <p:nvPr/>
        </p:nvSpPr>
        <p:spPr>
          <a:xfrm>
            <a:off x="628650" y="1597282"/>
            <a:ext cx="8229600" cy="6124754"/>
          </a:xfrm>
          <a:prstGeom prst="rect">
            <a:avLst/>
          </a:prstGeom>
          <a:noFill/>
        </p:spPr>
        <p:txBody>
          <a:bodyPr wrap="square" rtlCol="0">
            <a:spAutoFit/>
          </a:bodyPr>
          <a:lstStyle/>
          <a:p>
            <a:pPr marL="514350" indent="-514350">
              <a:buFont typeface="+mj-lt"/>
              <a:buAutoNum type="arabicPeriod"/>
            </a:pPr>
            <a:r>
              <a:rPr lang="en-US" sz="2800" dirty="0">
                <a:latin typeface="Franklin Gothic Book" panose="020B0503020102020204" pitchFamily="34" charset="0"/>
              </a:rPr>
              <a:t>Lead has been found in a variety of products found in our homes, including: imported scented ___________, toys, glassware, ceramicware and cosmetics.</a:t>
            </a: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r>
              <a:rPr lang="en-US" sz="2800" dirty="0">
                <a:latin typeface="Franklin Gothic Book" panose="020B0503020102020204" pitchFamily="34" charset="0"/>
              </a:rPr>
              <a:t>____________ paint, if present in older homes built before 1978, may be a major source of exposure to lead to those who live there. </a:t>
            </a: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r>
              <a:rPr lang="en-US" sz="2800" dirty="0">
                <a:latin typeface="Franklin Gothic Book" panose="020B0503020102020204" pitchFamily="34" charset="0"/>
              </a:rPr>
              <a:t>The most common sources of lead in ________ water are from lead pipes, faucets and fixtures. </a:t>
            </a: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endParaRPr lang="en-US" sz="2800" dirty="0">
              <a:latin typeface="Franklin Gothic Book" panose="020B0503020102020204" pitchFamily="34" charset="0"/>
            </a:endParaRPr>
          </a:p>
          <a:p>
            <a:pPr marL="514350" indent="-514350">
              <a:buFont typeface="+mj-lt"/>
              <a:buAutoNum type="arabicPeriod"/>
            </a:pPr>
            <a:endParaRPr lang="en-US" sz="2800" dirty="0">
              <a:latin typeface="Franklin Gothic Book" panose="020B0503020102020204" pitchFamily="34" charset="0"/>
            </a:endParaRPr>
          </a:p>
        </p:txBody>
      </p:sp>
      <p:sp>
        <p:nvSpPr>
          <p:cNvPr id="5" name="TextBox 4">
            <a:extLst>
              <a:ext uri="{FF2B5EF4-FFF2-40B4-BE49-F238E27FC236}">
                <a16:creationId xmlns:a16="http://schemas.microsoft.com/office/drawing/2014/main" id="{2CEA94D7-E2DE-45AC-A5C4-574ACE93A6F3}"/>
              </a:ext>
            </a:extLst>
          </p:cNvPr>
          <p:cNvSpPr txBox="1"/>
          <p:nvPr/>
        </p:nvSpPr>
        <p:spPr>
          <a:xfrm>
            <a:off x="1314450" y="2441575"/>
            <a:ext cx="1673856" cy="461665"/>
          </a:xfrm>
          <a:prstGeom prst="rect">
            <a:avLst/>
          </a:prstGeom>
          <a:noFill/>
        </p:spPr>
        <p:txBody>
          <a:bodyPr wrap="none" rtlCol="0">
            <a:spAutoFit/>
          </a:bodyPr>
          <a:lstStyle/>
          <a:p>
            <a:r>
              <a:rPr lang="en-US" sz="2400" b="1" dirty="0">
                <a:solidFill>
                  <a:schemeClr val="accent3"/>
                </a:solidFill>
              </a:rPr>
              <a:t>CANDLES</a:t>
            </a:r>
          </a:p>
        </p:txBody>
      </p:sp>
      <p:sp>
        <p:nvSpPr>
          <p:cNvPr id="6" name="TextBox 5">
            <a:extLst>
              <a:ext uri="{FF2B5EF4-FFF2-40B4-BE49-F238E27FC236}">
                <a16:creationId xmlns:a16="http://schemas.microsoft.com/office/drawing/2014/main" id="{A3D7915A-BFDD-405A-9A13-9543CDD13B86}"/>
              </a:ext>
            </a:extLst>
          </p:cNvPr>
          <p:cNvSpPr txBox="1"/>
          <p:nvPr/>
        </p:nvSpPr>
        <p:spPr>
          <a:xfrm>
            <a:off x="1215059" y="3723928"/>
            <a:ext cx="2204450" cy="461665"/>
          </a:xfrm>
          <a:prstGeom prst="rect">
            <a:avLst/>
          </a:prstGeom>
          <a:noFill/>
        </p:spPr>
        <p:txBody>
          <a:bodyPr wrap="none" rtlCol="0">
            <a:spAutoFit/>
          </a:bodyPr>
          <a:lstStyle/>
          <a:p>
            <a:r>
              <a:rPr lang="en-US" sz="2400" b="1" dirty="0">
                <a:solidFill>
                  <a:schemeClr val="accent3"/>
                </a:solidFill>
              </a:rPr>
              <a:t>LEAD-BASED</a:t>
            </a:r>
          </a:p>
        </p:txBody>
      </p:sp>
      <p:sp>
        <p:nvSpPr>
          <p:cNvPr id="7" name="TextBox 6">
            <a:extLst>
              <a:ext uri="{FF2B5EF4-FFF2-40B4-BE49-F238E27FC236}">
                <a16:creationId xmlns:a16="http://schemas.microsoft.com/office/drawing/2014/main" id="{AC613B4A-32FB-4CC8-A39E-38003F08BECD}"/>
              </a:ext>
            </a:extLst>
          </p:cNvPr>
          <p:cNvSpPr txBox="1"/>
          <p:nvPr/>
        </p:nvSpPr>
        <p:spPr>
          <a:xfrm>
            <a:off x="6819900" y="5424436"/>
            <a:ext cx="1695450" cy="461665"/>
          </a:xfrm>
          <a:prstGeom prst="rect">
            <a:avLst/>
          </a:prstGeom>
          <a:noFill/>
        </p:spPr>
        <p:txBody>
          <a:bodyPr wrap="square" rtlCol="0">
            <a:spAutoFit/>
          </a:bodyPr>
          <a:lstStyle/>
          <a:p>
            <a:r>
              <a:rPr lang="en-US" sz="2400" b="1" dirty="0">
                <a:solidFill>
                  <a:schemeClr val="accent3"/>
                </a:solidFill>
              </a:rPr>
              <a:t>DRINKING</a:t>
            </a:r>
          </a:p>
        </p:txBody>
      </p:sp>
      <p:sp>
        <p:nvSpPr>
          <p:cNvPr id="8" name="Slide Number Placeholder 5">
            <a:extLst>
              <a:ext uri="{FF2B5EF4-FFF2-40B4-BE49-F238E27FC236}">
                <a16:creationId xmlns:a16="http://schemas.microsoft.com/office/drawing/2014/main" id="{D15236BA-998D-A992-8DEF-DE9C723D11B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22</a:t>
            </a:fld>
            <a:endParaRPr lang="en-US" dirty="0"/>
          </a:p>
        </p:txBody>
      </p:sp>
    </p:spTree>
    <p:extLst>
      <p:ext uri="{BB962C8B-B14F-4D97-AF65-F5344CB8AC3E}">
        <p14:creationId xmlns:p14="http://schemas.microsoft.com/office/powerpoint/2010/main" val="1424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3478-15A4-4652-9885-0F36C0E5B5F3}"/>
              </a:ext>
            </a:extLst>
          </p:cNvPr>
          <p:cNvSpPr>
            <a:spLocks noGrp="1"/>
          </p:cNvSpPr>
          <p:nvPr>
            <p:ph type="title"/>
          </p:nvPr>
        </p:nvSpPr>
        <p:spPr>
          <a:xfrm>
            <a:off x="628650" y="619281"/>
            <a:ext cx="7886700" cy="1575346"/>
          </a:xfrm>
        </p:spPr>
        <p:txBody>
          <a:bodyPr>
            <a:normAutofit/>
          </a:bodyPr>
          <a:lstStyle/>
          <a:p>
            <a:r>
              <a:rPr lang="en-US" sz="3600" b="1" dirty="0">
                <a:latin typeface="Franklin Gothic Book" panose="020B0503020102020204" pitchFamily="34" charset="0"/>
                <a:cs typeface="Calibri Light" panose="020F0302020204030204" pitchFamily="34" charset="0"/>
              </a:rPr>
              <a:t>Vulnerable Populations</a:t>
            </a:r>
          </a:p>
        </p:txBody>
      </p:sp>
      <p:grpSp>
        <p:nvGrpSpPr>
          <p:cNvPr id="6" name="Group 5" descr="A child playing with toys">
            <a:extLst>
              <a:ext uri="{FF2B5EF4-FFF2-40B4-BE49-F238E27FC236}">
                <a16:creationId xmlns:a16="http://schemas.microsoft.com/office/drawing/2014/main" id="{3B9D4B79-FD3B-9373-23A2-02A03DFB2D25}"/>
              </a:ext>
              <a:ext uri="{C183D7F6-B498-43B3-948B-1728B52AA6E4}">
                <adec:decorative xmlns:adec="http://schemas.microsoft.com/office/drawing/2017/decorative" val="0"/>
              </a:ext>
            </a:extLst>
          </p:cNvPr>
          <p:cNvGrpSpPr/>
          <p:nvPr/>
        </p:nvGrpSpPr>
        <p:grpSpPr>
          <a:xfrm>
            <a:off x="346898" y="2318819"/>
            <a:ext cx="2343831" cy="2710733"/>
            <a:chOff x="406533" y="2335866"/>
            <a:chExt cx="2343831" cy="2710733"/>
          </a:xfrm>
        </p:grpSpPr>
        <p:sp>
          <p:nvSpPr>
            <p:cNvPr id="12" name="TextBox 11">
              <a:extLst>
                <a:ext uri="{FF2B5EF4-FFF2-40B4-BE49-F238E27FC236}">
                  <a16:creationId xmlns:a16="http://schemas.microsoft.com/office/drawing/2014/main" id="{7E849A5B-EDDA-65D5-F990-79DB541AD56C}"/>
                </a:ext>
              </a:extLst>
            </p:cNvPr>
            <p:cNvSpPr txBox="1"/>
            <p:nvPr/>
          </p:nvSpPr>
          <p:spPr>
            <a:xfrm>
              <a:off x="406533" y="4215602"/>
              <a:ext cx="2343831" cy="830997"/>
            </a:xfrm>
            <a:prstGeom prst="rect">
              <a:avLst/>
            </a:prstGeom>
            <a:noFill/>
          </p:spPr>
          <p:txBody>
            <a:bodyPr wrap="square" rtlCol="0">
              <a:spAutoFit/>
            </a:bodyPr>
            <a:lstStyle/>
            <a:p>
              <a:pPr marL="0" lvl="1" algn="ctr"/>
              <a:r>
                <a:rPr lang="en-US" sz="2400">
                  <a:latin typeface="Franklin Gothic Book" panose="020B0503020102020204" pitchFamily="34" charset="0"/>
                  <a:cs typeface="Calibri Light" panose="020F0302020204030204" pitchFamily="34" charset="0"/>
                </a:rPr>
                <a:t>Children </a:t>
              </a:r>
              <a:br>
                <a:rPr lang="en-US" sz="2400">
                  <a:latin typeface="Franklin Gothic Book" panose="020B0503020102020204" pitchFamily="34" charset="0"/>
                  <a:cs typeface="Calibri Light" panose="020F0302020204030204" pitchFamily="34" charset="0"/>
                </a:rPr>
              </a:br>
              <a:r>
                <a:rPr lang="en-US" sz="2400">
                  <a:latin typeface="Franklin Gothic Book" panose="020B0503020102020204" pitchFamily="34" charset="0"/>
                  <a:cs typeface="Calibri Light" panose="020F0302020204030204" pitchFamily="34" charset="0"/>
                </a:rPr>
                <a:t>under age 6</a:t>
              </a:r>
            </a:p>
          </p:txBody>
        </p:sp>
        <p:pic>
          <p:nvPicPr>
            <p:cNvPr id="5" name="Picture 4" descr="A child playing with toys">
              <a:extLst>
                <a:ext uri="{FF2B5EF4-FFF2-40B4-BE49-F238E27FC236}">
                  <a16:creationId xmlns:a16="http://schemas.microsoft.com/office/drawing/2014/main" id="{2133967B-8827-BF7D-2793-268988D5AA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6533" y="2335866"/>
              <a:ext cx="2343831" cy="1839254"/>
            </a:xfrm>
            <a:prstGeom prst="rect">
              <a:avLst/>
            </a:prstGeom>
          </p:spPr>
        </p:pic>
      </p:grpSp>
      <p:grpSp>
        <p:nvGrpSpPr>
          <p:cNvPr id="7" name="Group 6" descr="Adults sitting on the floor with painting supplies">
            <a:extLst>
              <a:ext uri="{FF2B5EF4-FFF2-40B4-BE49-F238E27FC236}">
                <a16:creationId xmlns:a16="http://schemas.microsoft.com/office/drawing/2014/main" id="{C4E518F4-86D7-A68A-120F-A7E2A649920B}"/>
              </a:ext>
              <a:ext uri="{C183D7F6-B498-43B3-948B-1728B52AA6E4}">
                <adec:decorative xmlns:adec="http://schemas.microsoft.com/office/drawing/2017/decorative" val="0"/>
              </a:ext>
            </a:extLst>
          </p:cNvPr>
          <p:cNvGrpSpPr/>
          <p:nvPr/>
        </p:nvGrpSpPr>
        <p:grpSpPr>
          <a:xfrm>
            <a:off x="3408717" y="2293784"/>
            <a:ext cx="2343833" cy="4080280"/>
            <a:chOff x="3361082" y="2310831"/>
            <a:chExt cx="2343833" cy="4080280"/>
          </a:xfrm>
        </p:grpSpPr>
        <p:sp>
          <p:nvSpPr>
            <p:cNvPr id="14" name="TextBox 13">
              <a:extLst>
                <a:ext uri="{FF2B5EF4-FFF2-40B4-BE49-F238E27FC236}">
                  <a16:creationId xmlns:a16="http://schemas.microsoft.com/office/drawing/2014/main" id="{EAACAB54-F209-9D77-BFC9-63A30F326388}"/>
                </a:ext>
              </a:extLst>
            </p:cNvPr>
            <p:cNvSpPr txBox="1"/>
            <p:nvPr/>
          </p:nvSpPr>
          <p:spPr>
            <a:xfrm>
              <a:off x="3361082" y="4175120"/>
              <a:ext cx="2343831" cy="2215991"/>
            </a:xfrm>
            <a:prstGeom prst="rect">
              <a:avLst/>
            </a:prstGeom>
            <a:noFill/>
          </p:spPr>
          <p:txBody>
            <a:bodyPr wrap="square" rtlCol="0">
              <a:spAutoFit/>
            </a:bodyPr>
            <a:lstStyle/>
            <a:p>
              <a:pPr marL="0" lvl="1" algn="ctr"/>
              <a:r>
                <a:rPr lang="en-US" sz="2400" dirty="0">
                  <a:latin typeface="Franklin Gothic Book" panose="020B0503020102020204" pitchFamily="34" charset="0"/>
                  <a:cs typeface="Calibri Light" panose="020F0302020204030204" pitchFamily="34" charset="0"/>
                </a:rPr>
                <a:t>Adults </a:t>
              </a:r>
            </a:p>
            <a:p>
              <a:pPr marL="0" lvl="1" algn="ctr"/>
              <a:r>
                <a:rPr lang="en-US" sz="2400" dirty="0">
                  <a:latin typeface="Franklin Gothic Book" panose="020B0503020102020204" pitchFamily="34" charset="0"/>
                  <a:cs typeface="Calibri Light" panose="020F0302020204030204" pitchFamily="34" charset="0"/>
                </a:rPr>
                <a:t>through jobs, hobbies or cultural practices</a:t>
              </a:r>
            </a:p>
            <a:p>
              <a:pPr marL="0" lvl="1"/>
              <a:endParaRPr lang="en-US" sz="1800" dirty="0">
                <a:latin typeface="Franklin Gothic Book" panose="020B0503020102020204" pitchFamily="34" charset="0"/>
                <a:cs typeface="Calibri Light" panose="020F0302020204030204" pitchFamily="34" charset="0"/>
              </a:endParaRPr>
            </a:p>
          </p:txBody>
        </p:sp>
        <p:pic>
          <p:nvPicPr>
            <p:cNvPr id="19" name="Picture 18" descr="Adults sitting on the floor with painting supplies">
              <a:extLst>
                <a:ext uri="{FF2B5EF4-FFF2-40B4-BE49-F238E27FC236}">
                  <a16:creationId xmlns:a16="http://schemas.microsoft.com/office/drawing/2014/main" id="{C3195C93-6606-2A35-85F1-2F55AC7C042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361083" y="2310831"/>
              <a:ext cx="2343832" cy="1837944"/>
            </a:xfrm>
            <a:prstGeom prst="rect">
              <a:avLst/>
            </a:prstGeom>
          </p:spPr>
        </p:pic>
      </p:grpSp>
      <p:grpSp>
        <p:nvGrpSpPr>
          <p:cNvPr id="8" name="Group 7" descr="Pregnant person holding their stomach">
            <a:extLst>
              <a:ext uri="{FF2B5EF4-FFF2-40B4-BE49-F238E27FC236}">
                <a16:creationId xmlns:a16="http://schemas.microsoft.com/office/drawing/2014/main" id="{61CA5B3B-BE58-2F7B-951C-ACEDBBC45798}"/>
              </a:ext>
              <a:ext uri="{C183D7F6-B498-43B3-948B-1728B52AA6E4}">
                <adec:decorative xmlns:adec="http://schemas.microsoft.com/office/drawing/2017/decorative" val="0"/>
              </a:ext>
            </a:extLst>
          </p:cNvPr>
          <p:cNvGrpSpPr/>
          <p:nvPr/>
        </p:nvGrpSpPr>
        <p:grpSpPr>
          <a:xfrm>
            <a:off x="6470537" y="2293784"/>
            <a:ext cx="2343832" cy="2752815"/>
            <a:chOff x="6430781" y="2293784"/>
            <a:chExt cx="2343832" cy="2752815"/>
          </a:xfrm>
        </p:grpSpPr>
        <p:sp>
          <p:nvSpPr>
            <p:cNvPr id="15" name="TextBox 14" descr="Pregnant person holding their stomach">
              <a:extLst>
                <a:ext uri="{FF2B5EF4-FFF2-40B4-BE49-F238E27FC236}">
                  <a16:creationId xmlns:a16="http://schemas.microsoft.com/office/drawing/2014/main" id="{55D1D692-9ECE-F631-80A2-60FBEBB40133}"/>
                </a:ext>
              </a:extLst>
            </p:cNvPr>
            <p:cNvSpPr txBox="1"/>
            <p:nvPr/>
          </p:nvSpPr>
          <p:spPr>
            <a:xfrm>
              <a:off x="6430781" y="4215602"/>
              <a:ext cx="2343832" cy="830997"/>
            </a:xfrm>
            <a:prstGeom prst="rect">
              <a:avLst/>
            </a:prstGeom>
            <a:noFill/>
          </p:spPr>
          <p:txBody>
            <a:bodyPr wrap="square" lIns="91440" tIns="45720" rIns="91440" bIns="45720" rtlCol="0" anchor="t">
              <a:spAutoFit/>
            </a:bodyPr>
            <a:lstStyle/>
            <a:p>
              <a:pPr marL="0" lvl="1" algn="ctr"/>
              <a:r>
                <a:rPr lang="en-US" sz="2400">
                  <a:latin typeface="Franklin Gothic Book"/>
                  <a:cs typeface="Calibri Light"/>
                </a:rPr>
                <a:t>Pregnant and nursing women</a:t>
              </a:r>
              <a:endParaRPr lang="en-US" sz="2400">
                <a:latin typeface="Franklin Gothic Book" panose="020B0503020102020204" pitchFamily="34" charset="0"/>
                <a:cs typeface="Calibri Light" panose="020F0302020204030204" pitchFamily="34" charset="0"/>
              </a:endParaRPr>
            </a:p>
          </p:txBody>
        </p:sp>
        <p:pic>
          <p:nvPicPr>
            <p:cNvPr id="21" name="Picture 20" descr="Pregnant person holding their stomach">
              <a:extLst>
                <a:ext uri="{FF2B5EF4-FFF2-40B4-BE49-F238E27FC236}">
                  <a16:creationId xmlns:a16="http://schemas.microsoft.com/office/drawing/2014/main" id="{9FEBBF65-3FCE-F627-352B-FBA50F1DEE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48"/>
            <a:stretch/>
          </p:blipFill>
          <p:spPr>
            <a:xfrm>
              <a:off x="6430781" y="2293784"/>
              <a:ext cx="2343832" cy="1839077"/>
            </a:xfrm>
            <a:prstGeom prst="rect">
              <a:avLst/>
            </a:prstGeom>
          </p:spPr>
        </p:pic>
      </p:grpSp>
      <p:sp>
        <p:nvSpPr>
          <p:cNvPr id="4" name="Slide Number Placeholder 5">
            <a:extLst>
              <a:ext uri="{FF2B5EF4-FFF2-40B4-BE49-F238E27FC236}">
                <a16:creationId xmlns:a16="http://schemas.microsoft.com/office/drawing/2014/main" id="{C24ED13C-C37F-E150-0504-86F1B6EA889A}"/>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23</a:t>
            </a:fld>
            <a:endParaRPr lang="en-US"/>
          </a:p>
        </p:txBody>
      </p:sp>
    </p:spTree>
    <p:extLst>
      <p:ext uri="{BB962C8B-B14F-4D97-AF65-F5344CB8AC3E}">
        <p14:creationId xmlns:p14="http://schemas.microsoft.com/office/powerpoint/2010/main" val="266843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91D833-0E7A-B0A2-080F-FD45DC074F74}"/>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Vulnerable Populations </a:t>
            </a:r>
            <a:r>
              <a:rPr kumimoji="0" lang="en-U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Calibri Light" panose="020F0302020204030204" pitchFamily="34" charset="0"/>
              </a:rPr>
              <a:t>2</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2" name="Picture 1" descr="A child playing with toys">
            <a:extLst>
              <a:ext uri="{FF2B5EF4-FFF2-40B4-BE49-F238E27FC236}">
                <a16:creationId xmlns:a16="http://schemas.microsoft.com/office/drawing/2014/main" id="{61C2FE1E-B0A1-DD59-EFA9-BD9A76A3C1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56300" y="1899469"/>
            <a:ext cx="4357075" cy="3419089"/>
          </a:xfrm>
          <a:prstGeom prst="rect">
            <a:avLst/>
          </a:prstGeom>
        </p:spPr>
      </p:pic>
      <p:sp>
        <p:nvSpPr>
          <p:cNvPr id="12" name="TextBox 11">
            <a:extLst>
              <a:ext uri="{FF2B5EF4-FFF2-40B4-BE49-F238E27FC236}">
                <a16:creationId xmlns:a16="http://schemas.microsoft.com/office/drawing/2014/main" id="{7E849A5B-EDDA-65D5-F990-79DB541AD56C}"/>
              </a:ext>
            </a:extLst>
          </p:cNvPr>
          <p:cNvSpPr txBox="1"/>
          <p:nvPr/>
        </p:nvSpPr>
        <p:spPr>
          <a:xfrm>
            <a:off x="2897649" y="5413281"/>
            <a:ext cx="2800059" cy="830997"/>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Children </a:t>
            </a:r>
            <a:br>
              <a:rPr lang="en-US" sz="2400" dirty="0">
                <a:latin typeface="Franklin Gothic Book" panose="020B0503020102020204" pitchFamily="34" charset="0"/>
                <a:cs typeface="Calibri Light" panose="020F0302020204030204" pitchFamily="34" charset="0"/>
              </a:rPr>
            </a:br>
            <a:r>
              <a:rPr lang="en-US" sz="2400" dirty="0">
                <a:latin typeface="Franklin Gothic Book" panose="020B0503020102020204" pitchFamily="34" charset="0"/>
                <a:cs typeface="Calibri Light" panose="020F0302020204030204" pitchFamily="34" charset="0"/>
              </a:rPr>
              <a:t>under age 6</a:t>
            </a: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24</a:t>
            </a:fld>
            <a:endParaRPr lang="en-US" dirty="0"/>
          </a:p>
        </p:txBody>
      </p:sp>
    </p:spTree>
    <p:extLst>
      <p:ext uri="{BB962C8B-B14F-4D97-AF65-F5344CB8AC3E}">
        <p14:creationId xmlns:p14="http://schemas.microsoft.com/office/powerpoint/2010/main" val="384461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9815A2B-9FDF-4312-8500-095A957390CA}"/>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Vulnerable Populations </a:t>
            </a:r>
            <a:r>
              <a:rPr kumimoji="0" lang="en-U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Calibri Light" panose="020F0302020204030204" pitchFamily="34" charset="0"/>
              </a:rPr>
              <a:t>3</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2" name="Picture 1" descr="Adults sitting on the floor with painting supplies">
            <a:extLst>
              <a:ext uri="{FF2B5EF4-FFF2-40B4-BE49-F238E27FC236}">
                <a16:creationId xmlns:a16="http://schemas.microsoft.com/office/drawing/2014/main" id="{5F812089-B055-96D6-DB53-972D2E333BD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58180" y="2039007"/>
            <a:ext cx="5028420" cy="3352280"/>
          </a:xfrm>
          <a:prstGeom prst="rect">
            <a:avLst/>
          </a:prstGeom>
        </p:spPr>
      </p:pic>
      <p:sp>
        <p:nvSpPr>
          <p:cNvPr id="7" name="TextBox 6">
            <a:extLst>
              <a:ext uri="{FF2B5EF4-FFF2-40B4-BE49-F238E27FC236}">
                <a16:creationId xmlns:a16="http://schemas.microsoft.com/office/drawing/2014/main" id="{F79C0F26-306E-23B9-7610-359118FDA334}"/>
              </a:ext>
            </a:extLst>
          </p:cNvPr>
          <p:cNvSpPr txBox="1"/>
          <p:nvPr/>
        </p:nvSpPr>
        <p:spPr>
          <a:xfrm>
            <a:off x="1752601" y="5452185"/>
            <a:ext cx="5135880" cy="1107996"/>
          </a:xfrm>
          <a:prstGeom prst="rect">
            <a:avLst/>
          </a:prstGeom>
          <a:noFill/>
        </p:spPr>
        <p:txBody>
          <a:bodyPr wrap="square" rtlCol="0">
            <a:spAutoFit/>
          </a:bodyPr>
          <a:lstStyle/>
          <a:p>
            <a:pPr lvl="1" algn="ctr"/>
            <a:r>
              <a:rPr lang="en-US" sz="2400" dirty="0">
                <a:latin typeface="Franklin Gothic Book" panose="020B0503020102020204" pitchFamily="34" charset="0"/>
                <a:cs typeface="Calibri Light" panose="020F0302020204030204" pitchFamily="34" charset="0"/>
              </a:rPr>
              <a:t>Adults through jobs, hobbies or cultural practices</a:t>
            </a:r>
          </a:p>
          <a:p>
            <a:pPr lvl="1"/>
            <a:endParaRPr lang="en-US" sz="1800" dirty="0">
              <a:latin typeface="Calibri Light" panose="020F0302020204030204" pitchFamily="34" charset="0"/>
              <a:cs typeface="Calibri Light" panose="020F0302020204030204" pitchFamily="34" charset="0"/>
            </a:endParaRPr>
          </a:p>
        </p:txBody>
      </p:sp>
      <p:sp>
        <p:nvSpPr>
          <p:cNvPr id="4" name="Slide Number Placeholder 5">
            <a:extLst>
              <a:ext uri="{FF2B5EF4-FFF2-40B4-BE49-F238E27FC236}">
                <a16:creationId xmlns:a16="http://schemas.microsoft.com/office/drawing/2014/main" id="{FC09E9DE-1C17-87A3-0D88-37F7CA53EA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25</a:t>
            </a:fld>
            <a:endParaRPr lang="en-US" dirty="0"/>
          </a:p>
        </p:txBody>
      </p:sp>
    </p:spTree>
    <p:extLst>
      <p:ext uri="{BB962C8B-B14F-4D97-AF65-F5344CB8AC3E}">
        <p14:creationId xmlns:p14="http://schemas.microsoft.com/office/powerpoint/2010/main" val="776304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C9C7B73-768F-25B1-1B9B-2FCB8321A50B}"/>
              </a:ext>
            </a:extLst>
          </p:cNvPr>
          <p:cNvSpPr txBox="1">
            <a:spLocks noGrp="1"/>
          </p:cNvSpPr>
          <p:nvPr>
            <p:ph type="title" idx="4294967295"/>
          </p:nvPr>
        </p:nvSpPr>
        <p:spPr>
          <a:xfrm>
            <a:off x="628650" y="619281"/>
            <a:ext cx="7886700" cy="15753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Vulnerable Populations </a:t>
            </a:r>
            <a:r>
              <a:rPr kumimoji="0" lang="en-US" sz="3100" b="1" i="0" u="none" strike="noStrike" kern="1200" cap="none" spc="0" normalizeH="0" baseline="0" noProof="0" dirty="0">
                <a:ln>
                  <a:noFill/>
                </a:ln>
                <a:solidFill>
                  <a:schemeClr val="bg1"/>
                </a:solidFill>
                <a:effectLst/>
                <a:uLnTx/>
                <a:uFillTx/>
                <a:latin typeface="Franklin Gothic Book" panose="020B0503020102020204" pitchFamily="34" charset="0"/>
                <a:ea typeface="+mj-ea"/>
                <a:cs typeface="Calibri Light" panose="020F0302020204030204" pitchFamily="34" charset="0"/>
              </a:rPr>
              <a:t>4</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21" name="Picture 20" descr="A pregnant person holding their stomach">
            <a:extLst>
              <a:ext uri="{FF2B5EF4-FFF2-40B4-BE49-F238E27FC236}">
                <a16:creationId xmlns:a16="http://schemas.microsoft.com/office/drawing/2014/main" id="{9FEBBF65-3FCE-F627-352B-FBA50F1DEE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12337" y="2039006"/>
            <a:ext cx="4919326" cy="3279551"/>
          </a:xfrm>
          <a:prstGeom prst="rect">
            <a:avLst/>
          </a:prstGeom>
        </p:spPr>
      </p:pic>
      <p:sp>
        <p:nvSpPr>
          <p:cNvPr id="15" name="TextBox 14">
            <a:extLst>
              <a:ext uri="{FF2B5EF4-FFF2-40B4-BE49-F238E27FC236}">
                <a16:creationId xmlns:a16="http://schemas.microsoft.com/office/drawing/2014/main" id="{55D1D692-9ECE-F631-80A2-60FBEBB40133}"/>
              </a:ext>
            </a:extLst>
          </p:cNvPr>
          <p:cNvSpPr txBox="1"/>
          <p:nvPr/>
        </p:nvSpPr>
        <p:spPr>
          <a:xfrm>
            <a:off x="2112335" y="5407722"/>
            <a:ext cx="4919329" cy="461665"/>
          </a:xfrm>
          <a:prstGeom prst="rect">
            <a:avLst/>
          </a:prstGeom>
          <a:noFill/>
        </p:spPr>
        <p:txBody>
          <a:bodyPr wrap="square" lIns="91440" tIns="45720" rIns="91440" bIns="45720" rtlCol="0" anchor="t">
            <a:spAutoFit/>
          </a:bodyPr>
          <a:lstStyle/>
          <a:p>
            <a:pPr marL="0" lvl="1" algn="ctr"/>
            <a:r>
              <a:rPr lang="en-US" sz="2400">
                <a:latin typeface="Franklin Gothic Book"/>
                <a:cs typeface="Calibri Light"/>
              </a:rPr>
              <a:t>Pregnant and nursing women</a:t>
            </a:r>
            <a:endParaRPr lang="en-US" sz="2400">
              <a:latin typeface="Franklin Gothic Book" panose="020B0503020102020204" pitchFamily="34" charset="0"/>
              <a:cs typeface="Calibri Light" panose="020F0302020204030204" pitchFamily="34" charset="0"/>
            </a:endParaRPr>
          </a:p>
        </p:txBody>
      </p:sp>
      <p:sp>
        <p:nvSpPr>
          <p:cNvPr id="2" name="Slide Number Placeholder 5">
            <a:extLst>
              <a:ext uri="{FF2B5EF4-FFF2-40B4-BE49-F238E27FC236}">
                <a16:creationId xmlns:a16="http://schemas.microsoft.com/office/drawing/2014/main" id="{54EC01D1-A54C-7CDE-272E-B79F15324E64}"/>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26</a:t>
            </a:fld>
            <a:endParaRPr lang="en-US"/>
          </a:p>
        </p:txBody>
      </p:sp>
    </p:spTree>
    <p:extLst>
      <p:ext uri="{BB962C8B-B14F-4D97-AF65-F5344CB8AC3E}">
        <p14:creationId xmlns:p14="http://schemas.microsoft.com/office/powerpoint/2010/main" val="346496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4D92A6F-4457-8CEF-3606-85D66AAD4109}"/>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Impacts and Effects of Lead Exposure</a:t>
            </a:r>
          </a:p>
        </p:txBody>
      </p:sp>
      <p:pic>
        <p:nvPicPr>
          <p:cNvPr id="7" name="Picture 6" descr="A family with a young child">
            <a:extLst>
              <a:ext uri="{FF2B5EF4-FFF2-40B4-BE49-F238E27FC236}">
                <a16:creationId xmlns:a16="http://schemas.microsoft.com/office/drawing/2014/main" id="{533C761C-99B5-F4B2-3753-BAD03F5D48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6" name="Content Placeholder 2">
            <a:extLst>
              <a:ext uri="{FF2B5EF4-FFF2-40B4-BE49-F238E27FC236}">
                <a16:creationId xmlns:a16="http://schemas.microsoft.com/office/drawing/2014/main" id="{5BAF9944-C81F-A7C5-A941-A95C8F3B5963}"/>
              </a:ext>
            </a:extLst>
          </p:cNvPr>
          <p:cNvSpPr>
            <a:spLocks noGrp="1"/>
          </p:cNvSpPr>
          <p:nvPr>
            <p:ph idx="1"/>
          </p:nvPr>
        </p:nvSpPr>
        <p:spPr>
          <a:xfrm>
            <a:off x="3167986" y="3752850"/>
            <a:ext cx="5614060" cy="2452687"/>
          </a:xfrm>
        </p:spPr>
        <p:txBody>
          <a:bodyPr anchor="ctr">
            <a:normAutofit/>
          </a:bodyPr>
          <a:lstStyle/>
          <a:p>
            <a:r>
              <a:rPr lang="en-US" sz="2300" dirty="0">
                <a:latin typeface="Franklin Gothic Book" panose="020B0503020102020204" pitchFamily="34" charset="0"/>
                <a:cs typeface="Calibri Light" panose="020F0302020204030204" pitchFamily="34" charset="0"/>
              </a:rPr>
              <a:t>Harmful to human health</a:t>
            </a:r>
          </a:p>
          <a:p>
            <a:r>
              <a:rPr lang="en-US" sz="2300" dirty="0">
                <a:latin typeface="Franklin Gothic Book" panose="020B0503020102020204" pitchFamily="34" charset="0"/>
                <a:cs typeface="Calibri Light" panose="020F0302020204030204" pitchFamily="34" charset="0"/>
              </a:rPr>
              <a:t>Impacts the environment and wildlife</a:t>
            </a:r>
          </a:p>
        </p:txBody>
      </p:sp>
      <p:sp>
        <p:nvSpPr>
          <p:cNvPr id="4" name="Slide Number Placeholder 3">
            <a:extLst>
              <a:ext uri="{FF2B5EF4-FFF2-40B4-BE49-F238E27FC236}">
                <a16:creationId xmlns:a16="http://schemas.microsoft.com/office/drawing/2014/main" id="{D2C88AD1-FE5D-C06B-03B8-082732992A8A}"/>
              </a:ext>
            </a:extLst>
          </p:cNvPr>
          <p:cNvSpPr>
            <a:spLocks noGrp="1"/>
          </p:cNvSpPr>
          <p:nvPr>
            <p:ph type="sldNum" sz="quarter" idx="12"/>
          </p:nvPr>
        </p:nvSpPr>
        <p:spPr>
          <a:xfrm>
            <a:off x="6979755" y="6675427"/>
            <a:ext cx="2057400" cy="365125"/>
          </a:xfrm>
        </p:spPr>
        <p:txBody>
          <a:bodyPr>
            <a:normAutofit/>
          </a:bodyPr>
          <a:lstStyle/>
          <a:p>
            <a:pPr>
              <a:spcAft>
                <a:spcPts val="600"/>
              </a:spcAft>
            </a:pPr>
            <a:fld id="{48006AAD-9E02-44C8-BDCD-ACF5C8330FA5}" type="slidenum">
              <a:rPr lang="en-US" sz="1000">
                <a:solidFill>
                  <a:schemeClr val="tx1">
                    <a:lumMod val="75000"/>
                    <a:lumOff val="25000"/>
                  </a:schemeClr>
                </a:solidFill>
              </a:rPr>
              <a:pPr>
                <a:spcAft>
                  <a:spcPts val="600"/>
                </a:spcAft>
              </a:pPr>
              <a:t>27</a:t>
            </a:fld>
            <a:endParaRPr lang="en-US" sz="1000">
              <a:solidFill>
                <a:schemeClr val="tx1">
                  <a:lumMod val="75000"/>
                  <a:lumOff val="25000"/>
                </a:schemeClr>
              </a:solidFill>
            </a:endParaRPr>
          </a:p>
        </p:txBody>
      </p:sp>
      <p:sp>
        <p:nvSpPr>
          <p:cNvPr id="2" name="Slide Number Placeholder 5">
            <a:extLst>
              <a:ext uri="{FF2B5EF4-FFF2-40B4-BE49-F238E27FC236}">
                <a16:creationId xmlns:a16="http://schemas.microsoft.com/office/drawing/2014/main" id="{A8C63F45-B45E-8F21-D0C3-7E666FAE8D5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27</a:t>
            </a:fld>
            <a:endParaRPr lang="en-US" dirty="0"/>
          </a:p>
        </p:txBody>
      </p:sp>
    </p:spTree>
    <p:extLst>
      <p:ext uri="{BB962C8B-B14F-4D97-AF65-F5344CB8AC3E}">
        <p14:creationId xmlns:p14="http://schemas.microsoft.com/office/powerpoint/2010/main" val="213117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220D-EBD9-4BED-9374-EDADED1B36FE}"/>
              </a:ext>
            </a:extLst>
          </p:cNvPr>
          <p:cNvSpPr>
            <a:spLocks noGrp="1"/>
          </p:cNvSpPr>
          <p:nvPr>
            <p:ph type="title"/>
          </p:nvPr>
        </p:nvSpPr>
        <p:spPr>
          <a:xfrm>
            <a:off x="459910"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Children</a:t>
            </a:r>
          </a:p>
        </p:txBody>
      </p:sp>
      <p:pic>
        <p:nvPicPr>
          <p:cNvPr id="6" name="Picture 5" descr="One adult and four children holding hands and wearing backpacks walking into school">
            <a:extLst>
              <a:ext uri="{FF2B5EF4-FFF2-40B4-BE49-F238E27FC236}">
                <a16:creationId xmlns:a16="http://schemas.microsoft.com/office/drawing/2014/main" id="{370FE3AF-A2F1-0D00-A26C-0A6B4939E7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0DD1AEE5-813A-03CA-18AB-C185EC39E39A}"/>
              </a:ext>
            </a:extLst>
          </p:cNvPr>
          <p:cNvSpPr txBox="1">
            <a:spLocks/>
          </p:cNvSpPr>
          <p:nvPr/>
        </p:nvSpPr>
        <p:spPr>
          <a:xfrm>
            <a:off x="3167986" y="3752850"/>
            <a:ext cx="5614060"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cs typeface="Calibri Light" panose="020F0302020204030204" pitchFamily="34" charset="0"/>
              </a:rPr>
              <a:t>Behavior and learning problems</a:t>
            </a:r>
          </a:p>
          <a:p>
            <a:r>
              <a:rPr lang="en-US" sz="2300" dirty="0">
                <a:latin typeface="Franklin Gothic Book" panose="020B0503020102020204" pitchFamily="34" charset="0"/>
                <a:cs typeface="Calibri Light" panose="020F0302020204030204" pitchFamily="34" charset="0"/>
              </a:rPr>
              <a:t>Lower IQ and hyperactivity</a:t>
            </a:r>
          </a:p>
          <a:p>
            <a:r>
              <a:rPr lang="en-US" sz="2300" dirty="0">
                <a:latin typeface="Franklin Gothic Book" panose="020B0503020102020204" pitchFamily="34" charset="0"/>
                <a:cs typeface="Calibri Light" panose="020F0302020204030204" pitchFamily="34" charset="0"/>
              </a:rPr>
              <a:t>Slowed growth</a:t>
            </a:r>
          </a:p>
          <a:p>
            <a:r>
              <a:rPr lang="en-US" sz="2300" dirty="0">
                <a:latin typeface="Franklin Gothic Book" panose="020B0503020102020204" pitchFamily="34" charset="0"/>
                <a:cs typeface="Calibri Light" panose="020F0302020204030204" pitchFamily="34" charset="0"/>
              </a:rPr>
              <a:t>Hearing problems</a:t>
            </a:r>
          </a:p>
          <a:p>
            <a:r>
              <a:rPr lang="en-US" sz="2300" dirty="0">
                <a:latin typeface="Franklin Gothic Book" panose="020B0503020102020204" pitchFamily="34" charset="0"/>
                <a:cs typeface="Calibri Light" panose="020F0302020204030204" pitchFamily="34" charset="0"/>
              </a:rPr>
              <a:t>Anemia</a:t>
            </a:r>
          </a:p>
        </p:txBody>
      </p:sp>
      <p:sp>
        <p:nvSpPr>
          <p:cNvPr id="4" name="Slide Number Placeholder 5">
            <a:extLst>
              <a:ext uri="{FF2B5EF4-FFF2-40B4-BE49-F238E27FC236}">
                <a16:creationId xmlns:a16="http://schemas.microsoft.com/office/drawing/2014/main" id="{977D1440-E2DA-6F99-4B62-1C5301755B3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28</a:t>
            </a:fld>
            <a:endParaRPr lang="en-US" dirty="0"/>
          </a:p>
        </p:txBody>
      </p:sp>
    </p:spTree>
    <p:extLst>
      <p:ext uri="{BB962C8B-B14F-4D97-AF65-F5344CB8AC3E}">
        <p14:creationId xmlns:p14="http://schemas.microsoft.com/office/powerpoint/2010/main" val="209073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9DF4AE-7308-DF80-3AB8-107550C00676}"/>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Adults</a:t>
            </a:r>
          </a:p>
        </p:txBody>
      </p:sp>
      <p:pic>
        <p:nvPicPr>
          <p:cNvPr id="3" name="Picture 2" descr="A doctor talking to a patient">
            <a:extLst>
              <a:ext uri="{FF2B5EF4-FFF2-40B4-BE49-F238E27FC236}">
                <a16:creationId xmlns:a16="http://schemas.microsoft.com/office/drawing/2014/main" id="{E1759D95-BAD7-E929-A311-5DB0DE5B58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2">
            <a:extLst>
              <a:ext uri="{FF2B5EF4-FFF2-40B4-BE49-F238E27FC236}">
                <a16:creationId xmlns:a16="http://schemas.microsoft.com/office/drawing/2014/main" id="{BAABD67D-66CE-B3B3-CADC-E72494B4E371}"/>
              </a:ext>
            </a:extLst>
          </p:cNvPr>
          <p:cNvSpPr txBox="1">
            <a:spLocks/>
          </p:cNvSpPr>
          <p:nvPr/>
        </p:nvSpPr>
        <p:spPr>
          <a:xfrm>
            <a:off x="3167986" y="3752850"/>
            <a:ext cx="5816988"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300" dirty="0">
                <a:latin typeface="Franklin Gothic Book" panose="020B0503020102020204" pitchFamily="34" charset="0"/>
              </a:rPr>
              <a:t>Increased blood pressure and incidence of hypertension</a:t>
            </a:r>
          </a:p>
          <a:p>
            <a:pPr lvl="0"/>
            <a:r>
              <a:rPr lang="en-US" sz="2300" dirty="0">
                <a:latin typeface="Franklin Gothic Book" panose="020B0503020102020204" pitchFamily="34" charset="0"/>
              </a:rPr>
              <a:t>Decreased kidney function</a:t>
            </a:r>
          </a:p>
          <a:p>
            <a:pPr lvl="0"/>
            <a:r>
              <a:rPr lang="en-US" sz="2300" dirty="0">
                <a:latin typeface="Franklin Gothic Book" panose="020B0503020102020204" pitchFamily="34" charset="0"/>
              </a:rPr>
              <a:t>Reproductive problems (in both men and women)</a:t>
            </a:r>
          </a:p>
        </p:txBody>
      </p:sp>
      <p:sp>
        <p:nvSpPr>
          <p:cNvPr id="2" name="Slide Number Placeholder 5">
            <a:extLst>
              <a:ext uri="{FF2B5EF4-FFF2-40B4-BE49-F238E27FC236}">
                <a16:creationId xmlns:a16="http://schemas.microsoft.com/office/drawing/2014/main" id="{6C0BF38B-5B6E-0CF7-314E-DC22EDF3707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29</a:t>
            </a:fld>
            <a:endParaRPr lang="en-US" dirty="0"/>
          </a:p>
        </p:txBody>
      </p:sp>
    </p:spTree>
    <p:extLst>
      <p:ext uri="{BB962C8B-B14F-4D97-AF65-F5344CB8AC3E}">
        <p14:creationId xmlns:p14="http://schemas.microsoft.com/office/powerpoint/2010/main" val="2387695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46DD-9F31-4D57-A85A-D6C2C19B13F9}"/>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rPr>
              <a:t>Introduction</a:t>
            </a:r>
          </a:p>
        </p:txBody>
      </p:sp>
      <p:pic>
        <p:nvPicPr>
          <p:cNvPr id="7" name="Picture 6" descr="A baby playing with toys on the floor&#10;">
            <a:extLst>
              <a:ext uri="{FF2B5EF4-FFF2-40B4-BE49-F238E27FC236}">
                <a16:creationId xmlns:a16="http://schemas.microsoft.com/office/drawing/2014/main" id="{FC934617-1EFE-A70C-E411-85487B367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E1B71F1-D29D-4A43-8BD4-9B5844733727}"/>
              </a:ext>
            </a:extLst>
          </p:cNvPr>
          <p:cNvSpPr>
            <a:spLocks noGrp="1"/>
          </p:cNvSpPr>
          <p:nvPr>
            <p:ph idx="1"/>
          </p:nvPr>
        </p:nvSpPr>
        <p:spPr>
          <a:xfrm>
            <a:off x="3167986" y="3752850"/>
            <a:ext cx="5614060" cy="2812319"/>
          </a:xfrm>
        </p:spPr>
        <p:txBody>
          <a:bodyPr anchor="ctr">
            <a:noAutofit/>
          </a:bodyPr>
          <a:lstStyle/>
          <a:p>
            <a:pPr marL="514350" indent="-514350">
              <a:buFont typeface="+mj-lt"/>
              <a:buAutoNum type="arabicPeriod"/>
            </a:pPr>
            <a:r>
              <a:rPr lang="en-US" sz="2300" dirty="0">
                <a:latin typeface="Franklin Gothic Book" panose="020B0503020102020204" pitchFamily="34" charset="0"/>
              </a:rPr>
              <a:t>How many of you have ever heard of lead or lead poisoning before today?</a:t>
            </a:r>
          </a:p>
          <a:p>
            <a:pPr marL="514350" indent="-514350">
              <a:buFont typeface="+mj-lt"/>
              <a:buAutoNum type="arabicPeriod"/>
            </a:pPr>
            <a:r>
              <a:rPr lang="en-US" sz="2300" dirty="0">
                <a:latin typeface="Franklin Gothic Book" panose="020B0503020102020204" pitchFamily="34" charset="0"/>
              </a:rPr>
              <a:t>What are some things you have heard about lead or lead poisoning?</a:t>
            </a:r>
          </a:p>
          <a:p>
            <a:pPr marL="514350" indent="-514350">
              <a:buFont typeface="+mj-lt"/>
              <a:buAutoNum type="arabicPeriod"/>
            </a:pPr>
            <a:r>
              <a:rPr lang="en-US" sz="2300" dirty="0">
                <a:latin typeface="Franklin Gothic Book" panose="020B0503020102020204" pitchFamily="34" charset="0"/>
              </a:rPr>
              <a:t>Does anyone know what year their house or apartment was built; was it before or after 1978?</a:t>
            </a:r>
          </a:p>
        </p:txBody>
      </p:sp>
      <p:sp>
        <p:nvSpPr>
          <p:cNvPr id="4" name="Slide Number Placeholder 5">
            <a:extLst>
              <a:ext uri="{FF2B5EF4-FFF2-40B4-BE49-F238E27FC236}">
                <a16:creationId xmlns:a16="http://schemas.microsoft.com/office/drawing/2014/main" id="{5068128B-7C30-C48D-45A9-404C777B6486}"/>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a:t>
            </a:fld>
            <a:endParaRPr lang="en-US" dirty="0"/>
          </a:p>
        </p:txBody>
      </p:sp>
    </p:spTree>
    <p:extLst>
      <p:ext uri="{BB962C8B-B14F-4D97-AF65-F5344CB8AC3E}">
        <p14:creationId xmlns:p14="http://schemas.microsoft.com/office/powerpoint/2010/main" val="29265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5CAD-AF3E-431F-B432-CB2C6904D66A}"/>
              </a:ext>
            </a:extLst>
          </p:cNvPr>
          <p:cNvSpPr>
            <a:spLocks noGrp="1"/>
          </p:cNvSpPr>
          <p:nvPr>
            <p:ph type="title"/>
          </p:nvPr>
        </p:nvSpPr>
        <p:spPr>
          <a:xfrm>
            <a:off x="360759" y="3752849"/>
            <a:ext cx="2468166" cy="2452687"/>
          </a:xfrm>
        </p:spPr>
        <p:txBody>
          <a:bodyPr anchor="ctr">
            <a:normAutofit/>
          </a:bodyPr>
          <a:lstStyle/>
          <a:p>
            <a:r>
              <a:rPr lang="en-US" sz="3100" b="1">
                <a:latin typeface="Franklin Gothic Book"/>
                <a:cs typeface="Calibri Light"/>
              </a:rPr>
              <a:t>Health Effects: Pregnant Women</a:t>
            </a:r>
            <a:endParaRPr lang="en-US" sz="3100" b="1">
              <a:latin typeface="Franklin Gothic Book" panose="020B0503020102020204" pitchFamily="34" charset="0"/>
              <a:cs typeface="Calibri Light" panose="020F0302020204030204" pitchFamily="34" charset="0"/>
            </a:endParaRPr>
          </a:p>
        </p:txBody>
      </p:sp>
      <p:pic>
        <p:nvPicPr>
          <p:cNvPr id="9" name="Picture 8" descr="A pregnant person holding her belly">
            <a:extLst>
              <a:ext uri="{FF2B5EF4-FFF2-40B4-BE49-F238E27FC236}">
                <a16:creationId xmlns:a16="http://schemas.microsoft.com/office/drawing/2014/main" id="{D675C1CC-987A-2EF1-798B-879EAB7BC306}"/>
              </a:ext>
            </a:extLst>
          </p:cNvPr>
          <p:cNvPicPr>
            <a:picLocks noChangeAspect="1"/>
          </p:cNvPicPr>
          <p:nvPr/>
        </p:nvPicPr>
        <p:blipFill>
          <a:blip r:embed="rId3">
            <a:extLst>
              <a:ext uri="{28A0092B-C50C-407E-A947-70E740481C1C}">
                <a14:useLocalDpi xmlns:a14="http://schemas.microsoft.com/office/drawing/2010/main" val="0"/>
              </a:ext>
            </a:extLst>
          </a:blip>
          <a:srcRect t="154" b="15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0" name="Content Placeholder 2">
            <a:extLst>
              <a:ext uri="{FF2B5EF4-FFF2-40B4-BE49-F238E27FC236}">
                <a16:creationId xmlns:a16="http://schemas.microsoft.com/office/drawing/2014/main" id="{B3EA3209-0D4D-BE67-2727-F279FC4099C2}"/>
              </a:ext>
            </a:extLst>
          </p:cNvPr>
          <p:cNvSpPr txBox="1">
            <a:spLocks/>
          </p:cNvSpPr>
          <p:nvPr/>
        </p:nvSpPr>
        <p:spPr>
          <a:xfrm>
            <a:off x="3167985" y="3752850"/>
            <a:ext cx="5783509" cy="245268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2400">
                <a:latin typeface="Franklin Gothic Book"/>
                <a:cs typeface="Calibri Light"/>
              </a:rPr>
              <a:t>Lead can pass from the mother, exposing the fetus or breastfeeding infant.</a:t>
            </a:r>
          </a:p>
          <a:p>
            <a:pPr>
              <a:spcAft>
                <a:spcPts val="500"/>
              </a:spcAft>
            </a:pPr>
            <a:r>
              <a:rPr lang="en-US" sz="2400">
                <a:latin typeface="Franklin Gothic Book"/>
                <a:cs typeface="Calibri Light"/>
              </a:rPr>
              <a:t>Puts the mother at risk for miscarriage.</a:t>
            </a:r>
          </a:p>
          <a:p>
            <a:pPr>
              <a:spcAft>
                <a:spcPts val="500"/>
              </a:spcAft>
            </a:pPr>
            <a:r>
              <a:rPr lang="en-US" sz="2400">
                <a:latin typeface="Franklin Gothic Book" panose="020B0503020102020204" pitchFamily="34" charset="0"/>
                <a:cs typeface="Calibri Light" panose="020F0302020204030204" pitchFamily="34" charset="0"/>
              </a:rPr>
              <a:t>Baby may be born too early or too small. </a:t>
            </a:r>
          </a:p>
          <a:p>
            <a:pPr>
              <a:spcAft>
                <a:spcPts val="500"/>
              </a:spcAft>
            </a:pPr>
            <a:r>
              <a:rPr lang="en-US" sz="2400">
                <a:latin typeface="Franklin Gothic Book" panose="020B0503020102020204" pitchFamily="34" charset="0"/>
                <a:cs typeface="Calibri Light" panose="020F0302020204030204" pitchFamily="34" charset="0"/>
              </a:rPr>
              <a:t>Hurts the baby’s brain, kidneys and nervous system. </a:t>
            </a:r>
          </a:p>
        </p:txBody>
      </p:sp>
      <p:sp>
        <p:nvSpPr>
          <p:cNvPr id="3" name="Slide Number Placeholder 5">
            <a:extLst>
              <a:ext uri="{FF2B5EF4-FFF2-40B4-BE49-F238E27FC236}">
                <a16:creationId xmlns:a16="http://schemas.microsoft.com/office/drawing/2014/main" id="{B3CD7322-D176-90E5-9659-8BE36AFC38F9}"/>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30</a:t>
            </a:fld>
            <a:endParaRPr lang="en-US"/>
          </a:p>
        </p:txBody>
      </p:sp>
    </p:spTree>
    <p:extLst>
      <p:ext uri="{BB962C8B-B14F-4D97-AF65-F5344CB8AC3E}">
        <p14:creationId xmlns:p14="http://schemas.microsoft.com/office/powerpoint/2010/main" val="1558187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1E22-58D7-4787-8F73-AFC3F725EA01}"/>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Health Effects: Wildlife</a:t>
            </a:r>
          </a:p>
        </p:txBody>
      </p:sp>
      <p:pic>
        <p:nvPicPr>
          <p:cNvPr id="4" name="Picture 3" descr="A bald eagle flying in the sky">
            <a:extLst>
              <a:ext uri="{FF2B5EF4-FFF2-40B4-BE49-F238E27FC236}">
                <a16:creationId xmlns:a16="http://schemas.microsoft.com/office/drawing/2014/main" id="{27A7BD9B-3CF1-1FDB-7C09-B8C8455F50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FA4C493-BAA0-4C3D-8044-46350A3D49DD}"/>
              </a:ext>
            </a:extLst>
          </p:cNvPr>
          <p:cNvSpPr>
            <a:spLocks noGrp="1"/>
          </p:cNvSpPr>
          <p:nvPr>
            <p:ph idx="1"/>
          </p:nvPr>
        </p:nvSpPr>
        <p:spPr>
          <a:xfrm>
            <a:off x="2828925" y="3752850"/>
            <a:ext cx="5953121" cy="2744932"/>
          </a:xfrm>
        </p:spPr>
        <p:txBody>
          <a:bodyPr anchor="ctr">
            <a:noAutofit/>
          </a:bodyPr>
          <a:lstStyle/>
          <a:p>
            <a:r>
              <a:rPr lang="en-US" sz="2300" dirty="0">
                <a:latin typeface="Franklin Gothic Book" panose="020B0503020102020204" pitchFamily="34" charset="0"/>
                <a:cs typeface="Calibri Light" panose="020F0302020204030204" pitchFamily="34" charset="0"/>
              </a:rPr>
              <a:t>Lead </a:t>
            </a:r>
            <a:r>
              <a:rPr lang="en-US" sz="2300" kern="1200" dirty="0">
                <a:effectLst/>
                <a:latin typeface="Franklin Gothic Book" panose="020B0503020102020204" pitchFamily="34" charset="0"/>
                <a:cs typeface="Calibri Light" panose="020F0302020204030204" pitchFamily="34" charset="0"/>
              </a:rPr>
              <a:t>can also impact wildlife species, such as birds, mammals and amphibians </a:t>
            </a:r>
          </a:p>
          <a:p>
            <a:r>
              <a:rPr lang="en-US" sz="2300" kern="1200" dirty="0">
                <a:effectLst/>
                <a:latin typeface="Franklin Gothic Book" panose="020B0503020102020204" pitchFamily="34" charset="0"/>
                <a:cs typeface="Calibri Light" panose="020F0302020204030204" pitchFamily="34" charset="0"/>
              </a:rPr>
              <a:t>Animals can be exposed to lead from mining, facility emissions and lead-based paint</a:t>
            </a:r>
          </a:p>
          <a:p>
            <a:r>
              <a:rPr lang="en-US" sz="2300" dirty="0">
                <a:highlight>
                  <a:srgbClr val="FFFFFF"/>
                </a:highlight>
                <a:latin typeface="Franklin Gothic Book" panose="020B0503020102020204" pitchFamily="34" charset="0"/>
                <a:cs typeface="Calibri Light" panose="020F0302020204030204" pitchFamily="34" charset="0"/>
              </a:rPr>
              <a:t>Major source of exposure is ingestion of lead fishing tackle and spent lead ammunition</a:t>
            </a:r>
          </a:p>
        </p:txBody>
      </p:sp>
      <p:sp>
        <p:nvSpPr>
          <p:cNvPr id="6" name="Slide Number Placeholder 5">
            <a:extLst>
              <a:ext uri="{FF2B5EF4-FFF2-40B4-BE49-F238E27FC236}">
                <a16:creationId xmlns:a16="http://schemas.microsoft.com/office/drawing/2014/main" id="{E64F51BD-B003-9481-1306-A9C9BE0C64D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31</a:t>
            </a:fld>
            <a:endParaRPr lang="en-US" dirty="0"/>
          </a:p>
        </p:txBody>
      </p:sp>
    </p:spTree>
    <p:extLst>
      <p:ext uri="{BB962C8B-B14F-4D97-AF65-F5344CB8AC3E}">
        <p14:creationId xmlns:p14="http://schemas.microsoft.com/office/powerpoint/2010/main" val="2630672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2BBE8B-D04F-78E0-8EF9-DE8BCFEC8EDD}"/>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Non-Lead Alternatives for Fishing and Hunting Activities</a:t>
            </a:r>
          </a:p>
        </p:txBody>
      </p:sp>
      <p:pic>
        <p:nvPicPr>
          <p:cNvPr id="10" name="Picture 9" descr="Children fishing">
            <a:extLst>
              <a:ext uri="{FF2B5EF4-FFF2-40B4-BE49-F238E27FC236}">
                <a16:creationId xmlns:a16="http://schemas.microsoft.com/office/drawing/2014/main" id="{846263F5-40BE-E049-5F0B-92977CA47B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 name="Content Placeholder 11">
            <a:extLst>
              <a:ext uri="{FF2B5EF4-FFF2-40B4-BE49-F238E27FC236}">
                <a16:creationId xmlns:a16="http://schemas.microsoft.com/office/drawing/2014/main" id="{288E0FB4-102E-6709-437E-2855344E1018}"/>
              </a:ext>
            </a:extLst>
          </p:cNvPr>
          <p:cNvSpPr>
            <a:spLocks noGrp="1"/>
          </p:cNvSpPr>
          <p:nvPr>
            <p:ph idx="1"/>
          </p:nvPr>
        </p:nvSpPr>
        <p:spPr>
          <a:xfrm>
            <a:off x="3167986" y="3752850"/>
            <a:ext cx="5614060" cy="2452687"/>
          </a:xfrm>
        </p:spPr>
        <p:txBody>
          <a:bodyPr vert="horz" lIns="91440" tIns="45720" rIns="91440" bIns="45720" rtlCol="0" anchor="ctr">
            <a:normAutofit/>
          </a:bodyPr>
          <a:lstStyle/>
          <a:p>
            <a:r>
              <a:rPr lang="en-US" sz="2400" dirty="0">
                <a:latin typeface="Franklin Gothic Book" panose="020B0503020102020204" pitchFamily="34" charset="0"/>
              </a:rPr>
              <a:t>Action is being taken to increase use of non-lead alternatives for fishing and hunting activities</a:t>
            </a:r>
          </a:p>
          <a:p>
            <a:r>
              <a:rPr lang="en-US" sz="2400" dirty="0">
                <a:latin typeface="Franklin Gothic Book" panose="020B0503020102020204" pitchFamily="34" charset="0"/>
              </a:rPr>
              <a:t>For fishing and hunting activities, use:</a:t>
            </a:r>
          </a:p>
          <a:p>
            <a:pPr lvl="1"/>
            <a:r>
              <a:rPr lang="en-US" dirty="0">
                <a:latin typeface="Franklin Gothic Book" panose="020B0503020102020204" pitchFamily="34" charset="0"/>
              </a:rPr>
              <a:t>Non-lead ammunition</a:t>
            </a:r>
          </a:p>
          <a:p>
            <a:pPr lvl="1"/>
            <a:r>
              <a:rPr lang="en-US" dirty="0">
                <a:latin typeface="Franklin Gothic Book" panose="020B0503020102020204" pitchFamily="34" charset="0"/>
              </a:rPr>
              <a:t>Non-lead lures or sinkers</a:t>
            </a:r>
          </a:p>
        </p:txBody>
      </p:sp>
      <p:sp>
        <p:nvSpPr>
          <p:cNvPr id="2" name="Slide Number Placeholder 5">
            <a:extLst>
              <a:ext uri="{FF2B5EF4-FFF2-40B4-BE49-F238E27FC236}">
                <a16:creationId xmlns:a16="http://schemas.microsoft.com/office/drawing/2014/main" id="{76DC1923-E7C4-F753-8D2F-13853A7ECEA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32</a:t>
            </a:fld>
            <a:endParaRPr lang="en-US" dirty="0"/>
          </a:p>
        </p:txBody>
      </p:sp>
    </p:spTree>
    <p:extLst>
      <p:ext uri="{BB962C8B-B14F-4D97-AF65-F5344CB8AC3E}">
        <p14:creationId xmlns:p14="http://schemas.microsoft.com/office/powerpoint/2010/main" val="1258222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8C9E-B072-470A-A0CA-050B669A3B24}"/>
              </a:ext>
            </a:extLst>
          </p:cNvPr>
          <p:cNvSpPr>
            <a:spLocks noGrp="1"/>
          </p:cNvSpPr>
          <p:nvPr>
            <p:ph type="title"/>
          </p:nvPr>
        </p:nvSpPr>
        <p:spPr>
          <a:xfrm>
            <a:off x="933743" y="2419644"/>
            <a:ext cx="7281790" cy="2070517"/>
          </a:xfrm>
        </p:spPr>
        <p:txBody>
          <a:bodyPr>
            <a:normAutofit fontScale="90000"/>
          </a:bodyPr>
          <a:lstStyle/>
          <a:p>
            <a:pPr algn="ctr"/>
            <a:r>
              <a:rPr lang="en-US" sz="4600" dirty="0">
                <a:latin typeface="Franklin Gothic Book" panose="020B0503020102020204" pitchFamily="34" charset="0"/>
              </a:rPr>
              <a:t>Are you aware of specific stories of how lead has already impacted your community?</a:t>
            </a:r>
            <a:endParaRPr lang="en-US" dirty="0">
              <a:latin typeface="Franklin Gothic Book" panose="020B0503020102020204" pitchFamily="34" charset="0"/>
            </a:endParaRPr>
          </a:p>
        </p:txBody>
      </p:sp>
      <p:sp>
        <p:nvSpPr>
          <p:cNvPr id="4" name="Rectangle: Rounded Corners 3">
            <a:extLst>
              <a:ext uri="{FF2B5EF4-FFF2-40B4-BE49-F238E27FC236}">
                <a16:creationId xmlns:a16="http://schemas.microsoft.com/office/drawing/2014/main" id="{FCA31C94-42FF-40F9-96BA-CDFBE4D09FDE}"/>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2FFF38BF-7077-5734-4B87-8F9895BA0CE1}"/>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33</a:t>
            </a:fld>
            <a:endParaRPr lang="en-US" dirty="0"/>
          </a:p>
        </p:txBody>
      </p:sp>
    </p:spTree>
    <p:extLst>
      <p:ext uri="{BB962C8B-B14F-4D97-AF65-F5344CB8AC3E}">
        <p14:creationId xmlns:p14="http://schemas.microsoft.com/office/powerpoint/2010/main" val="111553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E42C-774F-4641-AA97-C105C5540AE4}"/>
              </a:ext>
            </a:extLst>
          </p:cNvPr>
          <p:cNvSpPr>
            <a:spLocks noGrp="1"/>
          </p:cNvSpPr>
          <p:nvPr>
            <p:ph type="title"/>
          </p:nvPr>
        </p:nvSpPr>
        <p:spPr>
          <a:xfrm>
            <a:off x="445820" y="3752850"/>
            <a:ext cx="2967232"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Cultural Impacts</a:t>
            </a:r>
          </a:p>
        </p:txBody>
      </p:sp>
      <p:pic>
        <p:nvPicPr>
          <p:cNvPr id="6" name="Picture 5" descr="Spices">
            <a:extLst>
              <a:ext uri="{FF2B5EF4-FFF2-40B4-BE49-F238E27FC236}">
                <a16:creationId xmlns:a16="http://schemas.microsoft.com/office/drawing/2014/main" id="{DC54E50A-349B-475D-62D4-E8CBDF3DF6A4}"/>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DD6E6D5-A2F4-499E-B956-B49ADDF1D961}"/>
              </a:ext>
            </a:extLst>
          </p:cNvPr>
          <p:cNvSpPr>
            <a:spLocks noGrp="1"/>
          </p:cNvSpPr>
          <p:nvPr>
            <p:ph idx="1"/>
          </p:nvPr>
        </p:nvSpPr>
        <p:spPr>
          <a:xfrm>
            <a:off x="3795822" y="3752850"/>
            <a:ext cx="5348177" cy="2452687"/>
          </a:xfrm>
        </p:spPr>
        <p:txBody>
          <a:bodyPr anchor="ctr">
            <a:noAutofit/>
          </a:bodyPr>
          <a:lstStyle/>
          <a:p>
            <a:r>
              <a:rPr lang="en-US" sz="2300" dirty="0">
                <a:latin typeface="Franklin Gothic Book" panose="020B0503020102020204" pitchFamily="34" charset="0"/>
              </a:rPr>
              <a:t>Using natural resources</a:t>
            </a:r>
          </a:p>
          <a:p>
            <a:r>
              <a:rPr lang="en-US" sz="2300" dirty="0">
                <a:latin typeface="Franklin Gothic Book" panose="020B0503020102020204" pitchFamily="34" charset="0"/>
                <a:cs typeface="Calibri Light" panose="020F0302020204030204" pitchFamily="34" charset="0"/>
              </a:rPr>
              <a:t>Imported materials </a:t>
            </a:r>
          </a:p>
          <a:p>
            <a:pPr lvl="2">
              <a:buFont typeface="Courier New" panose="02070309020205020404" pitchFamily="49" charset="0"/>
              <a:buChar char="o"/>
            </a:pPr>
            <a:r>
              <a:rPr lang="en-US" sz="2300" dirty="0">
                <a:latin typeface="Franklin Gothic Book" panose="020B0503020102020204" pitchFamily="34" charset="0"/>
                <a:cs typeface="Calibri Light" panose="020F0302020204030204" pitchFamily="34" charset="0"/>
              </a:rPr>
              <a:t>Spices</a:t>
            </a:r>
          </a:p>
        </p:txBody>
      </p:sp>
      <p:sp>
        <p:nvSpPr>
          <p:cNvPr id="4" name="Slide Number Placeholder 5">
            <a:extLst>
              <a:ext uri="{FF2B5EF4-FFF2-40B4-BE49-F238E27FC236}">
                <a16:creationId xmlns:a16="http://schemas.microsoft.com/office/drawing/2014/main" id="{55AA3A52-06F6-3081-8F22-EA427B431DA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34</a:t>
            </a:fld>
            <a:endParaRPr lang="en-US" dirty="0"/>
          </a:p>
        </p:txBody>
      </p:sp>
    </p:spTree>
    <p:extLst>
      <p:ext uri="{BB962C8B-B14F-4D97-AF65-F5344CB8AC3E}">
        <p14:creationId xmlns:p14="http://schemas.microsoft.com/office/powerpoint/2010/main" val="988167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8CAFF-D262-4B31-81EA-FF98FF8A90EA}"/>
              </a:ext>
            </a:extLst>
          </p:cNvPr>
          <p:cNvSpPr>
            <a:spLocks noGrp="1"/>
          </p:cNvSpPr>
          <p:nvPr>
            <p:ph type="title"/>
          </p:nvPr>
        </p:nvSpPr>
        <p:spPr/>
        <p:txBody>
          <a:bodyPr/>
          <a:lstStyle/>
          <a:p>
            <a:r>
              <a:rPr lang="en-US" b="1" dirty="0">
                <a:latin typeface="Franklin Gothic Book" panose="020B0503020102020204" pitchFamily="34" charset="0"/>
              </a:rPr>
              <a:t>Taking Action</a:t>
            </a:r>
          </a:p>
        </p:txBody>
      </p:sp>
      <p:sp>
        <p:nvSpPr>
          <p:cNvPr id="3" name="Content Placeholder 2">
            <a:extLst>
              <a:ext uri="{FF2B5EF4-FFF2-40B4-BE49-F238E27FC236}">
                <a16:creationId xmlns:a16="http://schemas.microsoft.com/office/drawing/2014/main" id="{5B1A54CD-CC16-436F-A1FB-04C81CD2582A}"/>
              </a:ext>
            </a:extLst>
          </p:cNvPr>
          <p:cNvSpPr>
            <a:spLocks noGrp="1"/>
          </p:cNvSpPr>
          <p:nvPr>
            <p:ph idx="1"/>
          </p:nvPr>
        </p:nvSpPr>
        <p:spPr>
          <a:xfrm>
            <a:off x="628649" y="1455965"/>
            <a:ext cx="7886699" cy="579664"/>
          </a:xfrm>
        </p:spPr>
        <p:txBody>
          <a:bodyPr/>
          <a:lstStyle/>
          <a:p>
            <a:pPr marL="0" indent="0">
              <a:buNone/>
            </a:pPr>
            <a:r>
              <a:rPr lang="en-US" dirty="0">
                <a:latin typeface="Franklin Gothic Book" panose="020B0503020102020204" pitchFamily="34" charset="0"/>
              </a:rPr>
              <a:t>Lead exposure and lead poisoning is preventable!</a:t>
            </a:r>
          </a:p>
          <a:p>
            <a:endParaRPr lang="en-US" dirty="0"/>
          </a:p>
        </p:txBody>
      </p:sp>
      <p:pic>
        <p:nvPicPr>
          <p:cNvPr id="6" name="Picture 5"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
            <a:extLst>
              <a:ext uri="{FF2B5EF4-FFF2-40B4-BE49-F238E27FC236}">
                <a16:creationId xmlns:a16="http://schemas.microsoft.com/office/drawing/2014/main" id="{AA9885B6-1B00-4F67-BDA1-00B9DDAD0AD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5916" y="2186030"/>
            <a:ext cx="4390120" cy="4229024"/>
          </a:xfrm>
          <a:prstGeom prst="rect">
            <a:avLst/>
          </a:prstGeom>
        </p:spPr>
      </p:pic>
      <p:sp>
        <p:nvSpPr>
          <p:cNvPr id="4" name="Slide Number Placeholder 5">
            <a:extLst>
              <a:ext uri="{FF2B5EF4-FFF2-40B4-BE49-F238E27FC236}">
                <a16:creationId xmlns:a16="http://schemas.microsoft.com/office/drawing/2014/main" id="{8C77EEDF-E661-68D7-E34B-233655830B1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35</a:t>
            </a:fld>
            <a:endParaRPr lang="en-US" dirty="0"/>
          </a:p>
        </p:txBody>
      </p:sp>
    </p:spTree>
    <p:extLst>
      <p:ext uri="{BB962C8B-B14F-4D97-AF65-F5344CB8AC3E}">
        <p14:creationId xmlns:p14="http://schemas.microsoft.com/office/powerpoint/2010/main" val="6752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ABC1-C64F-446B-84D7-6BF3348D1983}"/>
              </a:ext>
            </a:extLst>
          </p:cNvPr>
          <p:cNvSpPr>
            <a:spLocks noGrp="1"/>
          </p:cNvSpPr>
          <p:nvPr>
            <p:ph type="title"/>
          </p:nvPr>
        </p:nvSpPr>
        <p:spPr>
          <a:xfrm>
            <a:off x="187287" y="3759963"/>
            <a:ext cx="3095739"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Keep Homes Clean &amp; Dust-Free</a:t>
            </a:r>
          </a:p>
        </p:txBody>
      </p:sp>
      <p:pic>
        <p:nvPicPr>
          <p:cNvPr id="7" name="Content Placeholder 8" descr="A person wearing gloves spraying a spray on a table">
            <a:extLst>
              <a:ext uri="{FF2B5EF4-FFF2-40B4-BE49-F238E27FC236}">
                <a16:creationId xmlns:a16="http://schemas.microsoft.com/office/drawing/2014/main" id="{26A9C56B-A3DA-070E-AFF3-B66B2FB07916}"/>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FCFA3913-CDDE-4DDB-B703-0C65F09186CD}"/>
              </a:ext>
            </a:extLst>
          </p:cNvPr>
          <p:cNvSpPr>
            <a:spLocks noGrp="1"/>
          </p:cNvSpPr>
          <p:nvPr>
            <p:ph sz="half" idx="1"/>
          </p:nvPr>
        </p:nvSpPr>
        <p:spPr>
          <a:xfrm>
            <a:off x="3415229" y="3759963"/>
            <a:ext cx="5728771" cy="245268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Wet mop floors and hard surfaces</a:t>
            </a:r>
          </a:p>
          <a:p>
            <a:r>
              <a:rPr lang="en-US" sz="2300" dirty="0">
                <a:latin typeface="Franklin Gothic Book" panose="020B0503020102020204" pitchFamily="34" charset="0"/>
                <a:cs typeface="Calibri Light" panose="020F0302020204030204" pitchFamily="34" charset="0"/>
              </a:rPr>
              <a:t>Wipe down hard surfaces with a wet cloth</a:t>
            </a:r>
          </a:p>
          <a:p>
            <a:r>
              <a:rPr lang="en-US" sz="2300" dirty="0">
                <a:latin typeface="Franklin Gothic Book" panose="020B0503020102020204" pitchFamily="34" charset="0"/>
                <a:cs typeface="Calibri Light" panose="020F0302020204030204" pitchFamily="34" charset="0"/>
              </a:rPr>
              <a:t>Inspect and maintain painted surfaces</a:t>
            </a:r>
          </a:p>
          <a:p>
            <a:r>
              <a:rPr lang="en-US" sz="2300" dirty="0">
                <a:latin typeface="Franklin Gothic Book" panose="020B0503020102020204" pitchFamily="34" charset="0"/>
                <a:cs typeface="Calibri Light" panose="020F0302020204030204" pitchFamily="34" charset="0"/>
              </a:rPr>
              <a:t>Wet wipe peeling, chipping, chalking or cracking paint</a:t>
            </a:r>
          </a:p>
        </p:txBody>
      </p:sp>
      <p:sp>
        <p:nvSpPr>
          <p:cNvPr id="3" name="Slide Number Placeholder 5">
            <a:extLst>
              <a:ext uri="{FF2B5EF4-FFF2-40B4-BE49-F238E27FC236}">
                <a16:creationId xmlns:a16="http://schemas.microsoft.com/office/drawing/2014/main" id="{E77C4081-948B-1530-2C67-C5DCBB77D9D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36</a:t>
            </a:fld>
            <a:endParaRPr lang="en-US" dirty="0"/>
          </a:p>
        </p:txBody>
      </p:sp>
    </p:spTree>
    <p:extLst>
      <p:ext uri="{BB962C8B-B14F-4D97-AF65-F5344CB8AC3E}">
        <p14:creationId xmlns:p14="http://schemas.microsoft.com/office/powerpoint/2010/main" val="3662055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7B8C-1268-46DC-B7D7-1AB4534C07EB}"/>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Calibri Light" panose="020F0302020204030204" pitchFamily="34" charset="0"/>
                <a:cs typeface="Calibri Light" panose="020F0302020204030204" pitchFamily="34" charset="0"/>
              </a:rPr>
              <a:t>Eat a Diet High in Iron, Calcium &amp; Vitamin C</a:t>
            </a:r>
          </a:p>
        </p:txBody>
      </p:sp>
      <p:pic>
        <p:nvPicPr>
          <p:cNvPr id="5" name="Picture 4" descr="Food on a table">
            <a:extLst>
              <a:ext uri="{FF2B5EF4-FFF2-40B4-BE49-F238E27FC236}">
                <a16:creationId xmlns:a16="http://schemas.microsoft.com/office/drawing/2014/main" id="{854DB430-F71F-A8EB-5912-FDA9A82804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BC170A4E-C367-4FFE-8575-F2FCDA5FE8D7}"/>
              </a:ext>
            </a:extLst>
          </p:cNvPr>
          <p:cNvSpPr>
            <a:spLocks noGrp="1"/>
          </p:cNvSpPr>
          <p:nvPr>
            <p:ph sz="half" idx="2"/>
          </p:nvPr>
        </p:nvSpPr>
        <p:spPr>
          <a:xfrm>
            <a:off x="3167986" y="3752850"/>
            <a:ext cx="5614060" cy="2452687"/>
          </a:xfrm>
        </p:spPr>
        <p:txBody>
          <a:bodyPr vert="horz" lIns="91440" tIns="45720" rIns="91440" bIns="45720" rtlCol="0" anchor="ctr">
            <a:noAutofit/>
          </a:bodyPr>
          <a:lstStyle/>
          <a:p>
            <a:r>
              <a:rPr lang="en-US" sz="2300" dirty="0">
                <a:latin typeface="Franklin Gothic Book" panose="020B0503020102020204" pitchFamily="34" charset="0"/>
                <a:cs typeface="Calibri Light" panose="020F0302020204030204" pitchFamily="34" charset="0"/>
              </a:rPr>
              <a:t>Wash food thoroughly with clean water prior to eating</a:t>
            </a:r>
          </a:p>
          <a:p>
            <a:r>
              <a:rPr lang="en-US" sz="2300" dirty="0">
                <a:latin typeface="Franklin Gothic Book" panose="020B0503020102020204" pitchFamily="34" charset="0"/>
                <a:cs typeface="Calibri Light" panose="020F0302020204030204" pitchFamily="34" charset="0"/>
              </a:rPr>
              <a:t>Do not eat food or drink water that has been cooked or stored in chipped or cracked lead-crystal, lead-glazed pottery or lead-porcelain cookware</a:t>
            </a:r>
          </a:p>
        </p:txBody>
      </p:sp>
      <p:sp>
        <p:nvSpPr>
          <p:cNvPr id="3" name="Slide Number Placeholder 5">
            <a:extLst>
              <a:ext uri="{FF2B5EF4-FFF2-40B4-BE49-F238E27FC236}">
                <a16:creationId xmlns:a16="http://schemas.microsoft.com/office/drawing/2014/main" id="{011B817D-1103-A228-CBF1-2D30E4149C6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37</a:t>
            </a:fld>
            <a:endParaRPr lang="en-US" dirty="0"/>
          </a:p>
        </p:txBody>
      </p:sp>
    </p:spTree>
    <p:extLst>
      <p:ext uri="{BB962C8B-B14F-4D97-AF65-F5344CB8AC3E}">
        <p14:creationId xmlns:p14="http://schemas.microsoft.com/office/powerpoint/2010/main" val="4204383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9E66067-F32F-4299-BD27-1DE0E612992B}"/>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Eat a Diet High in Iron, Calcium &amp; Vitamin C </a:t>
            </a:r>
            <a:r>
              <a:rPr lang="en-US" sz="3100" b="1" dirty="0">
                <a:solidFill>
                  <a:schemeClr val="bg1"/>
                </a:solidFill>
                <a:latin typeface="Franklin Gothic Book" panose="020B0503020102020204" pitchFamily="34" charset="0"/>
                <a:cs typeface="Calibri Light" panose="020F0302020204030204" pitchFamily="34" charset="0"/>
              </a:rPr>
              <a:t>2</a:t>
            </a:r>
            <a:endPar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endParaRPr>
          </a:p>
        </p:txBody>
      </p:sp>
      <p:pic>
        <p:nvPicPr>
          <p:cNvPr id="3" name="Picture 2" descr="Couple preparing a meal with their kids in the kitchen">
            <a:extLst>
              <a:ext uri="{FF2B5EF4-FFF2-40B4-BE49-F238E27FC236}">
                <a16:creationId xmlns:a16="http://schemas.microsoft.com/office/drawing/2014/main" id="{65FE62F6-1B59-080C-0033-AED69177C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746"/>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1" name="Content Placeholder 3">
            <a:extLst>
              <a:ext uri="{FF2B5EF4-FFF2-40B4-BE49-F238E27FC236}">
                <a16:creationId xmlns:a16="http://schemas.microsoft.com/office/drawing/2014/main" id="{6271F2E4-D4DF-399C-23A7-D2A5EABCE502}"/>
              </a:ext>
            </a:extLst>
          </p:cNvPr>
          <p:cNvSpPr txBox="1">
            <a:spLocks/>
          </p:cNvSpPr>
          <p:nvPr/>
        </p:nvSpPr>
        <p:spPr>
          <a:xfrm>
            <a:off x="3167986" y="3752849"/>
            <a:ext cx="5614060" cy="28123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cs typeface="Calibri Light" panose="020F0302020204030204" pitchFamily="34" charset="0"/>
              </a:rPr>
              <a:t>Use only cold water for drinking, cooking and preparing baby formula</a:t>
            </a:r>
          </a:p>
          <a:p>
            <a:r>
              <a:rPr lang="en-US" sz="2300" dirty="0">
                <a:latin typeface="Franklin Gothic Book" panose="020B0503020102020204" pitchFamily="34" charset="0"/>
                <a:cs typeface="Calibri Light" panose="020F0302020204030204" pitchFamily="34" charset="0"/>
              </a:rPr>
              <a:t>Know the source of natural resources, ingredients, herbs, etc. </a:t>
            </a:r>
          </a:p>
          <a:p>
            <a:r>
              <a:rPr lang="en-US" sz="2300" dirty="0">
                <a:latin typeface="Franklin Gothic Book" panose="020B0503020102020204" pitchFamily="34" charset="0"/>
                <a:cs typeface="Calibri Light" panose="020F0302020204030204" pitchFamily="34" charset="0"/>
              </a:rPr>
              <a:t>Check governmental fish advisories for recommendations on fish consumption</a:t>
            </a:r>
          </a:p>
        </p:txBody>
      </p:sp>
      <p:sp>
        <p:nvSpPr>
          <p:cNvPr id="2" name="Slide Number Placeholder 5">
            <a:extLst>
              <a:ext uri="{FF2B5EF4-FFF2-40B4-BE49-F238E27FC236}">
                <a16:creationId xmlns:a16="http://schemas.microsoft.com/office/drawing/2014/main" id="{0E2B7073-C26C-0823-BDE2-E0B03ADE0F9E}"/>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38</a:t>
            </a:fld>
            <a:endParaRPr lang="en-US" dirty="0"/>
          </a:p>
        </p:txBody>
      </p:sp>
    </p:spTree>
    <p:extLst>
      <p:ext uri="{BB962C8B-B14F-4D97-AF65-F5344CB8AC3E}">
        <p14:creationId xmlns:p14="http://schemas.microsoft.com/office/powerpoint/2010/main" val="4203868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0650-F6AB-467B-ABC4-5AD6BB2E5762}"/>
              </a:ext>
            </a:extLst>
          </p:cNvPr>
          <p:cNvSpPr>
            <a:spLocks noGrp="1"/>
          </p:cNvSpPr>
          <p:nvPr>
            <p:ph type="title"/>
          </p:nvPr>
        </p:nvSpPr>
        <p:spPr>
          <a:xfrm>
            <a:off x="361954" y="3759965"/>
            <a:ext cx="2657863"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Wash Hands</a:t>
            </a:r>
          </a:p>
        </p:txBody>
      </p:sp>
      <p:pic>
        <p:nvPicPr>
          <p:cNvPr id="7" name="Content Placeholder 12" descr="A person washing their hands in a sink">
            <a:extLst>
              <a:ext uri="{FF2B5EF4-FFF2-40B4-BE49-F238E27FC236}">
                <a16:creationId xmlns:a16="http://schemas.microsoft.com/office/drawing/2014/main" id="{F7C6CD25-D0D5-485F-D1AA-5A8966E901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722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8257799-1791-4FFB-991F-E95D73448FD1}"/>
              </a:ext>
            </a:extLst>
          </p:cNvPr>
          <p:cNvSpPr>
            <a:spLocks noGrp="1"/>
          </p:cNvSpPr>
          <p:nvPr>
            <p:ph sz="half" idx="1"/>
          </p:nvPr>
        </p:nvSpPr>
        <p:spPr>
          <a:xfrm>
            <a:off x="3167986" y="3752850"/>
            <a:ext cx="5614060" cy="2812319"/>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Use soap and water (warm or cold) to wash children’s hands several times a day</a:t>
            </a:r>
            <a:endParaRPr lang="en-US" sz="2300" strike="sngStrike"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Adults should wash their hands after participating in activities in which they may have come in contact with lead</a:t>
            </a:r>
          </a:p>
        </p:txBody>
      </p:sp>
      <p:sp>
        <p:nvSpPr>
          <p:cNvPr id="4" name="Slide Number Placeholder 5">
            <a:extLst>
              <a:ext uri="{FF2B5EF4-FFF2-40B4-BE49-F238E27FC236}">
                <a16:creationId xmlns:a16="http://schemas.microsoft.com/office/drawing/2014/main" id="{E4ECB590-C10D-0551-E40B-FC1E9C201E3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39</a:t>
            </a:fld>
            <a:endParaRPr lang="en-US" dirty="0"/>
          </a:p>
        </p:txBody>
      </p:sp>
    </p:spTree>
    <p:extLst>
      <p:ext uri="{BB962C8B-B14F-4D97-AF65-F5344CB8AC3E}">
        <p14:creationId xmlns:p14="http://schemas.microsoft.com/office/powerpoint/2010/main" val="386766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784F6-7364-44DE-BE45-F53DCD6644D0}"/>
              </a:ext>
            </a:extLst>
          </p:cNvPr>
          <p:cNvSpPr>
            <a:spLocks noGrp="1"/>
          </p:cNvSpPr>
          <p:nvPr>
            <p:ph type="title"/>
          </p:nvPr>
        </p:nvSpPr>
        <p:spPr>
          <a:xfrm>
            <a:off x="1580855" y="2644730"/>
            <a:ext cx="6001629" cy="1587732"/>
          </a:xfrm>
        </p:spPr>
        <p:txBody>
          <a:bodyPr>
            <a:noAutofit/>
          </a:bodyPr>
          <a:lstStyle/>
          <a:p>
            <a:pPr algn="ctr"/>
            <a:r>
              <a:rPr lang="en-US" sz="4100" dirty="0">
                <a:latin typeface="Franklin Gothic Book" panose="020B0503020102020204" pitchFamily="34" charset="0"/>
              </a:rPr>
              <a:t>What questions do you have about lead and lead poisoning?</a:t>
            </a:r>
          </a:p>
        </p:txBody>
      </p:sp>
      <p:sp>
        <p:nvSpPr>
          <p:cNvPr id="4" name="Rectangle: Rounded Corners 3">
            <a:extLst>
              <a:ext uri="{FF2B5EF4-FFF2-40B4-BE49-F238E27FC236}">
                <a16:creationId xmlns:a16="http://schemas.microsoft.com/office/drawing/2014/main" id="{391BE18F-44E7-43F5-B205-335BE28C3AF2}"/>
              </a:ext>
              <a:ext uri="{C183D7F6-B498-43B3-948B-1728B52AA6E4}">
                <adec:decorative xmlns:adec="http://schemas.microsoft.com/office/drawing/2017/decorative" val="1"/>
              </a:ext>
            </a:extLst>
          </p:cNvPr>
          <p:cNvSpPr/>
          <p:nvPr/>
        </p:nvSpPr>
        <p:spPr>
          <a:xfrm>
            <a:off x="486710" y="1623526"/>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A634C1A8-4786-07CC-4B35-E3CADB6FA6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a:t>
            </a:fld>
            <a:endParaRPr lang="en-US" dirty="0"/>
          </a:p>
        </p:txBody>
      </p:sp>
    </p:spTree>
    <p:extLst>
      <p:ext uri="{BB962C8B-B14F-4D97-AF65-F5344CB8AC3E}">
        <p14:creationId xmlns:p14="http://schemas.microsoft.com/office/powerpoint/2010/main" val="3787285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366423-4391-4EC2-BC91-84A85C7ADAA5}"/>
              </a:ext>
            </a:extLst>
          </p:cNvPr>
          <p:cNvSpPr txBox="1">
            <a:spLocks noGrp="1"/>
          </p:cNvSpPr>
          <p:nvPr>
            <p:ph type="title" idx="4294967295"/>
          </p:nvPr>
        </p:nvSpPr>
        <p:spPr>
          <a:xfrm>
            <a:off x="174173" y="3752850"/>
            <a:ext cx="303735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Play in Grass</a:t>
            </a:r>
          </a:p>
        </p:txBody>
      </p:sp>
      <p:pic>
        <p:nvPicPr>
          <p:cNvPr id="2" name="Picture 1" descr="A person and two children lying on grass">
            <a:extLst>
              <a:ext uri="{FF2B5EF4-FFF2-40B4-BE49-F238E27FC236}">
                <a16:creationId xmlns:a16="http://schemas.microsoft.com/office/drawing/2014/main" id="{DB83903B-C25B-3899-940C-45800D834A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5169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78AFD16D-346A-4AA8-A3D0-3BFCA78D350D}"/>
              </a:ext>
            </a:extLst>
          </p:cNvPr>
          <p:cNvSpPr>
            <a:spLocks noGrp="1"/>
          </p:cNvSpPr>
          <p:nvPr>
            <p:ph sz="half" idx="2"/>
          </p:nvPr>
        </p:nvSpPr>
        <p:spPr>
          <a:xfrm>
            <a:off x="3062883" y="3752850"/>
            <a:ext cx="6081117" cy="3105139"/>
          </a:xfrm>
        </p:spPr>
        <p:txBody>
          <a:bodyPr vert="horz" lIns="91440" tIns="45720" rIns="91440" bIns="45720" rtlCol="0" anchor="ctr">
            <a:noAutofit/>
          </a:bodyPr>
          <a:lstStyle/>
          <a:p>
            <a:pPr marL="171450" lvl="0"/>
            <a:r>
              <a:rPr lang="en-US" sz="2200" dirty="0">
                <a:latin typeface="Franklin Gothic Book" panose="020B0503020102020204" pitchFamily="34" charset="0"/>
                <a:cs typeface="Calibri Light" panose="020F0302020204030204" pitchFamily="34" charset="0"/>
              </a:rPr>
              <a:t>Play in grassy/non-contaminated bare soil areas</a:t>
            </a:r>
            <a:endParaRPr lang="en-US" sz="2200" strike="sngStrike" dirty="0">
              <a:latin typeface="Franklin Gothic Book" panose="020B0503020102020204" pitchFamily="34" charset="0"/>
              <a:cs typeface="Calibri Light" panose="020F0302020204030204" pitchFamily="34" charset="0"/>
            </a:endParaRPr>
          </a:p>
          <a:p>
            <a:pPr marL="171450" lvl="0"/>
            <a:r>
              <a:rPr lang="en-US" sz="2200" dirty="0">
                <a:latin typeface="Franklin Gothic Book" panose="020B0503020102020204" pitchFamily="34" charset="0"/>
                <a:cs typeface="Calibri Light" panose="020F0302020204030204" pitchFamily="34" charset="0"/>
              </a:rPr>
              <a:t>Use designated picnic, camping and hiking areas</a:t>
            </a:r>
          </a:p>
          <a:p>
            <a:pPr marL="171450" lvl="0"/>
            <a:r>
              <a:rPr lang="en-US" sz="2200" dirty="0">
                <a:latin typeface="Franklin Gothic Book" panose="020B0503020102020204" pitchFamily="34" charset="0"/>
                <a:cs typeface="Calibri Light" panose="020F0302020204030204" pitchFamily="34" charset="0"/>
              </a:rPr>
              <a:t>Wipe, remove shoes and wash hands after playing outdoors</a:t>
            </a:r>
          </a:p>
          <a:p>
            <a:pPr marL="171450" lvl="0"/>
            <a:r>
              <a:rPr lang="en-US" sz="2200" dirty="0">
                <a:latin typeface="Franklin Gothic Book" panose="020B0503020102020204" pitchFamily="34" charset="0"/>
                <a:cs typeface="Calibri Light" panose="020F0302020204030204" pitchFamily="34" charset="0"/>
              </a:rPr>
              <a:t>Wipe off pet’s paws</a:t>
            </a:r>
          </a:p>
          <a:p>
            <a:pPr marL="171450" lvl="0"/>
            <a:r>
              <a:rPr lang="en-US" sz="2200" dirty="0">
                <a:latin typeface="Franklin Gothic Book" panose="020B0503020102020204" pitchFamily="34" charset="0"/>
                <a:cs typeface="Calibri Light" panose="020F0302020204030204" pitchFamily="34" charset="0"/>
              </a:rPr>
              <a:t>Place dust mats inside and outside your home</a:t>
            </a:r>
          </a:p>
          <a:p>
            <a:endParaRPr lang="en-US" sz="2200" dirty="0">
              <a:latin typeface="Franklin Gothic Book" panose="020B0503020102020204" pitchFamily="34" charset="0"/>
              <a:cs typeface="Calibri Light" panose="020F0302020204030204" pitchFamily="34" charset="0"/>
            </a:endParaRPr>
          </a:p>
        </p:txBody>
      </p:sp>
      <p:sp>
        <p:nvSpPr>
          <p:cNvPr id="3" name="Slide Number Placeholder 5">
            <a:extLst>
              <a:ext uri="{FF2B5EF4-FFF2-40B4-BE49-F238E27FC236}">
                <a16:creationId xmlns:a16="http://schemas.microsoft.com/office/drawing/2014/main" id="{6D3D0D98-4A36-F9F1-28B2-AEA7DD91F2F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40</a:t>
            </a:fld>
            <a:endParaRPr lang="en-US" dirty="0"/>
          </a:p>
        </p:txBody>
      </p:sp>
    </p:spTree>
    <p:extLst>
      <p:ext uri="{BB962C8B-B14F-4D97-AF65-F5344CB8AC3E}">
        <p14:creationId xmlns:p14="http://schemas.microsoft.com/office/powerpoint/2010/main" val="1118476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360327-0115-9BE8-1F51-F0AEC145B5FF}"/>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Hire Certified Lead Professionals</a:t>
            </a:r>
          </a:p>
        </p:txBody>
      </p:sp>
      <p:pic>
        <p:nvPicPr>
          <p:cNvPr id="6" name="Content Placeholder 8" descr="A picture containing person, standing">
            <a:extLst>
              <a:ext uri="{FF2B5EF4-FFF2-40B4-BE49-F238E27FC236}">
                <a16:creationId xmlns:a16="http://schemas.microsoft.com/office/drawing/2014/main" id="{3AFC555E-9BF3-8ED2-260C-111C915BCD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722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38C7903-FE35-41A4-B76B-D509108EA111}"/>
              </a:ext>
            </a:extLst>
          </p:cNvPr>
          <p:cNvSpPr>
            <a:spLocks noGrp="1"/>
          </p:cNvSpPr>
          <p:nvPr>
            <p:ph sz="half" idx="1"/>
          </p:nvPr>
        </p:nvSpPr>
        <p:spPr>
          <a:xfrm>
            <a:off x="3558448" y="3941379"/>
            <a:ext cx="5585552" cy="2623790"/>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Hire a certified lead professional for renovation and repair work on pre-1978 homes</a:t>
            </a:r>
          </a:p>
          <a:p>
            <a:r>
              <a:rPr lang="en-US" sz="2300" dirty="0">
                <a:latin typeface="Franklin Gothic Book" panose="020B0503020102020204" pitchFamily="34" charset="0"/>
                <a:cs typeface="Calibri Light" panose="020F0302020204030204" pitchFamily="34" charset="0"/>
              </a:rPr>
              <a:t>Make sure your contractor is Lead-Safe Certified by EPA</a:t>
            </a:r>
          </a:p>
          <a:p>
            <a:r>
              <a:rPr lang="en-US" sz="2300" b="1" dirty="0">
                <a:latin typeface="Franklin Gothic Book" panose="020B0503020102020204" pitchFamily="34" charset="0"/>
                <a:cs typeface="Calibri Light" panose="020F0302020204030204" pitchFamily="34" charset="0"/>
              </a:rPr>
              <a:t>www.epa.gov/lead/findacontractor</a:t>
            </a:r>
          </a:p>
        </p:txBody>
      </p:sp>
      <p:sp>
        <p:nvSpPr>
          <p:cNvPr id="4" name="Slide Number Placeholder 5">
            <a:extLst>
              <a:ext uri="{FF2B5EF4-FFF2-40B4-BE49-F238E27FC236}">
                <a16:creationId xmlns:a16="http://schemas.microsoft.com/office/drawing/2014/main" id="{12E35F6A-D507-A27E-3202-11E3AC28F80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41</a:t>
            </a:fld>
            <a:endParaRPr lang="en-US" dirty="0"/>
          </a:p>
        </p:txBody>
      </p:sp>
    </p:spTree>
    <p:extLst>
      <p:ext uri="{BB962C8B-B14F-4D97-AF65-F5344CB8AC3E}">
        <p14:creationId xmlns:p14="http://schemas.microsoft.com/office/powerpoint/2010/main" val="3016132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F6F4FEA-C0CE-1FD9-EC32-4FD2D2ACF0B9}"/>
              </a:ext>
            </a:extLst>
          </p:cNvPr>
          <p:cNvSpPr>
            <a:spLocks noGrp="1"/>
          </p:cNvSpPr>
          <p:nvPr>
            <p:ph type="title"/>
          </p:nvPr>
        </p:nvSpPr>
        <p:spPr>
          <a:xfrm>
            <a:off x="174173" y="3752850"/>
            <a:ext cx="3037356"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Hire Certified Lead Professionals </a:t>
            </a:r>
            <a:r>
              <a:rPr lang="en-US" sz="3100" b="1" dirty="0">
                <a:solidFill>
                  <a:schemeClr val="bg1"/>
                </a:solidFill>
                <a:latin typeface="Franklin Gothic Book" panose="020B0503020102020204" pitchFamily="34" charset="0"/>
                <a:cs typeface="Calibri Light" panose="020F0302020204030204" pitchFamily="34" charset="0"/>
              </a:rPr>
              <a:t>2</a:t>
            </a:r>
            <a:endParaRPr lang="en-US" sz="3100" b="1" dirty="0">
              <a:latin typeface="Franklin Gothic Book" panose="020B0503020102020204" pitchFamily="34" charset="0"/>
              <a:cs typeface="Calibri Light" panose="020F0302020204030204" pitchFamily="34" charset="0"/>
            </a:endParaRPr>
          </a:p>
        </p:txBody>
      </p:sp>
      <p:pic>
        <p:nvPicPr>
          <p:cNvPr id="11266" name="Picture 2" descr="Handheld XRF spectrometer">
            <a:extLst>
              <a:ext uri="{FF2B5EF4-FFF2-40B4-BE49-F238E27FC236}">
                <a16:creationId xmlns:a16="http://schemas.microsoft.com/office/drawing/2014/main" id="{88A7F0FA-B298-B8D3-5B28-0BDFE2FC9C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3709987"/>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BDE3ECEB-3CA7-A51C-EAF1-66D2CD338AF5}"/>
              </a:ext>
            </a:extLst>
          </p:cNvPr>
          <p:cNvSpPr>
            <a:spLocks noGrp="1"/>
          </p:cNvSpPr>
          <p:nvPr>
            <p:ph sz="half" idx="1"/>
          </p:nvPr>
        </p:nvSpPr>
        <p:spPr>
          <a:xfrm>
            <a:off x="3396342" y="3752850"/>
            <a:ext cx="5747657" cy="2452687"/>
          </a:xfrm>
        </p:spPr>
        <p:txBody>
          <a:bodyPr vert="horz" lIns="91440" tIns="45720" rIns="91440" bIns="45720" rtlCol="0" anchor="ctr">
            <a:noAutofit/>
          </a:bodyPr>
          <a:lstStyle/>
          <a:p>
            <a:r>
              <a:rPr lang="en-US" sz="2300" dirty="0">
                <a:latin typeface="Franklin Gothic Book" panose="020B0503020102020204" pitchFamily="34" charset="0"/>
                <a:cs typeface="Calibri Light" panose="020F0302020204030204" pitchFamily="34" charset="0"/>
              </a:rPr>
              <a:t>[Community Name] State Regulation: </a:t>
            </a:r>
          </a:p>
          <a:p>
            <a:r>
              <a:rPr lang="en-US" sz="2300" dirty="0">
                <a:effectLst/>
                <a:latin typeface="Franklin Gothic Book" panose="020B0503020102020204" pitchFamily="34" charset="0"/>
                <a:cs typeface="Calibri Light" panose="020F0302020204030204" pitchFamily="34" charset="0"/>
              </a:rPr>
              <a:t>Call [Community] helpline at [</a:t>
            </a:r>
            <a:r>
              <a:rPr lang="en-US" sz="2300" b="1" dirty="0">
                <a:effectLst/>
                <a:latin typeface="Franklin Gothic Book" panose="020B0503020102020204" pitchFamily="34" charset="0"/>
                <a:cs typeface="Calibri Light" panose="020F0302020204030204" pitchFamily="34" charset="0"/>
              </a:rPr>
              <a:t>XXX-XXX-XXXX]</a:t>
            </a:r>
            <a:r>
              <a:rPr lang="en-US" sz="2300" dirty="0">
                <a:effectLst/>
                <a:latin typeface="Franklin Gothic Book" panose="020B0503020102020204" pitchFamily="34" charset="0"/>
                <a:cs typeface="Calibri Light" panose="020F0302020204030204" pitchFamily="34" charset="0"/>
              </a:rPr>
              <a:t> for assistance</a:t>
            </a:r>
          </a:p>
        </p:txBody>
      </p:sp>
      <p:sp>
        <p:nvSpPr>
          <p:cNvPr id="20" name="Slide Number Placeholder 5">
            <a:extLst>
              <a:ext uri="{FF2B5EF4-FFF2-40B4-BE49-F238E27FC236}">
                <a16:creationId xmlns:a16="http://schemas.microsoft.com/office/drawing/2014/main" id="{4349F8A2-2E68-25BB-0ED4-3631AAE5501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42</a:t>
            </a:fld>
            <a:endParaRPr lang="en-US" dirty="0"/>
          </a:p>
        </p:txBody>
      </p:sp>
    </p:spTree>
    <p:extLst>
      <p:ext uri="{BB962C8B-B14F-4D97-AF65-F5344CB8AC3E}">
        <p14:creationId xmlns:p14="http://schemas.microsoft.com/office/powerpoint/2010/main" val="607552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28C33-66CE-448D-BA13-2C3EF0B2F367}"/>
              </a:ext>
            </a:extLst>
          </p:cNvPr>
          <p:cNvSpPr>
            <a:spLocks noGrp="1"/>
          </p:cNvSpPr>
          <p:nvPr>
            <p:ph type="title"/>
          </p:nvPr>
        </p:nvSpPr>
        <p:spPr>
          <a:xfrm>
            <a:off x="317216" y="3848101"/>
            <a:ext cx="3111784"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Shower &amp; Change</a:t>
            </a:r>
          </a:p>
        </p:txBody>
      </p:sp>
      <p:pic>
        <p:nvPicPr>
          <p:cNvPr id="7" name="Content Placeholder 8" descr="A hand holding a pile of clothes in a washing machine">
            <a:extLst>
              <a:ext uri="{FF2B5EF4-FFF2-40B4-BE49-F238E27FC236}">
                <a16:creationId xmlns:a16="http://schemas.microsoft.com/office/drawing/2014/main" id="{BA37F5D4-64FE-7EC1-14B4-738134A32708}"/>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p:blipFill>
        <p:spPr>
          <a:xfrm>
            <a:off x="20" y="-351693"/>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C7ACC144-A608-4B2E-A7F7-9A3EDFF7453E}"/>
              </a:ext>
            </a:extLst>
          </p:cNvPr>
          <p:cNvSpPr>
            <a:spLocks noGrp="1"/>
          </p:cNvSpPr>
          <p:nvPr>
            <p:ph sz="half" idx="2"/>
          </p:nvPr>
        </p:nvSpPr>
        <p:spPr>
          <a:xfrm>
            <a:off x="3657600" y="3839936"/>
            <a:ext cx="5355770" cy="245268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Clean or remove work clothes and shoes before entering your home </a:t>
            </a:r>
            <a:endParaRPr lang="en-US" sz="2300" strike="sngStrike" dirty="0">
              <a:latin typeface="Franklin Gothic Book" panose="020B0503020102020204" pitchFamily="34" charset="0"/>
              <a:cs typeface="Calibri Light" panose="020F0302020204030204" pitchFamily="34" charset="0"/>
            </a:endParaRPr>
          </a:p>
          <a:p>
            <a:r>
              <a:rPr lang="en-US" sz="2300" dirty="0">
                <a:latin typeface="Franklin Gothic Book" panose="020B0503020102020204" pitchFamily="34" charset="0"/>
                <a:cs typeface="Calibri Light" panose="020F0302020204030204" pitchFamily="34" charset="0"/>
              </a:rPr>
              <a:t>Wash work clothes separately</a:t>
            </a:r>
          </a:p>
          <a:p>
            <a:r>
              <a:rPr lang="en-US" sz="2300" dirty="0">
                <a:latin typeface="Franklin Gothic Book" panose="020B0503020102020204" pitchFamily="34" charset="0"/>
                <a:cs typeface="Calibri Light" panose="020F0302020204030204" pitchFamily="34" charset="0"/>
              </a:rPr>
              <a:t>Shower after activities in which you may have been exposed to lead</a:t>
            </a:r>
          </a:p>
        </p:txBody>
      </p:sp>
      <p:sp>
        <p:nvSpPr>
          <p:cNvPr id="3" name="Slide Number Placeholder 5">
            <a:extLst>
              <a:ext uri="{FF2B5EF4-FFF2-40B4-BE49-F238E27FC236}">
                <a16:creationId xmlns:a16="http://schemas.microsoft.com/office/drawing/2014/main" id="{87594BFE-807F-CCF6-AA0D-3474151E635C}"/>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43</a:t>
            </a:fld>
            <a:endParaRPr lang="en-US" dirty="0"/>
          </a:p>
        </p:txBody>
      </p:sp>
    </p:spTree>
    <p:extLst>
      <p:ext uri="{BB962C8B-B14F-4D97-AF65-F5344CB8AC3E}">
        <p14:creationId xmlns:p14="http://schemas.microsoft.com/office/powerpoint/2010/main" val="1190864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6A4C-58D7-4A0E-B8DA-BB072FC0D559}"/>
              </a:ext>
            </a:extLst>
          </p:cNvPr>
          <p:cNvSpPr>
            <a:spLocks noGrp="1"/>
          </p:cNvSpPr>
          <p:nvPr>
            <p:ph type="title"/>
          </p:nvPr>
        </p:nvSpPr>
        <p:spPr>
          <a:xfrm>
            <a:off x="185060" y="3883477"/>
            <a:ext cx="3156855" cy="2452687"/>
          </a:xfrm>
        </p:spPr>
        <p:txBody>
          <a:bodyPr vert="horz" lIns="91440" tIns="45720" rIns="91440" bIns="45720" rtlCol="0" anchor="ctr">
            <a:normAutofit/>
          </a:bodyPr>
          <a:lstStyle/>
          <a:p>
            <a:r>
              <a:rPr lang="en-US" sz="3100" b="1" dirty="0">
                <a:latin typeface="Franklin Gothic Book" panose="020B0503020102020204" pitchFamily="34" charset="0"/>
                <a:cs typeface="Calibri Light" panose="020F0302020204030204" pitchFamily="34" charset="0"/>
              </a:rPr>
              <a:t>Wash Toys, Pacifiers &amp; Bottles</a:t>
            </a:r>
          </a:p>
        </p:txBody>
      </p:sp>
      <p:pic>
        <p:nvPicPr>
          <p:cNvPr id="7" name="Content Placeholder 8" descr="A child holding a spray bottle and a toy">
            <a:extLst>
              <a:ext uri="{FF2B5EF4-FFF2-40B4-BE49-F238E27FC236}">
                <a16:creationId xmlns:a16="http://schemas.microsoft.com/office/drawing/2014/main" id="{48594467-044F-8B96-A1F4-7C36325C2CB3}"/>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17231"/>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D4FAE2A-07D2-4FAD-BACA-EEF6D833072E}"/>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300" dirty="0">
                <a:latin typeface="Franklin Gothic Book" panose="020B0503020102020204" pitchFamily="34" charset="0"/>
                <a:cs typeface="Calibri Light" panose="020F0302020204030204" pitchFamily="34" charset="0"/>
              </a:rPr>
              <a:t>Wash children’s pacifiers, bottles, and toys, like stuffed animals, often</a:t>
            </a:r>
          </a:p>
          <a:p>
            <a:pPr lvl="0"/>
            <a:r>
              <a:rPr lang="en-US" sz="2300" dirty="0">
                <a:latin typeface="Franklin Gothic Book" panose="020B0503020102020204" pitchFamily="34" charset="0"/>
                <a:cs typeface="Calibri Light" panose="020F0302020204030204" pitchFamily="34" charset="0"/>
              </a:rPr>
              <a:t>Do not let children chew on painted toys, window sills or other painted surfaces</a:t>
            </a:r>
          </a:p>
          <a:p>
            <a:endParaRPr lang="en-US" sz="1600" dirty="0"/>
          </a:p>
        </p:txBody>
      </p:sp>
      <p:sp>
        <p:nvSpPr>
          <p:cNvPr id="4" name="Slide Number Placeholder 5">
            <a:extLst>
              <a:ext uri="{FF2B5EF4-FFF2-40B4-BE49-F238E27FC236}">
                <a16:creationId xmlns:a16="http://schemas.microsoft.com/office/drawing/2014/main" id="{0C77000F-4299-9AFD-D32E-20630642894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44</a:t>
            </a:fld>
            <a:endParaRPr lang="en-US" dirty="0"/>
          </a:p>
        </p:txBody>
      </p:sp>
    </p:spTree>
    <p:extLst>
      <p:ext uri="{BB962C8B-B14F-4D97-AF65-F5344CB8AC3E}">
        <p14:creationId xmlns:p14="http://schemas.microsoft.com/office/powerpoint/2010/main" val="1445464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75701" y="3752850"/>
            <a:ext cx="2807227" cy="2452687"/>
          </a:xfrm>
        </p:spPr>
        <p:txBody>
          <a:bodyPr vert="horz" lIns="91440" tIns="45720" rIns="91440" bIns="45720" rtlCol="0" anchor="ctr">
            <a:normAutofit/>
          </a:bodyPr>
          <a:lstStyle/>
          <a:p>
            <a:pPr algn="ctr"/>
            <a:r>
              <a:rPr lang="en-US" sz="3100" b="1" dirty="0">
                <a:latin typeface="Calibri Light" panose="020F0302020204030204" pitchFamily="34" charset="0"/>
                <a:cs typeface="Calibri Light" panose="020F0302020204030204" pitchFamily="34" charset="0"/>
              </a:rPr>
              <a:t>Run Your Water</a:t>
            </a:r>
          </a:p>
        </p:txBody>
      </p:sp>
      <p:pic>
        <p:nvPicPr>
          <p:cNvPr id="5" name="Picture 4" descr="A close-up of a faucet running from a sink">
            <a:extLst>
              <a:ext uri="{FF2B5EF4-FFF2-40B4-BE49-F238E27FC236}">
                <a16:creationId xmlns:a16="http://schemas.microsoft.com/office/drawing/2014/main" id="{F2A3F175-E074-8601-2DBF-2A298B7073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255072" y="3773672"/>
            <a:ext cx="5888928" cy="2791497"/>
          </a:xfrm>
        </p:spPr>
        <p:txBody>
          <a:bodyPr vert="horz" lIns="91440" tIns="45720" rIns="91440" bIns="45720" rtlCol="0" anchor="ctr">
            <a:normAutofit/>
          </a:bodyPr>
          <a:lstStyle/>
          <a:p>
            <a:r>
              <a:rPr lang="en-US" sz="2300" dirty="0">
                <a:latin typeface="Franklin Gothic Book" panose="020B0503020102020204" pitchFamily="34" charset="0"/>
                <a:cs typeface="Calibri Light" panose="020F0302020204030204" pitchFamily="34" charset="0"/>
              </a:rPr>
              <a:t>Before drinking, flush your home’s pipes by running the tap, taking a shower, doing laundry or washing dishes</a:t>
            </a:r>
          </a:p>
          <a:p>
            <a:r>
              <a:rPr lang="en-US" sz="2300" dirty="0">
                <a:latin typeface="Franklin Gothic Book" panose="020B0503020102020204" pitchFamily="34" charset="0"/>
                <a:cs typeface="Calibri Light" panose="020F0302020204030204" pitchFamily="34" charset="0"/>
              </a:rPr>
              <a:t>Use a water filter that is certified to remove lead</a:t>
            </a:r>
          </a:p>
          <a:p>
            <a:r>
              <a:rPr lang="en-US" sz="2300" dirty="0">
                <a:latin typeface="Franklin Gothic Book" panose="020B0503020102020204" pitchFamily="34" charset="0"/>
                <a:cs typeface="Calibri Light" panose="020F0302020204030204" pitchFamily="34" charset="0"/>
              </a:rPr>
              <a:t>Clean faucet screens regularly</a:t>
            </a:r>
          </a:p>
        </p:txBody>
      </p:sp>
      <p:sp>
        <p:nvSpPr>
          <p:cNvPr id="3" name="Slide Number Placeholder 5">
            <a:extLst>
              <a:ext uri="{FF2B5EF4-FFF2-40B4-BE49-F238E27FC236}">
                <a16:creationId xmlns:a16="http://schemas.microsoft.com/office/drawing/2014/main" id="{58D786A2-C1E2-AFB7-DA2D-04CC35669A77}"/>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45</a:t>
            </a:fld>
            <a:endParaRPr lang="en-US" dirty="0"/>
          </a:p>
        </p:txBody>
      </p:sp>
    </p:spTree>
    <p:extLst>
      <p:ext uri="{BB962C8B-B14F-4D97-AF65-F5344CB8AC3E}">
        <p14:creationId xmlns:p14="http://schemas.microsoft.com/office/powerpoint/2010/main" val="3253066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Run Your Water </a:t>
            </a:r>
            <a:r>
              <a:rPr lang="en-US" sz="3100" b="1" dirty="0">
                <a:solidFill>
                  <a:schemeClr val="bg1"/>
                </a:solidFill>
                <a:latin typeface="Franklin Gothic Book" panose="020B0503020102020204" pitchFamily="34" charset="0"/>
              </a:rPr>
              <a:t>2</a:t>
            </a:r>
            <a:endParaRPr lang="en-US" sz="3100" b="1" dirty="0">
              <a:latin typeface="Franklin Gothic Book" panose="020B0503020102020204" pitchFamily="34" charset="0"/>
            </a:endParaRPr>
          </a:p>
        </p:txBody>
      </p:sp>
      <p:pic>
        <p:nvPicPr>
          <p:cNvPr id="3" name="Picture 2" descr="A shower head with water coming out of it">
            <a:extLst>
              <a:ext uri="{FF2B5EF4-FFF2-40B4-BE49-F238E27FC236}">
                <a16:creationId xmlns:a16="http://schemas.microsoft.com/office/drawing/2014/main" id="{018394BD-CE3E-2CDD-C85A-D7D89396E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351682"/>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3">
            <a:extLst>
              <a:ext uri="{FF2B5EF4-FFF2-40B4-BE49-F238E27FC236}">
                <a16:creationId xmlns:a16="http://schemas.microsoft.com/office/drawing/2014/main" id="{33954C2E-68EE-009A-48C9-262FD6563B9E}"/>
              </a:ext>
            </a:extLst>
          </p:cNvPr>
          <p:cNvSpPr txBox="1">
            <a:spLocks/>
          </p:cNvSpPr>
          <p:nvPr/>
        </p:nvSpPr>
        <p:spPr>
          <a:xfrm>
            <a:off x="3167986" y="4028661"/>
            <a:ext cx="5976014" cy="217687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Contact your water utility or a licensed plumber to:</a:t>
            </a:r>
          </a:p>
          <a:p>
            <a:pPr lvl="1"/>
            <a:r>
              <a:rPr lang="en-US" sz="2300" dirty="0">
                <a:latin typeface="Franklin Gothic Book" panose="020B0503020102020204" pitchFamily="34" charset="0"/>
              </a:rPr>
              <a:t>Determine if the pipe that connects your home to the water main (service line) is made from lead</a:t>
            </a:r>
          </a:p>
          <a:p>
            <a:pPr lvl="1"/>
            <a:r>
              <a:rPr lang="en-US" sz="2300" dirty="0">
                <a:latin typeface="Franklin Gothic Book" panose="020B0503020102020204" pitchFamily="34" charset="0"/>
              </a:rPr>
              <a:t>Test your water for lead </a:t>
            </a:r>
          </a:p>
          <a:p>
            <a:pPr lvl="1"/>
            <a:r>
              <a:rPr lang="en-US" sz="2300" dirty="0">
                <a:latin typeface="Franklin Gothic Book" panose="020B0503020102020204" pitchFamily="34" charset="0"/>
              </a:rPr>
              <a:t>Learn about lead levels in your drinking water</a:t>
            </a:r>
          </a:p>
        </p:txBody>
      </p:sp>
      <p:sp>
        <p:nvSpPr>
          <p:cNvPr id="2" name="Slide Number Placeholder 5">
            <a:extLst>
              <a:ext uri="{FF2B5EF4-FFF2-40B4-BE49-F238E27FC236}">
                <a16:creationId xmlns:a16="http://schemas.microsoft.com/office/drawing/2014/main" id="{E9E5BF07-78EB-2E8A-52B4-AF045E1663C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46</a:t>
            </a:fld>
            <a:endParaRPr lang="en-US" dirty="0"/>
          </a:p>
        </p:txBody>
      </p:sp>
    </p:spTree>
    <p:extLst>
      <p:ext uri="{BB962C8B-B14F-4D97-AF65-F5344CB8AC3E}">
        <p14:creationId xmlns:p14="http://schemas.microsoft.com/office/powerpoint/2010/main" val="42681021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4FEDD-16BA-4D21-A1E9-4E3A08BFC0AD}"/>
              </a:ext>
            </a:extLst>
          </p:cNvPr>
          <p:cNvSpPr>
            <a:spLocks noGrp="1"/>
          </p:cNvSpPr>
          <p:nvPr>
            <p:ph type="title"/>
          </p:nvPr>
        </p:nvSpPr>
        <p:spPr>
          <a:xfrm>
            <a:off x="168856" y="3752850"/>
            <a:ext cx="3159133" cy="2452687"/>
          </a:xfrm>
        </p:spPr>
        <p:txBody>
          <a:bodyPr vert="horz" lIns="91440" tIns="45720" rIns="91440" bIns="45720" rtlCol="0" anchor="ctr">
            <a:normAutofit/>
          </a:bodyPr>
          <a:lstStyle/>
          <a:p>
            <a:pPr algn="ctr"/>
            <a:r>
              <a:rPr lang="en-US" sz="3100" b="1" dirty="0">
                <a:latin typeface="Franklin Gothic Book" panose="020B0503020102020204" pitchFamily="34" charset="0"/>
                <a:cs typeface="Calibri Light" panose="020F0302020204030204" pitchFamily="34" charset="0"/>
              </a:rPr>
              <a:t>Run Your Water </a:t>
            </a:r>
            <a:r>
              <a:rPr lang="en-US" sz="3100" b="1" dirty="0">
                <a:solidFill>
                  <a:schemeClr val="bg1"/>
                </a:solidFill>
                <a:latin typeface="Franklin Gothic Book" panose="020B0503020102020204" pitchFamily="34" charset="0"/>
                <a:cs typeface="Calibri Light" panose="020F0302020204030204" pitchFamily="34" charset="0"/>
              </a:rPr>
              <a:t>3</a:t>
            </a:r>
            <a:endParaRPr lang="en-US" sz="3100" b="1" dirty="0">
              <a:latin typeface="Franklin Gothic Book" panose="020B0503020102020204" pitchFamily="34" charset="0"/>
              <a:cs typeface="Calibri Light" panose="020F0302020204030204" pitchFamily="34" charset="0"/>
            </a:endParaRPr>
          </a:p>
        </p:txBody>
      </p:sp>
      <p:pic>
        <p:nvPicPr>
          <p:cNvPr id="9" name="Content Placeholder 8" descr="Drinking water inspection">
            <a:extLst>
              <a:ext uri="{FF2B5EF4-FFF2-40B4-BE49-F238E27FC236}">
                <a16:creationId xmlns:a16="http://schemas.microsoft.com/office/drawing/2014/main" id="{0F9D179B-E146-F3E0-B87E-A5C8CF2A27C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0" y="10"/>
            <a:ext cx="914400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3B009F15-AB80-445D-AC3F-383E78811702}"/>
              </a:ext>
            </a:extLst>
          </p:cNvPr>
          <p:cNvSpPr>
            <a:spLocks noGrp="1"/>
          </p:cNvSpPr>
          <p:nvPr>
            <p:ph sz="half" idx="2"/>
          </p:nvPr>
        </p:nvSpPr>
        <p:spPr>
          <a:xfrm>
            <a:off x="3327990" y="3752850"/>
            <a:ext cx="5454055" cy="2812319"/>
          </a:xfrm>
        </p:spPr>
        <p:txBody>
          <a:bodyPr vert="horz" lIns="91440" tIns="45720" rIns="91440" bIns="45720" rtlCol="0" anchor="ctr">
            <a:noAutofit/>
          </a:bodyPr>
          <a:lstStyle/>
          <a:p>
            <a:r>
              <a:rPr lang="en-US" sz="2300" dirty="0">
                <a:highlight>
                  <a:srgbClr val="FFFFFF"/>
                </a:highlight>
                <a:latin typeface="Franklin Gothic Book" panose="020B0503020102020204" pitchFamily="34" charset="0"/>
                <a:cs typeface="Calibri Light" panose="020F0302020204030204" pitchFamily="34" charset="0"/>
              </a:rPr>
              <a:t>If your drinking water comes from a private well or cistern, check with your health department or nearby water utility for information on water in your area</a:t>
            </a:r>
          </a:p>
          <a:p>
            <a:r>
              <a:rPr lang="en-US" sz="2300" dirty="0">
                <a:latin typeface="Franklin Gothic Book" panose="020B0503020102020204" pitchFamily="34" charset="0"/>
                <a:cs typeface="Calibri Light" panose="020F0302020204030204" pitchFamily="34" charset="0"/>
              </a:rPr>
              <a:t>Be aware of any construction or maintenance work that could disturb your lead service line</a:t>
            </a:r>
          </a:p>
        </p:txBody>
      </p:sp>
      <p:sp>
        <p:nvSpPr>
          <p:cNvPr id="3" name="Slide Number Placeholder 5">
            <a:extLst>
              <a:ext uri="{FF2B5EF4-FFF2-40B4-BE49-F238E27FC236}">
                <a16:creationId xmlns:a16="http://schemas.microsoft.com/office/drawing/2014/main" id="{1B56EB76-13AC-941F-BE2B-AE559EED21FA}"/>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47</a:t>
            </a:fld>
            <a:endParaRPr lang="en-US" dirty="0"/>
          </a:p>
        </p:txBody>
      </p:sp>
    </p:spTree>
    <p:extLst>
      <p:ext uri="{BB962C8B-B14F-4D97-AF65-F5344CB8AC3E}">
        <p14:creationId xmlns:p14="http://schemas.microsoft.com/office/powerpoint/2010/main" val="3568710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CBE4EB-B63E-1761-9546-ED2FA132B3CA}"/>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mj-cs"/>
              </a:rPr>
              <a:t>Getting Your Child Tested</a:t>
            </a:r>
          </a:p>
        </p:txBody>
      </p:sp>
      <p:pic>
        <p:nvPicPr>
          <p:cNvPr id="11" name="Picture 10" descr="Finger prick blood lead test">
            <a:extLst>
              <a:ext uri="{FF2B5EF4-FFF2-40B4-BE49-F238E27FC236}">
                <a16:creationId xmlns:a16="http://schemas.microsoft.com/office/drawing/2014/main" id="{3253BEFC-CF8C-189D-E652-0C53C962E6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2">
            <a:extLst>
              <a:ext uri="{FF2B5EF4-FFF2-40B4-BE49-F238E27FC236}">
                <a16:creationId xmlns:a16="http://schemas.microsoft.com/office/drawing/2014/main" id="{772111A6-DAB7-60D4-61C8-A1EF3D9335D7}"/>
              </a:ext>
            </a:extLst>
          </p:cNvPr>
          <p:cNvSpPr txBox="1">
            <a:spLocks/>
          </p:cNvSpPr>
          <p:nvPr/>
        </p:nvSpPr>
        <p:spPr>
          <a:xfrm>
            <a:off x="3167986" y="3752850"/>
            <a:ext cx="5614060" cy="281231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latin typeface="Franklin Gothic Book" panose="020B0503020102020204" pitchFamily="34" charset="0"/>
              </a:rPr>
              <a:t>Lead exposure often occurs with no obvious symptoms</a:t>
            </a:r>
          </a:p>
          <a:p>
            <a:r>
              <a:rPr lang="en-US" sz="2300" dirty="0">
                <a:latin typeface="Franklin Gothic Book" panose="020B0503020102020204" pitchFamily="34" charset="0"/>
              </a:rPr>
              <a:t>A blood test is the only way to know if a child has lead in their blood</a:t>
            </a:r>
          </a:p>
          <a:p>
            <a:r>
              <a:rPr lang="en-US" sz="2300" dirty="0">
                <a:latin typeface="Franklin Gothic Book" panose="020B0503020102020204" pitchFamily="34" charset="0"/>
              </a:rPr>
              <a:t>Testing is generally recommended at ages 1 and 2</a:t>
            </a:r>
          </a:p>
        </p:txBody>
      </p:sp>
      <p:sp>
        <p:nvSpPr>
          <p:cNvPr id="2" name="Slide Number Placeholder 5">
            <a:extLst>
              <a:ext uri="{FF2B5EF4-FFF2-40B4-BE49-F238E27FC236}">
                <a16:creationId xmlns:a16="http://schemas.microsoft.com/office/drawing/2014/main" id="{5DA6F066-09C2-D681-7C07-F224800799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48</a:t>
            </a:fld>
            <a:endParaRPr lang="en-US" dirty="0"/>
          </a:p>
        </p:txBody>
      </p:sp>
    </p:spTree>
    <p:extLst>
      <p:ext uri="{BB962C8B-B14F-4D97-AF65-F5344CB8AC3E}">
        <p14:creationId xmlns:p14="http://schemas.microsoft.com/office/powerpoint/2010/main" val="2279308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E710-5447-4150-A785-6A8ECE70602B}"/>
              </a:ext>
            </a:extLst>
          </p:cNvPr>
          <p:cNvSpPr>
            <a:spLocks noGrp="1"/>
          </p:cNvSpPr>
          <p:nvPr>
            <p:ph type="title"/>
          </p:nvPr>
        </p:nvSpPr>
        <p:spPr>
          <a:xfrm>
            <a:off x="360758" y="3752849"/>
            <a:ext cx="2557805"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Getting Your Child Tested </a:t>
            </a:r>
            <a:r>
              <a:rPr lang="en-US" sz="3100" b="1" dirty="0">
                <a:solidFill>
                  <a:schemeClr val="bg1"/>
                </a:solidFill>
                <a:latin typeface="Franklin Gothic Book" panose="020B0503020102020204" pitchFamily="34" charset="0"/>
                <a:cs typeface="Calibri Light" panose="020F0302020204030204" pitchFamily="34" charset="0"/>
              </a:rPr>
              <a:t>2</a:t>
            </a:r>
            <a:endParaRPr lang="en-US" sz="3100" b="1" dirty="0">
              <a:latin typeface="Franklin Gothic Book" panose="020B0503020102020204" pitchFamily="34" charset="0"/>
              <a:cs typeface="Calibri Light" panose="020F0302020204030204" pitchFamily="34" charset="0"/>
            </a:endParaRPr>
          </a:p>
        </p:txBody>
      </p:sp>
      <p:pic>
        <p:nvPicPr>
          <p:cNvPr id="5" name="Picture 4" descr="A hand holding a test tube with a blood sample with a label on it that says &quot;Lead Level Test&quot;">
            <a:extLst>
              <a:ext uri="{FF2B5EF4-FFF2-40B4-BE49-F238E27FC236}">
                <a16:creationId xmlns:a16="http://schemas.microsoft.com/office/drawing/2014/main" id="{238E46B6-3C1F-5878-3FE3-F839271AEA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1723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539AEF5-00F4-4276-BC18-3907684EACAA}"/>
              </a:ext>
            </a:extLst>
          </p:cNvPr>
          <p:cNvSpPr>
            <a:spLocks noGrp="1"/>
          </p:cNvSpPr>
          <p:nvPr>
            <p:ph idx="1"/>
          </p:nvPr>
        </p:nvSpPr>
        <p:spPr>
          <a:xfrm>
            <a:off x="3167986" y="4016688"/>
            <a:ext cx="5976014" cy="2452687"/>
          </a:xfrm>
        </p:spPr>
        <p:txBody>
          <a:bodyPr anchor="ctr">
            <a:noAutofit/>
          </a:bodyPr>
          <a:lstStyle/>
          <a:p>
            <a:r>
              <a:rPr lang="en-US" sz="2300" dirty="0">
                <a:latin typeface="Franklin Gothic Book" panose="020B0503020102020204" pitchFamily="34" charset="0"/>
                <a:cs typeface="Calibri Light" panose="020F0302020204030204" pitchFamily="34" charset="0"/>
              </a:rPr>
              <a:t>Contact your healthcare provider, local health department, clinic or hospital</a:t>
            </a:r>
          </a:p>
          <a:p>
            <a:r>
              <a:rPr lang="en-US" sz="2300" b="1" dirty="0">
                <a:latin typeface="Franklin Gothic Book" panose="020B0503020102020204" pitchFamily="34" charset="0"/>
                <a:cs typeface="Calibri Light" panose="020F0302020204030204" pitchFamily="34" charset="0"/>
              </a:rPr>
              <a:t>[Community Health Center]</a:t>
            </a:r>
          </a:p>
          <a:p>
            <a:pPr lvl="1"/>
            <a:r>
              <a:rPr lang="en-US" sz="2300" dirty="0">
                <a:latin typeface="Franklin Gothic Book" panose="020B0503020102020204" pitchFamily="34" charset="0"/>
                <a:cs typeface="Calibri Light" panose="020F0302020204030204" pitchFamily="34" charset="0"/>
              </a:rPr>
              <a:t>Address</a:t>
            </a:r>
          </a:p>
          <a:p>
            <a:pPr lvl="1"/>
            <a:r>
              <a:rPr lang="en-US" sz="2300" dirty="0">
                <a:latin typeface="Franklin Gothic Book" panose="020B0503020102020204" pitchFamily="34" charset="0"/>
                <a:cs typeface="Calibri Light" panose="020F0302020204030204" pitchFamily="34" charset="0"/>
              </a:rPr>
              <a:t>Phone</a:t>
            </a:r>
          </a:p>
          <a:p>
            <a:pPr lvl="1"/>
            <a:r>
              <a:rPr lang="en-US" sz="2300" dirty="0">
                <a:latin typeface="Franklin Gothic Book" panose="020B0503020102020204" pitchFamily="34" charset="0"/>
                <a:cs typeface="Calibri Light" panose="020F0302020204030204" pitchFamily="34" charset="0"/>
              </a:rPr>
              <a:t>Hours of operation</a:t>
            </a:r>
          </a:p>
        </p:txBody>
      </p:sp>
      <p:sp>
        <p:nvSpPr>
          <p:cNvPr id="4" name="Slide Number Placeholder 5">
            <a:extLst>
              <a:ext uri="{FF2B5EF4-FFF2-40B4-BE49-F238E27FC236}">
                <a16:creationId xmlns:a16="http://schemas.microsoft.com/office/drawing/2014/main" id="{85D63A80-7446-986D-F585-8B74251CE6C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49</a:t>
            </a:fld>
            <a:endParaRPr lang="en-US" dirty="0"/>
          </a:p>
        </p:txBody>
      </p:sp>
    </p:spTree>
    <p:extLst>
      <p:ext uri="{BB962C8B-B14F-4D97-AF65-F5344CB8AC3E}">
        <p14:creationId xmlns:p14="http://schemas.microsoft.com/office/powerpoint/2010/main" val="308014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DB5184-B511-7BA6-972B-87DB1A3F4F38}"/>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Introduction Cont.</a:t>
            </a:r>
          </a:p>
        </p:txBody>
      </p:sp>
      <p:pic>
        <p:nvPicPr>
          <p:cNvPr id="15" name="Picture 14" descr="Circle infographic with 8 images of actions to reduce lead exposure: &#10;1. Keep homes clean and dust free;&#10;2. Eat a diet high in calcium, iron and vitamin C;&#10;3. Wash hands; &#10;4. Play in grass;&#10;5. Hire certified lead professionals;&#10;6. Shower and change;&#10;7. Wash toys, pacifiers and bottles; and&#10;8. Run your water.">
            <a:extLst>
              <a:ext uri="{FF2B5EF4-FFF2-40B4-BE49-F238E27FC236}">
                <a16:creationId xmlns:a16="http://schemas.microsoft.com/office/drawing/2014/main" id="{3B127CEA-488E-4F9D-9A6D-A7F4F31428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82702" y="1137768"/>
            <a:ext cx="4755653" cy="4581144"/>
          </a:xfrm>
          <a:prstGeom prst="rect">
            <a:avLst/>
          </a:prstGeom>
        </p:spPr>
      </p:pic>
      <p:sp>
        <p:nvSpPr>
          <p:cNvPr id="7" name="TextBox 6">
            <a:extLst>
              <a:ext uri="{C183D7F6-B498-43B3-948B-1728B52AA6E4}">
                <adec:decorative xmlns:adec="http://schemas.microsoft.com/office/drawing/2017/decorative" val="0"/>
              </a:ext>
            </a:extLst>
          </p:cNvPr>
          <p:cNvSpPr txBox="1"/>
          <p:nvPr/>
        </p:nvSpPr>
        <p:spPr>
          <a:xfrm>
            <a:off x="3608889" y="9438"/>
            <a:ext cx="1943100" cy="1015663"/>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Clean your home once a week using a clean, wet or damp cloth, sponge or mop to minimize dust, which may contain lead.</a:t>
            </a:r>
          </a:p>
        </p:txBody>
      </p:sp>
      <p:sp>
        <p:nvSpPr>
          <p:cNvPr id="8" name="TextBox 7"/>
          <p:cNvSpPr txBox="1"/>
          <p:nvPr/>
        </p:nvSpPr>
        <p:spPr>
          <a:xfrm>
            <a:off x="6398914" y="570295"/>
            <a:ext cx="1487249" cy="1200329"/>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Eat a well-balanced diet with foods high in calcium, iron, and vitamin C to help reduce the absorption of lead.</a:t>
            </a:r>
          </a:p>
        </p:txBody>
      </p:sp>
      <p:sp>
        <p:nvSpPr>
          <p:cNvPr id="9" name="TextBox 8"/>
          <p:cNvSpPr txBox="1"/>
          <p:nvPr/>
        </p:nvSpPr>
        <p:spPr>
          <a:xfrm>
            <a:off x="7145076" y="2520541"/>
            <a:ext cx="1187393" cy="1754326"/>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Use soap and water (warm or cold) to wash children’s hands several times a day, especially after playing outside or with  animals.</a:t>
            </a:r>
          </a:p>
        </p:txBody>
      </p:sp>
      <p:sp>
        <p:nvSpPr>
          <p:cNvPr id="13" name="TextBox 12"/>
          <p:cNvSpPr txBox="1"/>
          <p:nvPr/>
        </p:nvSpPr>
        <p:spPr>
          <a:xfrm>
            <a:off x="6398914" y="5103626"/>
            <a:ext cx="1524668" cy="1200329"/>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Play in grass and dirt not contaminated with lead, and use designated picnic, camping and hiking areas.</a:t>
            </a:r>
          </a:p>
        </p:txBody>
      </p:sp>
      <p:sp>
        <p:nvSpPr>
          <p:cNvPr id="11" name="TextBox 10"/>
          <p:cNvSpPr txBox="1"/>
          <p:nvPr/>
        </p:nvSpPr>
        <p:spPr>
          <a:xfrm>
            <a:off x="3291840" y="5849310"/>
            <a:ext cx="2571750" cy="1015663"/>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Hire a certified lead professional when renovation, repair or painting will disturb painted surfaces in a home built before 1978. Keep family out of the work area.</a:t>
            </a:r>
          </a:p>
        </p:txBody>
      </p:sp>
      <p:sp>
        <p:nvSpPr>
          <p:cNvPr id="14" name="TextBox 13"/>
          <p:cNvSpPr txBox="1"/>
          <p:nvPr/>
        </p:nvSpPr>
        <p:spPr>
          <a:xfrm>
            <a:off x="1144218" y="5103626"/>
            <a:ext cx="1612901" cy="1200329"/>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Change and wash clothes, remove shoes and shower to avoid tracking lead into the home from soil, work sites, or hobbies.</a:t>
            </a:r>
          </a:p>
        </p:txBody>
      </p:sp>
      <p:sp>
        <p:nvSpPr>
          <p:cNvPr id="10" name="TextBox 9"/>
          <p:cNvSpPr txBox="1"/>
          <p:nvPr/>
        </p:nvSpPr>
        <p:spPr>
          <a:xfrm>
            <a:off x="902971" y="2335875"/>
            <a:ext cx="1136298" cy="1938992"/>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Wash daily any items your child uses regularly, such as pacifiers and toys, to minimize exposure to dust, which may contain lead.</a:t>
            </a:r>
          </a:p>
        </p:txBody>
      </p:sp>
      <p:sp>
        <p:nvSpPr>
          <p:cNvPr id="12" name="TextBox 11"/>
          <p:cNvSpPr txBox="1"/>
          <p:nvPr/>
        </p:nvSpPr>
        <p:spPr>
          <a:xfrm>
            <a:off x="1269872" y="385629"/>
            <a:ext cx="1487248" cy="1384995"/>
          </a:xfrm>
          <a:prstGeom prst="rect">
            <a:avLst/>
          </a:prstGeom>
          <a:solidFill>
            <a:srgbClr val="E5F5ED"/>
          </a:solidFill>
          <a:ln w="19050">
            <a:solidFill>
              <a:schemeClr val="accent1"/>
            </a:solidFill>
          </a:ln>
        </p:spPr>
        <p:txBody>
          <a:bodyPr wrap="square" lIns="45720" rIns="45720" rtlCol="0">
            <a:spAutoFit/>
          </a:bodyPr>
          <a:lstStyle/>
          <a:p>
            <a:pPr algn="ctr"/>
            <a:r>
              <a:rPr lang="en-US" sz="1200" dirty="0">
                <a:solidFill>
                  <a:schemeClr val="tx1">
                    <a:lumMod val="50000"/>
                  </a:schemeClr>
                </a:solidFill>
                <a:latin typeface="Franklin Gothic Book" panose="020B0503020102020204" pitchFamily="34" charset="0"/>
              </a:rPr>
              <a:t>Flush your home’s pipes by running your tap, taking a shower or doing a load of laundry or dishes before drinking or cooking.</a:t>
            </a:r>
          </a:p>
        </p:txBody>
      </p:sp>
      <p:sp>
        <p:nvSpPr>
          <p:cNvPr id="2" name="Slide Number Placeholder 5">
            <a:extLst>
              <a:ext uri="{FF2B5EF4-FFF2-40B4-BE49-F238E27FC236}">
                <a16:creationId xmlns:a16="http://schemas.microsoft.com/office/drawing/2014/main" id="{8A7772AB-1C3F-8D87-307A-A09A61B4862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a:t>
            </a:fld>
            <a:endParaRPr lang="en-US" dirty="0"/>
          </a:p>
        </p:txBody>
      </p:sp>
    </p:spTree>
    <p:extLst>
      <p:ext uri="{BB962C8B-B14F-4D97-AF65-F5344CB8AC3E}">
        <p14:creationId xmlns:p14="http://schemas.microsoft.com/office/powerpoint/2010/main" val="2315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1" grpId="0" animBg="1"/>
      <p:bldP spid="14" grpId="0" animBg="1"/>
      <p:bldP spid="10"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D06DAA3-8BE8-BF00-1BDF-8A50CF2A6D3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100" b="1" dirty="0">
                <a:latin typeface="Franklin Gothic Book" panose="020B0503020102020204" pitchFamily="34" charset="0"/>
              </a:rPr>
              <a:t>Before You Buy or Rent</a:t>
            </a:r>
          </a:p>
        </p:txBody>
      </p:sp>
      <p:pic>
        <p:nvPicPr>
          <p:cNvPr id="11" name="Picture 10" descr="Two adults holding a child with the words &quot;Protect Your Family&quot;">
            <a:extLst>
              <a:ext uri="{FF2B5EF4-FFF2-40B4-BE49-F238E27FC236}">
                <a16:creationId xmlns:a16="http://schemas.microsoft.com/office/drawing/2014/main" id="{5DA7AC58-3682-05FA-756B-FA6D30A7ABC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326962"/>
            <a:ext cx="9143980" cy="36611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2">
            <a:extLst>
              <a:ext uri="{FF2B5EF4-FFF2-40B4-BE49-F238E27FC236}">
                <a16:creationId xmlns:a16="http://schemas.microsoft.com/office/drawing/2014/main" id="{D2D09333-B2D4-342F-299B-5092EFF49776}"/>
              </a:ext>
            </a:extLst>
          </p:cNvPr>
          <p:cNvSpPr>
            <a:spLocks noGrp="1"/>
          </p:cNvSpPr>
          <p:nvPr>
            <p:ph sz="half" idx="1"/>
          </p:nvPr>
        </p:nvSpPr>
        <p:spPr>
          <a:xfrm>
            <a:off x="3461656" y="4046764"/>
            <a:ext cx="5606143" cy="2452687"/>
          </a:xfrm>
        </p:spPr>
        <p:txBody>
          <a:bodyPr vert="horz" lIns="91440" tIns="45720" rIns="91440" bIns="45720" rtlCol="0" anchor="ctr">
            <a:normAutofit/>
          </a:bodyPr>
          <a:lstStyle/>
          <a:p>
            <a:pPr lvl="0"/>
            <a:r>
              <a:rPr lang="en-US" sz="2400">
                <a:latin typeface="Franklin Gothic Book" panose="020B0503020102020204" pitchFamily="34" charset="0"/>
                <a:cs typeface="Calibri Light" panose="020F0302020204030204" pitchFamily="34" charset="0"/>
              </a:rPr>
              <a:t>Before signing a lease or contract, homebuyers and renters have the right to know whether lead is present.</a:t>
            </a:r>
          </a:p>
          <a:p>
            <a:endParaRPr lang="en-US" sz="1600">
              <a:latin typeface="Franklin Gothic Book" panose="020B0503020102020204" pitchFamily="34" charset="0"/>
            </a:endParaRPr>
          </a:p>
        </p:txBody>
      </p:sp>
      <p:sp>
        <p:nvSpPr>
          <p:cNvPr id="3" name="Slide Number Placeholder 5">
            <a:extLst>
              <a:ext uri="{FF2B5EF4-FFF2-40B4-BE49-F238E27FC236}">
                <a16:creationId xmlns:a16="http://schemas.microsoft.com/office/drawing/2014/main" id="{86E00BE2-ABB3-2A2D-B874-2E2453D32141}"/>
              </a:ext>
            </a:extLst>
          </p:cNvPr>
          <p:cNvSpPr txBox="1">
            <a:spLocks/>
          </p:cNvSpPr>
          <p:nvPr/>
        </p:nvSpPr>
        <p:spPr>
          <a:xfrm>
            <a:off x="7086600" y="650741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50</a:t>
            </a:fld>
            <a:endParaRPr lang="en-US"/>
          </a:p>
        </p:txBody>
      </p:sp>
    </p:spTree>
    <p:extLst>
      <p:ext uri="{BB962C8B-B14F-4D97-AF65-F5344CB8AC3E}">
        <p14:creationId xmlns:p14="http://schemas.microsoft.com/office/powerpoint/2010/main" val="2944598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C2FA-D7A0-B753-4FB0-61C07A78E11C}"/>
              </a:ext>
            </a:extLst>
          </p:cNvPr>
          <p:cNvSpPr>
            <a:spLocks noGrp="1"/>
          </p:cNvSpPr>
          <p:nvPr>
            <p:ph type="title"/>
          </p:nvPr>
        </p:nvSpPr>
        <p:spPr>
          <a:xfrm>
            <a:off x="628650" y="365126"/>
            <a:ext cx="8172450" cy="1325563"/>
          </a:xfrm>
        </p:spPr>
        <p:txBody>
          <a:bodyPr>
            <a:normAutofit/>
          </a:bodyPr>
          <a:lstStyle/>
          <a:p>
            <a:r>
              <a:rPr lang="en-US" sz="3100" b="1" dirty="0">
                <a:latin typeface="Franklin Gothic Book" panose="020B0503020102020204" pitchFamily="34" charset="0"/>
              </a:rPr>
              <a:t>Federal Law Requires Buyers &amp; Renters Receive</a:t>
            </a:r>
          </a:p>
        </p:txBody>
      </p:sp>
      <p:pic>
        <p:nvPicPr>
          <p:cNvPr id="7" name="Content Placeholder 6" descr="Front cover of the Protect Your Family From Lead in Your Home Pamphlet">
            <a:extLst>
              <a:ext uri="{FF2B5EF4-FFF2-40B4-BE49-F238E27FC236}">
                <a16:creationId xmlns:a16="http://schemas.microsoft.com/office/drawing/2014/main" id="{EB8FA123-D77D-A959-EC68-F3C6514BC16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3964" y="1616075"/>
            <a:ext cx="2815571" cy="4351338"/>
          </a:xfrm>
        </p:spPr>
      </p:pic>
      <p:sp>
        <p:nvSpPr>
          <p:cNvPr id="4" name="Content Placeholder 3">
            <a:extLst>
              <a:ext uri="{FF2B5EF4-FFF2-40B4-BE49-F238E27FC236}">
                <a16:creationId xmlns:a16="http://schemas.microsoft.com/office/drawing/2014/main" id="{062873B4-5944-4E1D-295A-6ACC21E8C5AD}"/>
              </a:ext>
            </a:extLst>
          </p:cNvPr>
          <p:cNvSpPr>
            <a:spLocks noGrp="1"/>
          </p:cNvSpPr>
          <p:nvPr>
            <p:ph sz="half" idx="2"/>
          </p:nvPr>
        </p:nvSpPr>
        <p:spPr>
          <a:xfrm>
            <a:off x="4629150" y="1616074"/>
            <a:ext cx="3886200" cy="4727575"/>
          </a:xfrm>
        </p:spPr>
        <p:txBody>
          <a:bodyPr>
            <a:normAutofit/>
          </a:bodyPr>
          <a:lstStyle/>
          <a:p>
            <a:pPr marL="457200" lvl="1" indent="-285750"/>
            <a:r>
              <a:rPr lang="en-US" sz="2300" dirty="0">
                <a:latin typeface="Franklin Gothic Book" panose="020B0503020102020204" pitchFamily="34" charset="0"/>
              </a:rPr>
              <a:t>A copy of the </a:t>
            </a:r>
            <a:r>
              <a:rPr lang="en-US" sz="2300" i="1" dirty="0">
                <a:latin typeface="Franklin Gothic Book" panose="020B0503020102020204" pitchFamily="34" charset="0"/>
              </a:rPr>
              <a:t>Protect Your Family From Lead in Your Home </a:t>
            </a:r>
            <a:r>
              <a:rPr lang="en-US" sz="2300" dirty="0">
                <a:latin typeface="Franklin Gothic Book" panose="020B0503020102020204" pitchFamily="34" charset="0"/>
              </a:rPr>
              <a:t>pamphlet</a:t>
            </a:r>
            <a:endParaRPr lang="en-US" sz="2300" i="1" dirty="0">
              <a:latin typeface="Franklin Gothic Book" panose="020B0503020102020204" pitchFamily="34" charset="0"/>
            </a:endParaRPr>
          </a:p>
          <a:p>
            <a:pPr marL="457200" lvl="1" indent="-285750"/>
            <a:r>
              <a:rPr lang="en-US" sz="2300" dirty="0">
                <a:latin typeface="Franklin Gothic Book" panose="020B0503020102020204" pitchFamily="34" charset="0"/>
              </a:rPr>
              <a:t>Any information about the presence of lead-based paint and/or lead-based paint hazards </a:t>
            </a:r>
          </a:p>
          <a:p>
            <a:pPr marL="457200" lvl="1" indent="-285750"/>
            <a:r>
              <a:rPr lang="en-US" sz="2300" dirty="0">
                <a:latin typeface="Franklin Gothic Book" panose="020B0503020102020204" pitchFamily="34" charset="0"/>
              </a:rPr>
              <a:t>Disclosure of information in or attached to the contract/lease</a:t>
            </a:r>
          </a:p>
          <a:p>
            <a:pPr marL="457200" lvl="1" indent="-285750">
              <a:buNone/>
            </a:pPr>
            <a:endParaRPr lang="en-US" sz="2300" dirty="0">
              <a:latin typeface="Franklin Gothic Book" panose="020B0503020102020204" pitchFamily="34" charset="0"/>
            </a:endParaRPr>
          </a:p>
          <a:p>
            <a:pPr marL="457200" lvl="1" indent="-285750">
              <a:buNone/>
            </a:pPr>
            <a:r>
              <a:rPr lang="en-US" sz="2300" dirty="0">
                <a:latin typeface="Franklin Gothic Book" panose="020B0503020102020204" pitchFamily="34" charset="0"/>
              </a:rPr>
              <a:t>Submit complaints to EPA at 1-800-424-5323</a:t>
            </a:r>
          </a:p>
          <a:p>
            <a:endParaRPr lang="en-US" sz="2700"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9724EC17-2E02-B979-F751-DA469AD96872}"/>
              </a:ext>
            </a:extLst>
          </p:cNvPr>
          <p:cNvSpPr>
            <a:spLocks noGrp="1"/>
          </p:cNvSpPr>
          <p:nvPr>
            <p:ph type="sldNum" sz="quarter" idx="12"/>
          </p:nvPr>
        </p:nvSpPr>
        <p:spPr/>
        <p:txBody>
          <a:bodyPr/>
          <a:lstStyle/>
          <a:p>
            <a:fld id="{48006AAD-9E02-44C8-BDCD-ACF5C8330FA5}" type="slidenum">
              <a:rPr lang="en-US" smtClean="0"/>
              <a:t>51</a:t>
            </a:fld>
            <a:endParaRPr lang="en-US" dirty="0"/>
          </a:p>
        </p:txBody>
      </p:sp>
    </p:spTree>
    <p:extLst>
      <p:ext uri="{BB962C8B-B14F-4D97-AF65-F5344CB8AC3E}">
        <p14:creationId xmlns:p14="http://schemas.microsoft.com/office/powerpoint/2010/main" val="4119518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34769D-F8FB-4953-B4A7-C620AA98498D}"/>
              </a:ext>
            </a:extLst>
          </p:cNvPr>
          <p:cNvSpPr>
            <a:spLocks noGrp="1"/>
          </p:cNvSpPr>
          <p:nvPr>
            <p:ph type="title"/>
          </p:nvPr>
        </p:nvSpPr>
        <p:spPr>
          <a:xfrm>
            <a:off x="360759" y="3752849"/>
            <a:ext cx="2468166" cy="2452687"/>
          </a:xfrm>
        </p:spPr>
        <p:txBody>
          <a:bodyPr anchor="ctr">
            <a:normAutofit/>
          </a:bodyPr>
          <a:lstStyle/>
          <a:p>
            <a:pPr algn="ctr"/>
            <a:r>
              <a:rPr lang="en-US" sz="3100" b="1" dirty="0">
                <a:latin typeface="Franklin Gothic Book" panose="020B0503020102020204" pitchFamily="34" charset="0"/>
                <a:cs typeface="Calibri Light" panose="020F0302020204030204" pitchFamily="34" charset="0"/>
              </a:rPr>
              <a:t>Conclusion</a:t>
            </a:r>
          </a:p>
        </p:txBody>
      </p:sp>
      <p:pic>
        <p:nvPicPr>
          <p:cNvPr id="4" name="Picture 3" descr="Two children riding bikes in the sun">
            <a:extLst>
              <a:ext uri="{FF2B5EF4-FFF2-40B4-BE49-F238E27FC236}">
                <a16:creationId xmlns:a16="http://schemas.microsoft.com/office/drawing/2014/main" id="{B18CE221-7831-478B-F729-71FFABD37E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16369"/>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Content Placeholder 5">
            <a:extLst>
              <a:ext uri="{FF2B5EF4-FFF2-40B4-BE49-F238E27FC236}">
                <a16:creationId xmlns:a16="http://schemas.microsoft.com/office/drawing/2014/main" id="{FA5D6A4C-6D68-4C26-AB11-01E92079F4ED}"/>
              </a:ext>
            </a:extLst>
          </p:cNvPr>
          <p:cNvSpPr>
            <a:spLocks noGrp="1"/>
          </p:cNvSpPr>
          <p:nvPr>
            <p:ph idx="1"/>
          </p:nvPr>
        </p:nvSpPr>
        <p:spPr>
          <a:xfrm>
            <a:off x="3167986" y="3752850"/>
            <a:ext cx="5614060" cy="2452687"/>
          </a:xfrm>
        </p:spPr>
        <p:txBody>
          <a:bodyPr anchor="ctr">
            <a:noAutofit/>
          </a:bodyPr>
          <a:lstStyle/>
          <a:p>
            <a:r>
              <a:rPr lang="en-US" sz="2300" dirty="0">
                <a:latin typeface="Franklin Gothic Book" panose="020B0503020102020204" pitchFamily="34" charset="0"/>
                <a:cs typeface="Calibri Light" panose="020F0302020204030204" pitchFamily="34" charset="0"/>
              </a:rPr>
              <a:t>We discussed:</a:t>
            </a:r>
          </a:p>
          <a:p>
            <a:pPr lvl="1"/>
            <a:r>
              <a:rPr lang="en-US" sz="2300" dirty="0">
                <a:latin typeface="Franklin Gothic Book" panose="020B0503020102020204" pitchFamily="34" charset="0"/>
                <a:cs typeface="Calibri Light" panose="020F0302020204030204" pitchFamily="34" charset="0"/>
              </a:rPr>
              <a:t>Potential sources of lead exposure</a:t>
            </a:r>
          </a:p>
          <a:p>
            <a:pPr lvl="1"/>
            <a:r>
              <a:rPr lang="en-US" sz="2300" dirty="0">
                <a:latin typeface="Franklin Gothic Book" panose="020B0503020102020204" pitchFamily="34" charset="0"/>
                <a:cs typeface="Calibri Light" panose="020F0302020204030204" pitchFamily="34" charset="0"/>
              </a:rPr>
              <a:t>How lead harms children and adults</a:t>
            </a:r>
          </a:p>
          <a:p>
            <a:pPr lvl="1"/>
            <a:r>
              <a:rPr lang="en-US" sz="2300" dirty="0">
                <a:latin typeface="Franklin Gothic Book" panose="020B0503020102020204" pitchFamily="34" charset="0"/>
                <a:cs typeface="Calibri Light" panose="020F0302020204030204" pitchFamily="34" charset="0"/>
              </a:rPr>
              <a:t>Lead’s impacts on the environment and wildlife</a:t>
            </a:r>
          </a:p>
          <a:p>
            <a:pPr lvl="1"/>
            <a:r>
              <a:rPr lang="en-US" sz="2300" dirty="0">
                <a:latin typeface="Franklin Gothic Book" panose="020B0503020102020204" pitchFamily="34" charset="0"/>
                <a:cs typeface="Calibri Light" panose="020F0302020204030204" pitchFamily="34" charset="0"/>
              </a:rPr>
              <a:t>Actions that can be taken to prevent potential lead exposure</a:t>
            </a:r>
          </a:p>
        </p:txBody>
      </p:sp>
      <p:sp>
        <p:nvSpPr>
          <p:cNvPr id="2" name="Slide Number Placeholder 5">
            <a:extLst>
              <a:ext uri="{FF2B5EF4-FFF2-40B4-BE49-F238E27FC236}">
                <a16:creationId xmlns:a16="http://schemas.microsoft.com/office/drawing/2014/main" id="{9F9B4A1C-7AF6-7BD5-AE3D-D8ED47E6A74F}"/>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52</a:t>
            </a:fld>
            <a:endParaRPr lang="en-US" dirty="0"/>
          </a:p>
        </p:txBody>
      </p:sp>
    </p:spTree>
    <p:extLst>
      <p:ext uri="{BB962C8B-B14F-4D97-AF65-F5344CB8AC3E}">
        <p14:creationId xmlns:p14="http://schemas.microsoft.com/office/powerpoint/2010/main" val="237574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F412-5CD4-41B4-9227-21BC0BB51866}"/>
              </a:ext>
            </a:extLst>
          </p:cNvPr>
          <p:cNvSpPr>
            <a:spLocks noGrp="1"/>
          </p:cNvSpPr>
          <p:nvPr>
            <p:ph type="title"/>
          </p:nvPr>
        </p:nvSpPr>
        <p:spPr/>
        <p:txBody>
          <a:bodyPr>
            <a:normAutofit/>
          </a:bodyPr>
          <a:lstStyle/>
          <a:p>
            <a:r>
              <a:rPr lang="en-US" sz="3100" b="1" dirty="0">
                <a:latin typeface="Franklin Gothic Book" panose="020B0503020102020204" pitchFamily="34" charset="0"/>
              </a:rPr>
              <a:t>Review</a:t>
            </a:r>
          </a:p>
        </p:txBody>
      </p:sp>
      <p:sp>
        <p:nvSpPr>
          <p:cNvPr id="3" name="Content Placeholder 2">
            <a:extLst>
              <a:ext uri="{FF2B5EF4-FFF2-40B4-BE49-F238E27FC236}">
                <a16:creationId xmlns:a16="http://schemas.microsoft.com/office/drawing/2014/main" id="{3FA34E30-377E-4171-BD15-367C9EC8A8C9}"/>
              </a:ext>
            </a:extLst>
          </p:cNvPr>
          <p:cNvSpPr>
            <a:spLocks noGrp="1"/>
          </p:cNvSpPr>
          <p:nvPr>
            <p:ph idx="1"/>
          </p:nvPr>
        </p:nvSpPr>
        <p:spPr>
          <a:xfrm>
            <a:off x="285750" y="1825625"/>
            <a:ext cx="8648700" cy="1108075"/>
          </a:xfrm>
        </p:spPr>
        <p:txBody>
          <a:bodyPr>
            <a:normAutofit/>
          </a:bodyPr>
          <a:lstStyle/>
          <a:p>
            <a:pPr marL="514350" indent="-514350">
              <a:buFont typeface="+mj-lt"/>
              <a:buAutoNum type="arabicPeriod"/>
            </a:pPr>
            <a:r>
              <a:rPr lang="en-US" sz="2800" kern="1200" dirty="0">
                <a:solidFill>
                  <a:schemeClr val="tx1"/>
                </a:solidFill>
                <a:effectLst/>
                <a:latin typeface="Franklin Gothic Book" panose="020B0503020102020204" pitchFamily="34" charset="0"/>
              </a:rPr>
              <a:t>What are the potential health effects of children exposed to lead?</a:t>
            </a:r>
          </a:p>
          <a:p>
            <a:pPr marL="514350" indent="-514350">
              <a:buFont typeface="+mj-lt"/>
              <a:buAutoNum type="arabicPeriod"/>
            </a:pPr>
            <a:endParaRPr lang="en-US" dirty="0"/>
          </a:p>
          <a:p>
            <a:pPr marL="514350" indent="-514350">
              <a:buFont typeface="+mj-lt"/>
              <a:buAutoNum type="arabicPeriod"/>
            </a:pPr>
            <a:endParaRPr lang="en-US" sz="2800" kern="1200" dirty="0">
              <a:solidFill>
                <a:schemeClr val="tx1"/>
              </a:solidFill>
              <a:effectLst/>
              <a:latin typeface="+mn-lt"/>
              <a:ea typeface="+mn-ea"/>
              <a:cs typeface="+mn-cs"/>
            </a:endParaRPr>
          </a:p>
          <a:p>
            <a:pPr marL="514350" indent="-514350">
              <a:buFont typeface="+mj-lt"/>
              <a:buAutoNum type="arabicPeriod"/>
            </a:pPr>
            <a:endParaRPr lang="en-US" dirty="0"/>
          </a:p>
        </p:txBody>
      </p:sp>
      <p:sp>
        <p:nvSpPr>
          <p:cNvPr id="6" name="TextBox 5">
            <a:extLst>
              <a:ext uri="{FF2B5EF4-FFF2-40B4-BE49-F238E27FC236}">
                <a16:creationId xmlns:a16="http://schemas.microsoft.com/office/drawing/2014/main" id="{2D33030D-1231-4B8C-8DF4-5D8339F73C27}"/>
              </a:ext>
            </a:extLst>
          </p:cNvPr>
          <p:cNvSpPr txBox="1"/>
          <p:nvPr/>
        </p:nvSpPr>
        <p:spPr>
          <a:xfrm>
            <a:off x="3804077" y="2340054"/>
            <a:ext cx="5082032" cy="2446824"/>
          </a:xfrm>
          <a:prstGeom prst="rect">
            <a:avLst/>
          </a:prstGeom>
          <a:noFill/>
        </p:spPr>
        <p:txBody>
          <a:bodyPr wrap="none" rtlCol="0">
            <a:spAutoFit/>
          </a:bodyPr>
          <a:lstStyle/>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Behavior and learning problems;</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Lower IQ and hyperactivity;</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Slowed growth;</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Hearing problems; and</a:t>
            </a:r>
          </a:p>
          <a:p>
            <a:pPr marL="171450" lvl="0" indent="-171450">
              <a:buFont typeface="Arial" panose="020B0604020202020204" pitchFamily="34" charset="0"/>
              <a:buChar char="•"/>
            </a:pPr>
            <a:r>
              <a:rPr lang="en-US" sz="2700" b="1" u="none" strike="noStrike" kern="1200" dirty="0">
                <a:solidFill>
                  <a:schemeClr val="accent4"/>
                </a:solidFill>
                <a:effectLst/>
                <a:latin typeface="Franklin Gothic Book" panose="020B0503020102020204" pitchFamily="34" charset="0"/>
              </a:rPr>
              <a:t>Anemia.</a:t>
            </a:r>
          </a:p>
          <a:p>
            <a:endParaRPr lang="en-US" dirty="0"/>
          </a:p>
        </p:txBody>
      </p:sp>
      <p:sp>
        <p:nvSpPr>
          <p:cNvPr id="7" name="Content Placeholder 2">
            <a:extLst>
              <a:ext uri="{FF2B5EF4-FFF2-40B4-BE49-F238E27FC236}">
                <a16:creationId xmlns:a16="http://schemas.microsoft.com/office/drawing/2014/main" id="{31523E1C-7C35-4088-B06A-64CE11E102BD}"/>
              </a:ext>
            </a:extLst>
          </p:cNvPr>
          <p:cNvSpPr txBox="1">
            <a:spLocks/>
          </p:cNvSpPr>
          <p:nvPr/>
        </p:nvSpPr>
        <p:spPr>
          <a:xfrm>
            <a:off x="495300" y="4786878"/>
            <a:ext cx="7775243" cy="46037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dirty="0">
                <a:latin typeface="Franklin Gothic Book" panose="020B0503020102020204" pitchFamily="34" charset="0"/>
              </a:rPr>
              <a:t>Are wildlife species also vulnerable to lead exposure and lead poisoning effects?</a:t>
            </a:r>
          </a:p>
        </p:txBody>
      </p:sp>
      <p:sp>
        <p:nvSpPr>
          <p:cNvPr id="9" name="TextBox 8">
            <a:extLst>
              <a:ext uri="{FF2B5EF4-FFF2-40B4-BE49-F238E27FC236}">
                <a16:creationId xmlns:a16="http://schemas.microsoft.com/office/drawing/2014/main" id="{EB2E5C86-37F9-43E4-89E5-DC90B740BD87}"/>
              </a:ext>
            </a:extLst>
          </p:cNvPr>
          <p:cNvSpPr txBox="1"/>
          <p:nvPr/>
        </p:nvSpPr>
        <p:spPr>
          <a:xfrm>
            <a:off x="7086600" y="5509213"/>
            <a:ext cx="1028700" cy="507831"/>
          </a:xfrm>
          <a:prstGeom prst="rect">
            <a:avLst/>
          </a:prstGeom>
          <a:noFill/>
        </p:spPr>
        <p:txBody>
          <a:bodyPr wrap="square">
            <a:spAutoFit/>
          </a:bodyPr>
          <a:lstStyle/>
          <a:p>
            <a:pPr algn="l" fontAlgn="base"/>
            <a:r>
              <a:rPr lang="en-US" sz="2700" b="1" i="0" dirty="0">
                <a:solidFill>
                  <a:schemeClr val="accent4"/>
                </a:solidFill>
                <a:effectLst/>
                <a:latin typeface="Franklin Gothic Book" panose="020B0503020102020204" pitchFamily="34" charset="0"/>
              </a:rPr>
              <a:t>Yes!</a:t>
            </a:r>
          </a:p>
        </p:txBody>
      </p:sp>
      <p:sp>
        <p:nvSpPr>
          <p:cNvPr id="8" name="Slide Number Placeholder 5">
            <a:extLst>
              <a:ext uri="{FF2B5EF4-FFF2-40B4-BE49-F238E27FC236}">
                <a16:creationId xmlns:a16="http://schemas.microsoft.com/office/drawing/2014/main" id="{C6509954-6E59-DA92-6A01-CEA408E138D3}"/>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53</a:t>
            </a:fld>
            <a:endParaRPr lang="en-US" dirty="0"/>
          </a:p>
        </p:txBody>
      </p:sp>
    </p:spTree>
    <p:extLst>
      <p:ext uri="{BB962C8B-B14F-4D97-AF65-F5344CB8AC3E}">
        <p14:creationId xmlns:p14="http://schemas.microsoft.com/office/powerpoint/2010/main" val="265976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165ACF-8D62-46EE-8D8F-75CC6C22CDE9}"/>
              </a:ext>
            </a:extLst>
          </p:cNvPr>
          <p:cNvSpPr txBox="1">
            <a:spLocks noGrp="1"/>
          </p:cNvSpPr>
          <p:nvPr>
            <p:ph type="title" idx="4294967295"/>
          </p:nvPr>
        </p:nvSpPr>
        <p:spPr>
          <a:xfrm>
            <a:off x="933743" y="2419644"/>
            <a:ext cx="7281790" cy="20705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Does anyone have any questions about the information covered today? </a:t>
            </a:r>
            <a:r>
              <a:rPr kumimoji="0" lang="en-US" sz="4800" b="1" i="1"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rPr>
              <a:t> </a:t>
            </a:r>
            <a:endParaRPr kumimoji="0" lang="en-US" sz="4800" b="0" i="0" u="none" strike="noStrike" kern="1200" cap="none" spc="0" normalizeH="0" baseline="0" noProof="0" dirty="0">
              <a:ln>
                <a:noFill/>
              </a:ln>
              <a:solidFill>
                <a:schemeClr val="tx1"/>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D1169DAA-B02E-48D7-A71A-8F4A1C30F205}"/>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92706BC2-D4F4-CBF5-1464-F92E06150158}"/>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54</a:t>
            </a:fld>
            <a:endParaRPr lang="en-US" dirty="0"/>
          </a:p>
        </p:txBody>
      </p:sp>
    </p:spTree>
    <p:extLst>
      <p:ext uri="{BB962C8B-B14F-4D97-AF65-F5344CB8AC3E}">
        <p14:creationId xmlns:p14="http://schemas.microsoft.com/office/powerpoint/2010/main" val="3002810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15C0-9E29-4A08-8A8D-41D227D5AAF4}"/>
              </a:ext>
            </a:extLst>
          </p:cNvPr>
          <p:cNvSpPr>
            <a:spLocks noGrp="1"/>
          </p:cNvSpPr>
          <p:nvPr>
            <p:ph type="title"/>
          </p:nvPr>
        </p:nvSpPr>
        <p:spPr>
          <a:xfrm>
            <a:off x="394335" y="271732"/>
            <a:ext cx="8355330" cy="1325563"/>
          </a:xfrm>
        </p:spPr>
        <p:txBody>
          <a:bodyPr>
            <a:normAutofit/>
          </a:bodyPr>
          <a:lstStyle/>
          <a:p>
            <a:pPr algn="ctr"/>
            <a:r>
              <a:rPr lang="en-US" sz="4300" b="1" dirty="0">
                <a:latin typeface="Franklin Gothic Book" panose="020B0503020102020204" pitchFamily="34" charset="0"/>
                <a:cs typeface="Calibri Light" panose="020F0302020204030204" pitchFamily="34" charset="0"/>
              </a:rPr>
              <a:t>National Lead Information Center</a:t>
            </a:r>
          </a:p>
        </p:txBody>
      </p:sp>
      <p:sp>
        <p:nvSpPr>
          <p:cNvPr id="3" name="Content Placeholder 2">
            <a:extLst>
              <a:ext uri="{FF2B5EF4-FFF2-40B4-BE49-F238E27FC236}">
                <a16:creationId xmlns:a16="http://schemas.microsoft.com/office/drawing/2014/main" id="{48E60183-0295-4A49-BF8C-17818755FEEE}"/>
              </a:ext>
            </a:extLst>
          </p:cNvPr>
          <p:cNvSpPr>
            <a:spLocks noGrp="1"/>
          </p:cNvSpPr>
          <p:nvPr>
            <p:ph idx="1"/>
          </p:nvPr>
        </p:nvSpPr>
        <p:spPr>
          <a:xfrm>
            <a:off x="628650" y="1300330"/>
            <a:ext cx="7886700" cy="4667249"/>
          </a:xfrm>
        </p:spPr>
        <p:txBody>
          <a:bodyPr>
            <a:normAutofit/>
          </a:bodyPr>
          <a:lstStyle/>
          <a:p>
            <a:pPr marL="0" indent="0" algn="ctr">
              <a:buNone/>
            </a:pPr>
            <a:r>
              <a:rPr lang="en-US" sz="3000" b="1" dirty="0">
                <a:latin typeface="Franklin Gothic Book" panose="020B0503020102020204" pitchFamily="34" charset="0"/>
                <a:cs typeface="Calibri Light" panose="020F0302020204030204" pitchFamily="34" charset="0"/>
              </a:rPr>
              <a:t>1 (800) 424-LEAD [5323] </a:t>
            </a:r>
          </a:p>
          <a:p>
            <a:pPr>
              <a:buFont typeface="Arial" panose="020B0604020202020204" pitchFamily="34" charset="0"/>
              <a:buChar char="•"/>
            </a:pPr>
            <a:endParaRPr lang="en-US" sz="3000" dirty="0">
              <a:latin typeface="Franklin Gothic Book" panose="020B0503020102020204" pitchFamily="34" charset="0"/>
            </a:endParaRPr>
          </a:p>
          <a:p>
            <a:r>
              <a:rPr lang="en-US" sz="3000" dirty="0">
                <a:latin typeface="Franklin Gothic Book" panose="020B0503020102020204" pitchFamily="34" charset="0"/>
                <a:cs typeface="Calibri Light" panose="020F0302020204030204" pitchFamily="34" charset="0"/>
              </a:rPr>
              <a:t>Ask for information about lead, lead hazards and lead exposure prevention. </a:t>
            </a:r>
          </a:p>
          <a:p>
            <a:r>
              <a:rPr lang="en-US" sz="3000" dirty="0">
                <a:latin typeface="Franklin Gothic Book" panose="020B0503020102020204" pitchFamily="34" charset="0"/>
                <a:cs typeface="Calibri Light" panose="020F0302020204030204" pitchFamily="34" charset="0"/>
              </a:rPr>
              <a:t>Monday to Friday, 8:00 am to 6:00 pm ET (except federal holidays). </a:t>
            </a:r>
          </a:p>
          <a:p>
            <a:r>
              <a:rPr lang="en-US" sz="3000" dirty="0">
                <a:latin typeface="Franklin Gothic Book" panose="020B0503020102020204" pitchFamily="34" charset="0"/>
                <a:cs typeface="Calibri Light" panose="020F0302020204030204" pitchFamily="34" charset="0"/>
              </a:rPr>
              <a:t>Hearing- or speech-challenged individuals may access this number through TTY by calling the Federal Relay Service at </a:t>
            </a:r>
            <a:r>
              <a:rPr lang="en-US" sz="3000" b="1" dirty="0">
                <a:latin typeface="Franklin Gothic Book" panose="020B0503020102020204" pitchFamily="34" charset="0"/>
                <a:cs typeface="Calibri Light" panose="020F0302020204030204" pitchFamily="34" charset="0"/>
              </a:rPr>
              <a:t>1-800-877-8339.</a:t>
            </a:r>
          </a:p>
          <a:p>
            <a:endParaRPr lang="en-US" dirty="0"/>
          </a:p>
        </p:txBody>
      </p:sp>
      <p:sp>
        <p:nvSpPr>
          <p:cNvPr id="4" name="Slide Number Placeholder 5">
            <a:extLst>
              <a:ext uri="{FF2B5EF4-FFF2-40B4-BE49-F238E27FC236}">
                <a16:creationId xmlns:a16="http://schemas.microsoft.com/office/drawing/2014/main" id="{98DEDC20-68BD-8DCF-1328-870E57F5D514}"/>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55</a:t>
            </a:fld>
            <a:endParaRPr lang="en-US" dirty="0"/>
          </a:p>
        </p:txBody>
      </p:sp>
    </p:spTree>
    <p:extLst>
      <p:ext uri="{BB962C8B-B14F-4D97-AF65-F5344CB8AC3E}">
        <p14:creationId xmlns:p14="http://schemas.microsoft.com/office/powerpoint/2010/main" val="2864099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3C84-F860-4F2C-B233-ACAD7CF62A0E}"/>
              </a:ext>
            </a:extLst>
          </p:cNvPr>
          <p:cNvSpPr>
            <a:spLocks noGrp="1"/>
          </p:cNvSpPr>
          <p:nvPr>
            <p:ph type="title"/>
          </p:nvPr>
        </p:nvSpPr>
        <p:spPr>
          <a:xfrm>
            <a:off x="555077" y="183196"/>
            <a:ext cx="7886700" cy="1325563"/>
          </a:xfrm>
          <a:solidFill>
            <a:srgbClr val="FFFFFF">
              <a:alpha val="50196"/>
            </a:srgbClr>
          </a:solidFill>
        </p:spPr>
        <p:txBody>
          <a:bodyPr/>
          <a:lstStyle/>
          <a:p>
            <a:r>
              <a:rPr lang="en-US" b="1" dirty="0">
                <a:solidFill>
                  <a:schemeClr val="tx1"/>
                </a:solidFill>
                <a:latin typeface="Franklin Gothic Book" panose="020B0503020102020204" pitchFamily="34" charset="0"/>
              </a:rPr>
              <a:t>Thank You!</a:t>
            </a:r>
          </a:p>
        </p:txBody>
      </p:sp>
      <p:sp>
        <p:nvSpPr>
          <p:cNvPr id="7" name="Title 1">
            <a:extLst>
              <a:ext uri="{FF2B5EF4-FFF2-40B4-BE49-F238E27FC236}">
                <a16:creationId xmlns:a16="http://schemas.microsoft.com/office/drawing/2014/main" id="{B3276796-75B3-4437-A3C5-1693ED079EF5}"/>
              </a:ext>
            </a:extLst>
          </p:cNvPr>
          <p:cNvSpPr txBox="1">
            <a:spLocks/>
          </p:cNvSpPr>
          <p:nvPr/>
        </p:nvSpPr>
        <p:spPr>
          <a:xfrm>
            <a:off x="702223" y="1710807"/>
            <a:ext cx="7886700" cy="4516520"/>
          </a:xfrm>
          <a:prstGeom prst="rect">
            <a:avLst/>
          </a:prstGeom>
          <a:solidFill>
            <a:srgbClr val="FFFFFF">
              <a:alpha val="50196"/>
            </a:srgbClr>
          </a:solidFill>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600" kern="1200">
                <a:solidFill>
                  <a:schemeClr val="accent4"/>
                </a:solidFill>
                <a:latin typeface="+mj-lt"/>
                <a:ea typeface="+mj-ea"/>
                <a:cs typeface="+mj-cs"/>
              </a:defRPr>
            </a:lvl1pPr>
          </a:lstStyle>
          <a:p>
            <a:pPr marL="0" indent="0" algn="l">
              <a:buNone/>
            </a:pPr>
            <a:r>
              <a:rPr lang="en-US" sz="2800" dirty="0">
                <a:solidFill>
                  <a:schemeClr val="tx1"/>
                </a:solidFill>
                <a:latin typeface="Franklin Gothic Book" panose="020B0503020102020204" pitchFamily="34" charset="0"/>
              </a:rPr>
              <a:t>For more information, you can contact:</a:t>
            </a:r>
          </a:p>
          <a:p>
            <a:pPr algn="l"/>
            <a:endParaRPr lang="en-US" sz="2600" i="1" dirty="0">
              <a:solidFill>
                <a:schemeClr val="tx1"/>
              </a:solidFill>
              <a:latin typeface="Franklin Gothic Book" panose="020B0503020102020204" pitchFamily="34" charset="0"/>
            </a:endParaRPr>
          </a:p>
          <a:p>
            <a:pPr algn="l"/>
            <a:r>
              <a:rPr lang="en-US" sz="2600" i="1" dirty="0">
                <a:solidFill>
                  <a:schemeClr val="tx1"/>
                </a:solidFill>
                <a:latin typeface="Franklin Gothic Book" panose="020B0503020102020204" pitchFamily="34" charset="0"/>
              </a:rPr>
              <a:t>EPA contacts:</a:t>
            </a:r>
          </a:p>
          <a:p>
            <a:pPr marL="457200" indent="-457200" algn="l">
              <a:buFont typeface="Arial" panose="020B0604020202020204" pitchFamily="34" charset="0"/>
              <a:buChar char="•"/>
            </a:pPr>
            <a:r>
              <a:rPr lang="en-US" sz="2600" dirty="0">
                <a:solidFill>
                  <a:schemeClr val="tx1"/>
                </a:solidFill>
                <a:latin typeface="Franklin Gothic Book" panose="020B0503020102020204" pitchFamily="34" charset="0"/>
              </a:rPr>
              <a:t>Name, email</a:t>
            </a:r>
          </a:p>
          <a:p>
            <a:pPr marL="457200" indent="-457200" algn="l">
              <a:buFont typeface="Arial" panose="020B0604020202020204" pitchFamily="34" charset="0"/>
              <a:buChar char="•"/>
            </a:pPr>
            <a:r>
              <a:rPr lang="en-US" sz="2600" dirty="0">
                <a:solidFill>
                  <a:schemeClr val="tx1"/>
                </a:solidFill>
                <a:latin typeface="Franklin Gothic Book" panose="020B0503020102020204" pitchFamily="34" charset="0"/>
              </a:rPr>
              <a:t>Name, email</a:t>
            </a:r>
          </a:p>
          <a:p>
            <a:pPr marL="457200" indent="-457200" algn="l">
              <a:buFont typeface="Arial" panose="020B0604020202020204" pitchFamily="34" charset="0"/>
              <a:buChar char="•"/>
            </a:pPr>
            <a:endParaRPr lang="en-US" sz="2600" i="1" dirty="0">
              <a:solidFill>
                <a:schemeClr val="tx1"/>
              </a:solidFill>
              <a:latin typeface="Franklin Gothic Book" panose="020B0503020102020204" pitchFamily="34" charset="0"/>
            </a:endParaRPr>
          </a:p>
          <a:p>
            <a:pPr algn="l"/>
            <a:r>
              <a:rPr lang="en-US" sz="2600" i="1" dirty="0">
                <a:solidFill>
                  <a:schemeClr val="tx1"/>
                </a:solidFill>
                <a:latin typeface="Franklin Gothic Book" panose="020B0503020102020204" pitchFamily="34" charset="0"/>
              </a:rPr>
              <a:t>Other contacts:</a:t>
            </a:r>
          </a:p>
          <a:p>
            <a:pPr marL="457200" indent="-457200" algn="l">
              <a:buFont typeface="Arial" panose="020B0604020202020204" pitchFamily="34" charset="0"/>
              <a:buChar char="•"/>
            </a:pPr>
            <a:r>
              <a:rPr lang="en-US" sz="2600" dirty="0">
                <a:solidFill>
                  <a:schemeClr val="tx1"/>
                </a:solidFill>
                <a:latin typeface="Franklin Gothic Book" panose="020B0503020102020204" pitchFamily="34" charset="0"/>
              </a:rPr>
              <a:t>Name, email</a:t>
            </a:r>
          </a:p>
          <a:p>
            <a:pPr algn="l"/>
            <a:endParaRPr lang="en-US" sz="2600" dirty="0">
              <a:solidFill>
                <a:schemeClr val="tx1"/>
              </a:solidFill>
              <a:latin typeface="Franklin Gothic Book" panose="020B0503020102020204" pitchFamily="34" charset="0"/>
            </a:endParaRPr>
          </a:p>
          <a:p>
            <a:pPr algn="l"/>
            <a:r>
              <a:rPr lang="en-US" sz="2600" dirty="0">
                <a:solidFill>
                  <a:schemeClr val="tx1"/>
                </a:solidFill>
                <a:latin typeface="Franklin Gothic Book" panose="020B0503020102020204" pitchFamily="34" charset="0"/>
              </a:rPr>
              <a:t>Visit us online at:</a:t>
            </a:r>
            <a:endParaRPr lang="en-US" sz="2600" dirty="0">
              <a:solidFill>
                <a:schemeClr val="tx1"/>
              </a:solidFill>
              <a:latin typeface="Franklin Gothic Book" panose="020B0503020102020204" pitchFamily="34" charset="0"/>
              <a:hlinkClick r:id="rId3"/>
            </a:endParaRPr>
          </a:p>
          <a:p>
            <a:pPr marL="457200" indent="-457200" algn="l">
              <a:buFont typeface="Arial" panose="020B0604020202020204" pitchFamily="34" charset="0"/>
              <a:buChar char="•"/>
            </a:pPr>
            <a:r>
              <a:rPr lang="en-US" sz="2600" b="1" dirty="0">
                <a:solidFill>
                  <a:schemeClr val="tx1"/>
                </a:solidFill>
                <a:latin typeface="Franklin Gothic Book" panose="020B0503020102020204" pitchFamily="34" charset="0"/>
                <a:hlinkClick r:id="rId3"/>
              </a:rPr>
              <a:t>www.epa.gov/lead </a:t>
            </a:r>
            <a:endParaRPr lang="en-US" sz="2600" b="1" dirty="0">
              <a:solidFill>
                <a:schemeClr val="tx1"/>
              </a:solidFill>
              <a:latin typeface="Franklin Gothic Book" panose="020B0503020102020204" pitchFamily="34" charset="0"/>
            </a:endParaRPr>
          </a:p>
          <a:p>
            <a:pPr marL="457200" indent="-457200" algn="l">
              <a:buFont typeface="Arial" panose="020B0604020202020204" pitchFamily="34" charset="0"/>
              <a:buChar char="•"/>
            </a:pPr>
            <a:r>
              <a:rPr lang="en-US" sz="2600" b="1" dirty="0">
                <a:solidFill>
                  <a:schemeClr val="tx1"/>
                </a:solidFill>
                <a:latin typeface="Franklin Gothic Book" panose="020B0503020102020204" pitchFamily="34" charset="0"/>
                <a:hlinkClick r:id="rId4"/>
              </a:rPr>
              <a:t>https://espanol.epa.gov/plomo</a:t>
            </a:r>
            <a:endParaRPr lang="en-US" b="1" dirty="0">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BABA45B0-1DA7-47BD-B39E-9D0F7AE6F4CF}"/>
              </a:ext>
            </a:extLst>
          </p:cNvPr>
          <p:cNvSpPr>
            <a:spLocks noGrp="1"/>
          </p:cNvSpPr>
          <p:nvPr>
            <p:ph type="sldNum" sz="quarter" idx="12"/>
          </p:nvPr>
        </p:nvSpPr>
        <p:spPr>
          <a:xfrm>
            <a:off x="7086600" y="6557390"/>
            <a:ext cx="2057400" cy="365125"/>
          </a:xfrm>
        </p:spPr>
        <p:txBody>
          <a:bodyPr/>
          <a:lstStyle/>
          <a:p>
            <a:fld id="{48006AAD-9E02-44C8-BDCD-ACF5C8330FA5}" type="slidenum">
              <a:rPr lang="en-US" smtClean="0"/>
              <a:t>56</a:t>
            </a:fld>
            <a:endParaRPr lang="en-US"/>
          </a:p>
        </p:txBody>
      </p:sp>
    </p:spTree>
    <p:extLst>
      <p:ext uri="{BB962C8B-B14F-4D97-AF65-F5344CB8AC3E}">
        <p14:creationId xmlns:p14="http://schemas.microsoft.com/office/powerpoint/2010/main" val="250310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010EF71-0639-0E70-B43F-1532781D057C}"/>
              </a:ext>
            </a:extLst>
          </p:cNvPr>
          <p:cNvSpPr txBox="1">
            <a:spLocks noGrp="1"/>
          </p:cNvSpPr>
          <p:nvPr>
            <p:ph type="title" idx="4294967295"/>
          </p:nvPr>
        </p:nvSpPr>
        <p:spPr>
          <a:xfrm>
            <a:off x="360759" y="3752849"/>
            <a:ext cx="2468166"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1"/>
                </a:solidFill>
                <a:effectLst/>
                <a:uLnTx/>
                <a:uFillTx/>
                <a:latin typeface="Franklin Gothic Book" panose="020B0503020102020204" pitchFamily="34" charset="0"/>
                <a:ea typeface="+mj-ea"/>
                <a:cs typeface="Calibri Light" panose="020F0302020204030204" pitchFamily="34" charset="0"/>
              </a:rPr>
              <a:t>What is Lead?</a:t>
            </a:r>
          </a:p>
        </p:txBody>
      </p:sp>
      <p:pic>
        <p:nvPicPr>
          <p:cNvPr id="6" name="Picture 2" descr="Piece of Lead">
            <a:extLst>
              <a:ext uri="{FF2B5EF4-FFF2-40B4-BE49-F238E27FC236}">
                <a16:creationId xmlns:a16="http://schemas.microsoft.com/office/drawing/2014/main" id="{E334E1A8-87E4-4325-995C-689A78844E5C}"/>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1FF99B-3CD6-A698-668E-7FF8DCA27526}"/>
              </a:ext>
            </a:extLst>
          </p:cNvPr>
          <p:cNvSpPr txBox="1"/>
          <p:nvPr/>
        </p:nvSpPr>
        <p:spPr>
          <a:xfrm>
            <a:off x="5792136" y="3576102"/>
            <a:ext cx="6273800" cy="200055"/>
          </a:xfrm>
          <a:prstGeom prst="rect">
            <a:avLst/>
          </a:prstGeom>
          <a:noFill/>
        </p:spPr>
        <p:txBody>
          <a:bodyPr wrap="square" rtlCol="0">
            <a:spAutoFit/>
          </a:bodyPr>
          <a:lstStyle/>
          <a:p>
            <a:r>
              <a:rPr lang="es-MX" sz="700" dirty="0"/>
              <a:t>http://mfritz8science.wikispaces.com/file/view/lead_1.jpg/262242078/lead_1.jpg</a:t>
            </a:r>
          </a:p>
        </p:txBody>
      </p:sp>
      <p:sp>
        <p:nvSpPr>
          <p:cNvPr id="9" name="Content Placeholder 2">
            <a:extLst>
              <a:ext uri="{FF2B5EF4-FFF2-40B4-BE49-F238E27FC236}">
                <a16:creationId xmlns:a16="http://schemas.microsoft.com/office/drawing/2014/main" id="{33174C3B-7728-29A5-FA9B-E22175D83A6B}"/>
              </a:ext>
            </a:extLst>
          </p:cNvPr>
          <p:cNvSpPr>
            <a:spLocks noGrp="1"/>
          </p:cNvSpPr>
          <p:nvPr>
            <p:ph idx="1"/>
          </p:nvPr>
        </p:nvSpPr>
        <p:spPr>
          <a:xfrm>
            <a:off x="3167985" y="3752850"/>
            <a:ext cx="5777231" cy="2452687"/>
          </a:xfrm>
        </p:spPr>
        <p:txBody>
          <a:bodyPr anchor="ctr">
            <a:normAutofit/>
          </a:bodyPr>
          <a:lstStyle/>
          <a:p>
            <a:r>
              <a:rPr lang="en-US" sz="2300" dirty="0">
                <a:latin typeface="Franklin Gothic Book" panose="020B0503020102020204" pitchFamily="34" charset="0"/>
                <a:cs typeface="Calibri Light" panose="020F0302020204030204" pitchFamily="34" charset="0"/>
              </a:rPr>
              <a:t>Bluish-gray metal found in small amounts in the earth’s crust</a:t>
            </a:r>
          </a:p>
          <a:p>
            <a:r>
              <a:rPr lang="en-US" sz="2300" dirty="0">
                <a:latin typeface="Franklin Gothic Book" panose="020B0503020102020204" pitchFamily="34" charset="0"/>
                <a:cs typeface="Calibri Light" panose="020F0302020204030204" pitchFamily="34" charset="0"/>
              </a:rPr>
              <a:t>Impossible to identify with the naked eye</a:t>
            </a:r>
          </a:p>
          <a:p>
            <a:r>
              <a:rPr lang="en-US" sz="2300" dirty="0">
                <a:latin typeface="Franklin Gothic Book" panose="020B0503020102020204" pitchFamily="34" charset="0"/>
                <a:cs typeface="Calibri Light" panose="020F0302020204030204" pitchFamily="34" charset="0"/>
              </a:rPr>
              <a:t>Does not biodegrade or disappear from the environment over time</a:t>
            </a:r>
          </a:p>
        </p:txBody>
      </p:sp>
      <p:sp>
        <p:nvSpPr>
          <p:cNvPr id="3" name="Slide Number Placeholder 5">
            <a:extLst>
              <a:ext uri="{FF2B5EF4-FFF2-40B4-BE49-F238E27FC236}">
                <a16:creationId xmlns:a16="http://schemas.microsoft.com/office/drawing/2014/main" id="{21C0AB6B-C840-4C39-A3B9-C40D7B6DB1B9}"/>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6</a:t>
            </a:fld>
            <a:endParaRPr lang="en-US" dirty="0"/>
          </a:p>
        </p:txBody>
      </p:sp>
    </p:spTree>
    <p:extLst>
      <p:ext uri="{BB962C8B-B14F-4D97-AF65-F5344CB8AC3E}">
        <p14:creationId xmlns:p14="http://schemas.microsoft.com/office/powerpoint/2010/main" val="262823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2AC2-4905-4D69-A988-44446EE45C98}"/>
              </a:ext>
            </a:extLst>
          </p:cNvPr>
          <p:cNvSpPr>
            <a:spLocks noGrp="1"/>
          </p:cNvSpPr>
          <p:nvPr>
            <p:ph type="title"/>
          </p:nvPr>
        </p:nvSpPr>
        <p:spPr>
          <a:xfrm>
            <a:off x="1641524" y="2777621"/>
            <a:ext cx="5860952" cy="1325563"/>
          </a:xfrm>
        </p:spPr>
        <p:txBody>
          <a:bodyPr>
            <a:normAutofit/>
          </a:bodyPr>
          <a:lstStyle/>
          <a:p>
            <a:pPr algn="ctr"/>
            <a:r>
              <a:rPr lang="en-US" sz="4100" dirty="0">
                <a:latin typeface="Franklin Gothic Book" panose="020B0503020102020204" pitchFamily="34" charset="0"/>
              </a:rPr>
              <a:t>Where do you think lead can be found?</a:t>
            </a:r>
          </a:p>
        </p:txBody>
      </p:sp>
      <p:sp>
        <p:nvSpPr>
          <p:cNvPr id="4" name="Rectangle: Rounded Corners 3">
            <a:extLst>
              <a:ext uri="{FF2B5EF4-FFF2-40B4-BE49-F238E27FC236}">
                <a16:creationId xmlns:a16="http://schemas.microsoft.com/office/drawing/2014/main" id="{EED8DB0D-9D27-4D35-8850-2E4E580856E0}"/>
              </a:ext>
              <a:ext uri="{C183D7F6-B498-43B3-948B-1728B52AA6E4}">
                <adec:decorative xmlns:adec="http://schemas.microsoft.com/office/drawing/2017/decorative" val="1"/>
              </a:ext>
            </a:extLst>
          </p:cNvPr>
          <p:cNvSpPr/>
          <p:nvPr/>
        </p:nvSpPr>
        <p:spPr>
          <a:xfrm>
            <a:off x="486710" y="1604865"/>
            <a:ext cx="8170580" cy="3671077"/>
          </a:xfrm>
          <a:prstGeom prst="roundRect">
            <a:avLst/>
          </a:prstGeom>
          <a:noFill/>
          <a:ln w="38100">
            <a:solidFill>
              <a:srgbClr val="0094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53DFD557-DDD5-2263-206B-5D4B91BBEF4B}"/>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7</a:t>
            </a:fld>
            <a:endParaRPr lang="en-US" dirty="0"/>
          </a:p>
        </p:txBody>
      </p:sp>
    </p:spTree>
    <p:extLst>
      <p:ext uri="{BB962C8B-B14F-4D97-AF65-F5344CB8AC3E}">
        <p14:creationId xmlns:p14="http://schemas.microsoft.com/office/powerpoint/2010/main" val="201767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B0029C-6905-2BD7-0E82-D5F49E238474}"/>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Lead can be found in…</a:t>
            </a:r>
          </a:p>
        </p:txBody>
      </p:sp>
      <p:pic>
        <p:nvPicPr>
          <p:cNvPr id="5" name="Picture 4" descr="Mountain landscape">
            <a:extLst>
              <a:ext uri="{FF2B5EF4-FFF2-40B4-BE49-F238E27FC236}">
                <a16:creationId xmlns:a16="http://schemas.microsoft.com/office/drawing/2014/main" id="{16E0D498-7886-466C-9CA2-89AFA439CFEF}"/>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 name="Content Placeholder 2">
            <a:extLst>
              <a:ext uri="{FF2B5EF4-FFF2-40B4-BE49-F238E27FC236}">
                <a16:creationId xmlns:a16="http://schemas.microsoft.com/office/drawing/2014/main" id="{7F888454-1B27-3494-5718-EC91B754065A}"/>
              </a:ext>
            </a:extLst>
          </p:cNvPr>
          <p:cNvSpPr>
            <a:spLocks noGrp="1"/>
          </p:cNvSpPr>
          <p:nvPr>
            <p:ph idx="1"/>
          </p:nvPr>
        </p:nvSpPr>
        <p:spPr>
          <a:xfrm>
            <a:off x="3167986" y="3752850"/>
            <a:ext cx="5614060" cy="2812319"/>
          </a:xfrm>
        </p:spPr>
        <p:txBody>
          <a:bodyPr anchor="ctr">
            <a:normAutofit/>
          </a:bodyPr>
          <a:lstStyle/>
          <a:p>
            <a:r>
              <a:rPr lang="en-US" sz="2300" dirty="0">
                <a:latin typeface="Franklin Gothic Book" panose="020B0503020102020204" pitchFamily="34" charset="0"/>
                <a:cs typeface="Calibri Light" panose="020F0302020204030204" pitchFamily="34" charset="0"/>
              </a:rPr>
              <a:t>All parts of our environment:</a:t>
            </a:r>
          </a:p>
          <a:p>
            <a:pPr lvl="1"/>
            <a:r>
              <a:rPr lang="en-US" sz="2300" dirty="0">
                <a:latin typeface="Franklin Gothic Book" panose="020B0503020102020204" pitchFamily="34" charset="0"/>
                <a:cs typeface="Calibri Light" panose="020F0302020204030204" pitchFamily="34" charset="0"/>
              </a:rPr>
              <a:t>Air</a:t>
            </a:r>
          </a:p>
          <a:p>
            <a:pPr lvl="1"/>
            <a:r>
              <a:rPr lang="en-US" sz="2300" dirty="0">
                <a:latin typeface="Franklin Gothic Book" panose="020B0503020102020204" pitchFamily="34" charset="0"/>
                <a:cs typeface="Calibri Light" panose="020F0302020204030204" pitchFamily="34" charset="0"/>
              </a:rPr>
              <a:t>Soil</a:t>
            </a:r>
          </a:p>
          <a:p>
            <a:pPr lvl="1"/>
            <a:r>
              <a:rPr lang="en-US" sz="2300" dirty="0">
                <a:latin typeface="Franklin Gothic Book" panose="020B0503020102020204" pitchFamily="34" charset="0"/>
                <a:cs typeface="Calibri Light" panose="020F0302020204030204" pitchFamily="34" charset="0"/>
              </a:rPr>
              <a:t>Water </a:t>
            </a:r>
          </a:p>
          <a:p>
            <a:pPr lvl="1"/>
            <a:r>
              <a:rPr lang="en-US" sz="2300" dirty="0">
                <a:latin typeface="Franklin Gothic Book" panose="020B0503020102020204" pitchFamily="34" charset="0"/>
                <a:cs typeface="Calibri Light" panose="020F0302020204030204" pitchFamily="34" charset="0"/>
              </a:rPr>
              <a:t>Inside our homes</a:t>
            </a:r>
          </a:p>
        </p:txBody>
      </p:sp>
      <p:sp>
        <p:nvSpPr>
          <p:cNvPr id="4" name="Slide Number Placeholder 5">
            <a:extLst>
              <a:ext uri="{FF2B5EF4-FFF2-40B4-BE49-F238E27FC236}">
                <a16:creationId xmlns:a16="http://schemas.microsoft.com/office/drawing/2014/main" id="{E5C4F984-BF79-43F1-DCE4-A7E4B1DBCB32}"/>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8</a:t>
            </a:fld>
            <a:endParaRPr lang="en-US" dirty="0"/>
          </a:p>
        </p:txBody>
      </p:sp>
    </p:spTree>
    <p:extLst>
      <p:ext uri="{BB962C8B-B14F-4D97-AF65-F5344CB8AC3E}">
        <p14:creationId xmlns:p14="http://schemas.microsoft.com/office/powerpoint/2010/main" val="305204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A5CF-B9FD-41B7-AFCB-411404480AD1}"/>
              </a:ext>
            </a:extLst>
          </p:cNvPr>
          <p:cNvSpPr>
            <a:spLocks noGrp="1"/>
          </p:cNvSpPr>
          <p:nvPr>
            <p:ph type="title"/>
          </p:nvPr>
        </p:nvSpPr>
        <p:spPr>
          <a:xfrm>
            <a:off x="360759" y="3752849"/>
            <a:ext cx="2468166" cy="2452687"/>
          </a:xfrm>
        </p:spPr>
        <p:txBody>
          <a:bodyPr anchor="ctr">
            <a:normAutofit/>
          </a:bodyPr>
          <a:lstStyle/>
          <a:p>
            <a:r>
              <a:rPr lang="en-US" sz="3100" b="1" dirty="0">
                <a:latin typeface="Franklin Gothic Book" panose="020B0503020102020204" pitchFamily="34" charset="0"/>
                <a:cs typeface="Calibri Light" panose="020F0302020204030204" pitchFamily="34" charset="0"/>
              </a:rPr>
              <a:t>Lead-based Paint</a:t>
            </a:r>
          </a:p>
        </p:txBody>
      </p:sp>
      <p:pic>
        <p:nvPicPr>
          <p:cNvPr id="5" name="Picture 4" descr="Wooden siding with deteriorating paint">
            <a:extLst>
              <a:ext uri="{FF2B5EF4-FFF2-40B4-BE49-F238E27FC236}">
                <a16:creationId xmlns:a16="http://schemas.microsoft.com/office/drawing/2014/main" id="{64AB4A09-EA13-0F93-050A-96CFC672D5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3B99B9A4-2303-4929-84C1-BDB2367A0E56}"/>
              </a:ext>
            </a:extLst>
          </p:cNvPr>
          <p:cNvSpPr>
            <a:spLocks noGrp="1"/>
          </p:cNvSpPr>
          <p:nvPr>
            <p:ph idx="1"/>
          </p:nvPr>
        </p:nvSpPr>
        <p:spPr>
          <a:xfrm>
            <a:off x="2643809" y="3752849"/>
            <a:ext cx="6500191" cy="2657061"/>
          </a:xfrm>
        </p:spPr>
        <p:txBody>
          <a:bodyPr anchor="ctr">
            <a:noAutofit/>
          </a:bodyPr>
          <a:lstStyle/>
          <a:p>
            <a:r>
              <a:rPr lang="en-US" sz="2300" dirty="0">
                <a:latin typeface="Franklin Gothic Book" panose="020B0503020102020204" pitchFamily="34" charset="0"/>
                <a:cs typeface="Calibri Light" panose="020F0302020204030204" pitchFamily="34" charset="0"/>
              </a:rPr>
              <a:t>Found in older homes built before 1978 </a:t>
            </a:r>
          </a:p>
          <a:p>
            <a:r>
              <a:rPr lang="en-US" sz="2300" dirty="0">
                <a:latin typeface="Franklin Gothic Book" panose="020B0503020102020204" pitchFamily="34" charset="0"/>
                <a:cs typeface="Calibri Light" panose="020F0302020204030204" pitchFamily="34" charset="0"/>
              </a:rPr>
              <a:t>Major source of exposure when not maintained </a:t>
            </a:r>
          </a:p>
          <a:p>
            <a:pPr lvl="1"/>
            <a:r>
              <a:rPr lang="en-US" sz="2300" dirty="0">
                <a:latin typeface="Franklin Gothic Book" panose="020B0503020102020204" pitchFamily="34" charset="0"/>
                <a:cs typeface="Calibri Light" panose="020F0302020204030204" pitchFamily="34" charset="0"/>
              </a:rPr>
              <a:t>i.e., peeling, chipping, cracking</a:t>
            </a:r>
          </a:p>
          <a:p>
            <a:r>
              <a:rPr lang="en-US" sz="2300" dirty="0">
                <a:latin typeface="Franklin Gothic Book" panose="020B0503020102020204" pitchFamily="34" charset="0"/>
                <a:cs typeface="Calibri Light" panose="020F0302020204030204" pitchFamily="34" charset="0"/>
              </a:rPr>
              <a:t>Chips and dust can scatter and become a hazard</a:t>
            </a:r>
          </a:p>
          <a:p>
            <a:pPr lvl="1"/>
            <a:r>
              <a:rPr lang="en-US" sz="2300" dirty="0">
                <a:latin typeface="Franklin Gothic Book" panose="020B0503020102020204" pitchFamily="34" charset="0"/>
                <a:cs typeface="Calibri Light" panose="020F0302020204030204" pitchFamily="34" charset="0"/>
              </a:rPr>
              <a:t>These hazards can be breathed in or swallowed by children, residents and workers</a:t>
            </a:r>
          </a:p>
        </p:txBody>
      </p:sp>
      <p:sp>
        <p:nvSpPr>
          <p:cNvPr id="4" name="Slide Number Placeholder 5">
            <a:extLst>
              <a:ext uri="{FF2B5EF4-FFF2-40B4-BE49-F238E27FC236}">
                <a16:creationId xmlns:a16="http://schemas.microsoft.com/office/drawing/2014/main" id="{7FDC2545-EEB4-8EA1-840C-22DD9C6C070D}"/>
              </a:ext>
            </a:extLst>
          </p:cNvPr>
          <p:cNvSpPr txBox="1">
            <a:spLocks/>
          </p:cNvSpPr>
          <p:nvPr/>
        </p:nvSpPr>
        <p:spPr>
          <a:xfrm>
            <a:off x="7086600" y="6565169"/>
            <a:ext cx="2057400" cy="365125"/>
          </a:xfrm>
          <a:prstGeom prst="rect">
            <a:avLst/>
          </a:prstGeom>
        </p:spPr>
        <p:txBody>
          <a:bodyPr/>
          <a:lstStyle>
            <a:defPPr>
              <a:defRPr lang="en-US"/>
            </a:defPPr>
            <a:lvl1pPr marL="0" algn="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006AAD-9E02-44C8-BDCD-ACF5C8330FA5}" type="slidenum">
              <a:rPr lang="en-US" smtClean="0"/>
              <a:pPr/>
              <a:t>9</a:t>
            </a:fld>
            <a:endParaRPr lang="en-US" dirty="0"/>
          </a:p>
        </p:txBody>
      </p:sp>
    </p:spTree>
    <p:extLst>
      <p:ext uri="{BB962C8B-B14F-4D97-AF65-F5344CB8AC3E}">
        <p14:creationId xmlns:p14="http://schemas.microsoft.com/office/powerpoint/2010/main" val="720211678"/>
      </p:ext>
    </p:extLst>
  </p:cSld>
  <p:clrMapOvr>
    <a:masterClrMapping/>
  </p:clrMapOvr>
</p:sld>
</file>

<file path=ppt/theme/theme1.xml><?xml version="1.0" encoding="utf-8"?>
<a:theme xmlns:a="http://schemas.openxmlformats.org/drawingml/2006/main" name="Office Theme">
  <a:themeElements>
    <a:clrScheme name="Curriculum 2020">
      <a:dk1>
        <a:srgbClr val="000000"/>
      </a:dk1>
      <a:lt1>
        <a:srgbClr val="FFFFFF"/>
      </a:lt1>
      <a:dk2>
        <a:srgbClr val="7F7F7F"/>
      </a:dk2>
      <a:lt2>
        <a:srgbClr val="FFFFFF"/>
      </a:lt2>
      <a:accent1>
        <a:srgbClr val="009444"/>
      </a:accent1>
      <a:accent2>
        <a:srgbClr val="007A38"/>
      </a:accent2>
      <a:accent3>
        <a:srgbClr val="00A14A"/>
      </a:accent3>
      <a:accent4>
        <a:srgbClr val="005427"/>
      </a:accent4>
      <a:accent5>
        <a:srgbClr val="00E067"/>
      </a:accent5>
      <a:accent6>
        <a:srgbClr val="94A088"/>
      </a:accent6>
      <a:hlink>
        <a:srgbClr val="2998E3"/>
      </a:hlink>
      <a:folHlink>
        <a:srgbClr val="0054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Coverage xmlns="http://schemas.microsoft.com/sharepoint/v3/fields" xsi:nil="true"/>
    <Record xmlns="4ffa91fb-a0ff-4ac5-b2db-65c790d184a4">Shared</Record>
    <EPA_x0020_Office xmlns="4ffa91fb-a0ff-4ac5-b2db-65c790d184a4" xsi:nil="true"/>
    <Document_x0020_Creation_x0020_Date xmlns="4ffa91fb-a0ff-4ac5-b2db-65c790d184a4">2021-10-06T05:35:31+00:00</Document_x0020_Creation_x0020_Date>
    <EPA_x0020_Related_x0020_Documents xmlns="4ffa91fb-a0ff-4ac5-b2db-65c790d184a4" xsi:nil="true"/>
    <_Source xmlns="http://schemas.microsoft.com/sharepoint/v3/fields" xsi:nil="true"/>
    <CategoryDescription xmlns="http://schemas.microsoft.com/sharepoint.v3" xsi:nil="true"/>
    <EPA_x0020_Contributor xmlns="4ffa91fb-a0ff-4ac5-b2db-65c790d184a4">
      <UserInfo>
        <DisplayName/>
        <AccountId xsi:nil="true"/>
        <AccountType/>
      </UserInfo>
    </EPA_x0020_Contributor>
    <TaxKeywordTaxHTField xmlns="4ffa91fb-a0ff-4ac5-b2db-65c790d184a4">
      <Terms xmlns="http://schemas.microsoft.com/office/infopath/2007/PartnerControls">
        <TermInfo xmlns="http://schemas.microsoft.com/office/infopath/2007/PartnerControls">
          <TermName xmlns="http://schemas.microsoft.com/office/infopath/2007/PartnerControls">Lead</TermName>
          <TermId xmlns="http://schemas.microsoft.com/office/infopath/2007/PartnerControls">11111111-1111-1111-1111-111111111111</TermId>
        </TermInfo>
        <TermInfo xmlns="http://schemas.microsoft.com/office/infopath/2007/PartnerControls">
          <TermName xmlns="http://schemas.microsoft.com/office/infopath/2007/PartnerControls">information</TermName>
          <TermId xmlns="http://schemas.microsoft.com/office/infopath/2007/PartnerControls">80f42d48-c433-4411-9e9a-cbc074fc23a8</TermId>
        </TermInfo>
        <TermInfo xmlns="http://schemas.microsoft.com/office/infopath/2007/PartnerControls">
          <TermName xmlns="http://schemas.microsoft.com/office/infopath/2007/PartnerControls">Health</TermName>
          <TermId xmlns="http://schemas.microsoft.com/office/infopath/2007/PartnerControls">cdbc1eb2-7061-4b1e-a43a-0c0441bf6b88</TermId>
        </TermInfo>
        <TermInfo xmlns="http://schemas.microsoft.com/office/infopath/2007/PartnerControls">
          <TermName xmlns="http://schemas.microsoft.com/office/infopath/2007/PartnerControls">safety</TermName>
          <TermId xmlns="http://schemas.microsoft.com/office/infopath/2007/PartnerControls">273e90f5-1867-4db9-87ac-0543faf2c2d8</TermId>
        </TermInfo>
      </Terms>
    </TaxKeywordTaxHTField>
    <Rights xmlns="4ffa91fb-a0ff-4ac5-b2db-65c790d184a4" xsi:nil="true"/>
    <External_x0020_Contributor xmlns="4ffa91fb-a0ff-4ac5-b2db-65c790d184a4" xsi:nil="true"/>
    <Identifier xmlns="4ffa91fb-a0ff-4ac5-b2db-65c790d184a4" xsi:nil="true"/>
    <Creator xmlns="4ffa91fb-a0ff-4ac5-b2db-65c790d184a4">
      <UserInfo>
        <DisplayName/>
        <AccountId xsi:nil="true"/>
        <AccountType/>
      </UserInfo>
    </Creator>
    <Language xmlns="http://schemas.microsoft.com/sharepoint/v3">English</Language>
    <j747ac98061d40f0aa7bd47e1db5675d xmlns="4ffa91fb-a0ff-4ac5-b2db-65c790d184a4">
      <Terms xmlns="http://schemas.microsoft.com/office/infopath/2007/PartnerControls"/>
    </j747ac98061d40f0aa7bd47e1db5675d>
    <TaxCatchAll xmlns="4ffa91fb-a0ff-4ac5-b2db-65c790d184a4">
      <Value>321</Value>
      <Value>1104</Value>
      <Value>200</Value>
      <Value>421</Value>
    </TaxCatchAll>
    <SharedWithUsers xmlns="b3ef8c14-d382-4942-99c9-3382e4de0619">
      <UserInfo>
        <DisplayName>Sellars, Shayna</DisplayName>
        <AccountId>24</AccountId>
        <AccountType/>
      </UserInfo>
      <UserInfo>
        <DisplayName>Cappuccilli, Eva (she/her/hers)</DisplayName>
        <AccountId>25</AccountId>
        <AccountType/>
      </UserInfo>
      <UserInfo>
        <DisplayName>Kuntal Merchant</DisplayName>
        <AccountId>14</AccountId>
        <AccountType/>
      </UserInfo>
      <UserInfo>
        <DisplayName>Shannon, Julie</DisplayName>
        <AccountId>17</AccountId>
        <AccountType/>
      </UserInfo>
      <UserInfo>
        <DisplayName>Durand, Chloe</DisplayName>
        <AccountId>147</AccountId>
        <AccountType/>
      </UserInfo>
      <UserInfo>
        <DisplayName>Sonner, Sofie</DisplayName>
        <AccountId>158</AccountId>
        <AccountType/>
      </UserInfo>
      <UserInfo>
        <DisplayName>Ellenbogen, Victoria</DisplayName>
        <AccountId>22</AccountId>
        <AccountType/>
      </UserInfo>
      <UserInfo>
        <DisplayName>Holderman, Todd</DisplayName>
        <AccountId>492</AccountId>
        <AccountType/>
      </UserInfo>
      <UserInfo>
        <DisplayName>Edmonds, Marc</DisplayName>
        <AccountId>20</AccountId>
        <AccountType/>
      </UserInfo>
      <UserInfo>
        <DisplayName>Myrick, Pamela</DisplayName>
        <AccountId>190</AccountId>
        <AccountType/>
      </UserInfo>
      <UserInfo>
        <DisplayName>Kohn, Jeffrey</DisplayName>
        <AccountId>10</AccountId>
        <AccountType/>
      </UserInfo>
      <UserInfo>
        <DisplayName>Kendall, Judith</DisplayName>
        <AccountId>16</AccountId>
        <AccountType/>
      </UserInfo>
    </SharedWithUsers>
    <lcf76f155ced4ddcb4097134ff3c332f xmlns="fc30a4c0-66b0-4141-bbcd-7181d157387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3D7A658C931A409191BD1BEBD4DAE7" ma:contentTypeVersion="16" ma:contentTypeDescription="Create a new document." ma:contentTypeScope="" ma:versionID="c4d723a2892b00c3bde58f689185637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fc30a4c0-66b0-4141-bbcd-7181d157387c" xmlns:ns6="b3ef8c14-d382-4942-99c9-3382e4de0619" targetNamespace="http://schemas.microsoft.com/office/2006/metadata/properties" ma:root="true" ma:fieldsID="c33d174a48d9c2e066fc22509f9450e5" ns1:_="" ns2:_="" ns3:_="" ns4:_="" ns5:_="" ns6:_="">
    <xsd:import namespace="http://schemas.microsoft.com/sharepoint/v3"/>
    <xsd:import namespace="4ffa91fb-a0ff-4ac5-b2db-65c790d184a4"/>
    <xsd:import namespace="http://schemas.microsoft.com/sharepoint.v3"/>
    <xsd:import namespace="http://schemas.microsoft.com/sharepoint/v3/fields"/>
    <xsd:import namespace="fc30a4c0-66b0-4141-bbcd-7181d157387c"/>
    <xsd:import namespace="b3ef8c14-d382-4942-99c9-3382e4de061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ServiceObjectDetectorVersions" minOccurs="0"/>
                <xsd:element ref="ns5:MediaServiceLocation" minOccurs="0"/>
                <xsd:element ref="ns5:MediaLengthInSecond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600a57c0-3e30-4532-a886-aa8c479b1671}" ma:internalName="TaxCatchAllLabel" ma:readOnly="true" ma:showField="CatchAllDataLabel" ma:web="b3ef8c14-d382-4942-99c9-3382e4de061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600a57c0-3e30-4532-a886-aa8c479b1671}" ma:internalName="TaxCatchAll" ma:showField="CatchAllData" ma:web="b3ef8c14-d382-4942-99c9-3382e4de06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30a4c0-66b0-4141-bbcd-7181d157387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Location" ma:index="39" nillable="true" ma:displayName="Location" ma:indexed="true" ma:internalName="MediaServiceLocatio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ef8c14-d382-4942-99c9-3382e4de0619"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FFA80A32-3CF4-4547-AC21-5947DE24779E}">
  <ds:schemaRefs>
    <ds:schemaRef ds:uri="http://schemas.microsoft.com/office/2006/documentManagement/types"/>
    <ds:schemaRef ds:uri="http://purl.org/dc/dcmitype/"/>
    <ds:schemaRef ds:uri="http://schemas.microsoft.com/office/infopath/2007/PartnerControls"/>
    <ds:schemaRef ds:uri="http://schemas.microsoft.com/sharepoint/v3"/>
    <ds:schemaRef ds:uri="http://www.w3.org/XML/1998/namespace"/>
    <ds:schemaRef ds:uri="http://schemas.microsoft.com/sharepoint/v3/fields"/>
    <ds:schemaRef ds:uri="4ffa91fb-a0ff-4ac5-b2db-65c790d184a4"/>
    <ds:schemaRef ds:uri="http://purl.org/dc/terms/"/>
    <ds:schemaRef ds:uri="http://schemas.microsoft.com/sharepoint.v3"/>
    <ds:schemaRef ds:uri="http://schemas.openxmlformats.org/package/2006/metadata/core-properties"/>
    <ds:schemaRef ds:uri="http://schemas.microsoft.com/office/2006/metadata/properties"/>
    <ds:schemaRef ds:uri="b3ef8c14-d382-4942-99c9-3382e4de0619"/>
    <ds:schemaRef ds:uri="fc30a4c0-66b0-4141-bbcd-7181d157387c"/>
    <ds:schemaRef ds:uri="http://purl.org/dc/elements/1.1/"/>
  </ds:schemaRefs>
</ds:datastoreItem>
</file>

<file path=customXml/itemProps2.xml><?xml version="1.0" encoding="utf-8"?>
<ds:datastoreItem xmlns:ds="http://schemas.openxmlformats.org/officeDocument/2006/customXml" ds:itemID="{EEF46F2B-FE81-416E-A820-311B97F5E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fc30a4c0-66b0-4141-bbcd-7181d157387c"/>
    <ds:schemaRef ds:uri="b3ef8c14-d382-4942-99c9-3382e4de0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9C71E1-05A1-4B6C-B3F1-47E7816A5B18}">
  <ds:schemaRefs>
    <ds:schemaRef ds:uri="http://schemas.microsoft.com/sharepoint/v3/contenttype/forms"/>
  </ds:schemaRefs>
</ds:datastoreItem>
</file>

<file path=customXml/itemProps4.xml><?xml version="1.0" encoding="utf-8"?>
<ds:datastoreItem xmlns:ds="http://schemas.openxmlformats.org/officeDocument/2006/customXml" ds:itemID="{5E6BAB9A-5A00-4859-B50D-3896D82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10374</Words>
  <Application>Microsoft Office PowerPoint</Application>
  <PresentationFormat>On-screen Show (4:3)</PresentationFormat>
  <Paragraphs>708</Paragraphs>
  <Slides>56</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Calibri</vt:lpstr>
      <vt:lpstr>Calibri Light</vt:lpstr>
      <vt:lpstr>Courier New</vt:lpstr>
      <vt:lpstr>Franklin Gothic Book</vt:lpstr>
      <vt:lpstr>Open Sans</vt:lpstr>
      <vt:lpstr>Segoe UI</vt:lpstr>
      <vt:lpstr>Source Sans Pro Web</vt:lpstr>
      <vt:lpstr>Times New Roman</vt:lpstr>
      <vt:lpstr>Trebuchet MS</vt:lpstr>
      <vt:lpstr>Office Theme</vt:lpstr>
      <vt:lpstr>Understanding Lead</vt:lpstr>
      <vt:lpstr>Outline</vt:lpstr>
      <vt:lpstr>Introduction</vt:lpstr>
      <vt:lpstr>What questions do you have about lead and lead poisoning?</vt:lpstr>
      <vt:lpstr>Introduction Cont.</vt:lpstr>
      <vt:lpstr>What is Lead?</vt:lpstr>
      <vt:lpstr>Where do you think lead can be found?</vt:lpstr>
      <vt:lpstr>Lead can be found in…</vt:lpstr>
      <vt:lpstr>Lead-based Paint</vt:lpstr>
      <vt:lpstr>Children can be exposed…</vt:lpstr>
      <vt:lpstr>Childhood lead exposure and lead poisoning is preventable! </vt:lpstr>
      <vt:lpstr>Potential Sources of Exposure</vt:lpstr>
      <vt:lpstr>Potential Sources of Exposure 2</vt:lpstr>
      <vt:lpstr>Potential Sources of Exposure 3</vt:lpstr>
      <vt:lpstr>Potential Sources of Exposure 4</vt:lpstr>
      <vt:lpstr>Potential Sources of Exposure 5</vt:lpstr>
      <vt:lpstr>Potential Sources of Exposure 6</vt:lpstr>
      <vt:lpstr>Potential Sources of Exposure 7</vt:lpstr>
      <vt:lpstr>Potential Sources of Exposure 8</vt:lpstr>
      <vt:lpstr>Potential Sources of Exposure 9</vt:lpstr>
      <vt:lpstr>Are there other sources of lead exposure in your community?</vt:lpstr>
      <vt:lpstr>Fill in the Blanks</vt:lpstr>
      <vt:lpstr>Vulnerable Populations</vt:lpstr>
      <vt:lpstr>Vulnerable Populations 2</vt:lpstr>
      <vt:lpstr>Vulnerable Populations 3</vt:lpstr>
      <vt:lpstr>Vulnerable Populations 4</vt:lpstr>
      <vt:lpstr>Impacts and Effects of Lead Exposure</vt:lpstr>
      <vt:lpstr>Health Effects: Children</vt:lpstr>
      <vt:lpstr>Health Effects: Adults</vt:lpstr>
      <vt:lpstr>Health Effects: Pregnant Women</vt:lpstr>
      <vt:lpstr>Health Effects: Wildlife</vt:lpstr>
      <vt:lpstr>Non-Lead Alternatives for Fishing and Hunting Activities</vt:lpstr>
      <vt:lpstr>Are you aware of specific stories of how lead has already impacted your community?</vt:lpstr>
      <vt:lpstr>Cultural Impacts</vt:lpstr>
      <vt:lpstr>Taking Action</vt:lpstr>
      <vt:lpstr>Keep Homes Clean &amp; Dust-Free</vt:lpstr>
      <vt:lpstr>Eat a Diet High in Iron, Calcium &amp; Vitamin C</vt:lpstr>
      <vt:lpstr>Eat a Diet High in Iron, Calcium &amp; Vitamin C 2</vt:lpstr>
      <vt:lpstr>Wash Hands</vt:lpstr>
      <vt:lpstr>Play in Grass</vt:lpstr>
      <vt:lpstr>Hire Certified Lead Professionals</vt:lpstr>
      <vt:lpstr>Hire Certified Lead Professionals 2</vt:lpstr>
      <vt:lpstr>Shower &amp; Change</vt:lpstr>
      <vt:lpstr>Wash Toys, Pacifiers &amp; Bottles</vt:lpstr>
      <vt:lpstr>Run Your Water</vt:lpstr>
      <vt:lpstr>Run Your Water 2</vt:lpstr>
      <vt:lpstr>Run Your Water 3</vt:lpstr>
      <vt:lpstr>Getting Your Child Tested</vt:lpstr>
      <vt:lpstr>Getting Your Child Tested 2</vt:lpstr>
      <vt:lpstr>Before You Buy or Rent</vt:lpstr>
      <vt:lpstr>Federal Law Requires Buyers &amp; Renters Receive</vt:lpstr>
      <vt:lpstr>Conclusion</vt:lpstr>
      <vt:lpstr>Review</vt:lpstr>
      <vt:lpstr>Does anyone have any questions about the information covered today?  </vt:lpstr>
      <vt:lpstr>National Lead Information Center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Lead</dc:title>
  <dc:subject>Lead Awareness in Indian Country: Keeping our Children Healthy!</dc:subject>
  <dc:creator/>
  <cp:keywords>Lead; Information; Health; Safety;</cp:keywords>
  <cp:lastModifiedBy/>
  <cp:revision>27</cp:revision>
  <dcterms:created xsi:type="dcterms:W3CDTF">2023-09-06T01:14:53Z</dcterms:created>
  <dcterms:modified xsi:type="dcterms:W3CDTF">2025-03-27T15:23:45Z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321;#Lead|11111111-1111-1111-1111-111111111111;#1104;#information|80f42d48-c433-4411-9e9a-cbc074fc23a8;#200;#Health|cdbc1eb2-7061-4b1e-a43a-0c0441bf6b88;#421;#safety|273e90f5-1867-4db9-87ac-0543faf2c2d8</vt:lpwstr>
  </property>
  <property fmtid="{D5CDD505-2E9C-101B-9397-08002B2CF9AE}" pid="3" name="MediaServiceImageTags">
    <vt:lpwstr/>
  </property>
  <property fmtid="{D5CDD505-2E9C-101B-9397-08002B2CF9AE}" pid="4" name="e3f09c3df709400db2417a7161762d62">
    <vt:lpwstr/>
  </property>
  <property fmtid="{D5CDD505-2E9C-101B-9397-08002B2CF9AE}" pid="5" name="EPA Subject">
    <vt:lpwstr/>
  </property>
  <property fmtid="{D5CDD505-2E9C-101B-9397-08002B2CF9AE}" pid="6" name="Document Type">
    <vt:lpwstr/>
  </property>
  <property fmtid="{D5CDD505-2E9C-101B-9397-08002B2CF9AE}" pid="7" name="Document_x0020_Type">
    <vt:lpwstr/>
  </property>
  <property fmtid="{D5CDD505-2E9C-101B-9397-08002B2CF9AE}" pid="8" name="EPA_x0020_Subject">
    <vt:lpwstr/>
  </property>
  <property fmtid="{D5CDD505-2E9C-101B-9397-08002B2CF9AE}" pid="9" name="ContentTypeId">
    <vt:lpwstr>0x0101003A3D7A658C931A409191BD1BEBD4DAE7</vt:lpwstr>
  </property>
</Properties>
</file>