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98" r:id="rId6"/>
    <p:sldMasterId id="2147483712" r:id="rId7"/>
  </p:sldMasterIdLst>
  <p:notesMasterIdLst>
    <p:notesMasterId r:id="rId100"/>
  </p:notesMasterIdLst>
  <p:sldIdLst>
    <p:sldId id="4134" r:id="rId8"/>
    <p:sldId id="4376" r:id="rId9"/>
    <p:sldId id="4129" r:id="rId10"/>
    <p:sldId id="4135" r:id="rId11"/>
    <p:sldId id="1084" r:id="rId12"/>
    <p:sldId id="4136" r:id="rId13"/>
    <p:sldId id="316" r:id="rId14"/>
    <p:sldId id="311" r:id="rId15"/>
    <p:sldId id="4406" r:id="rId16"/>
    <p:sldId id="4441" r:id="rId17"/>
    <p:sldId id="4393" r:id="rId18"/>
    <p:sldId id="703" r:id="rId19"/>
    <p:sldId id="704" r:id="rId20"/>
    <p:sldId id="4440" r:id="rId21"/>
    <p:sldId id="706" r:id="rId22"/>
    <p:sldId id="705" r:id="rId23"/>
    <p:sldId id="751" r:id="rId24"/>
    <p:sldId id="727" r:id="rId25"/>
    <p:sldId id="790" r:id="rId26"/>
    <p:sldId id="785" r:id="rId27"/>
    <p:sldId id="764" r:id="rId28"/>
    <p:sldId id="792" r:id="rId29"/>
    <p:sldId id="4412" r:id="rId30"/>
    <p:sldId id="711" r:id="rId31"/>
    <p:sldId id="4413" r:id="rId32"/>
    <p:sldId id="732" r:id="rId33"/>
    <p:sldId id="4442" r:id="rId34"/>
    <p:sldId id="797" r:id="rId35"/>
    <p:sldId id="4443" r:id="rId36"/>
    <p:sldId id="4444" r:id="rId37"/>
    <p:sldId id="786" r:id="rId38"/>
    <p:sldId id="783" r:id="rId39"/>
    <p:sldId id="784" r:id="rId40"/>
    <p:sldId id="770" r:id="rId41"/>
    <p:sldId id="779" r:id="rId42"/>
    <p:sldId id="780" r:id="rId43"/>
    <p:sldId id="773" r:id="rId44"/>
    <p:sldId id="774" r:id="rId45"/>
    <p:sldId id="781" r:id="rId46"/>
    <p:sldId id="4407" r:id="rId47"/>
    <p:sldId id="4435" r:id="rId48"/>
    <p:sldId id="4366" r:id="rId49"/>
    <p:sldId id="4424" r:id="rId50"/>
    <p:sldId id="1117" r:id="rId51"/>
    <p:sldId id="1029" r:id="rId52"/>
    <p:sldId id="1030" r:id="rId53"/>
    <p:sldId id="4417" r:id="rId54"/>
    <p:sldId id="4425" r:id="rId55"/>
    <p:sldId id="4422" r:id="rId56"/>
    <p:sldId id="4423" r:id="rId57"/>
    <p:sldId id="1122" r:id="rId58"/>
    <p:sldId id="1135" r:id="rId59"/>
    <p:sldId id="4416" r:id="rId60"/>
    <p:sldId id="4418" r:id="rId61"/>
    <p:sldId id="4399" r:id="rId62"/>
    <p:sldId id="4358" r:id="rId63"/>
    <p:sldId id="4359" r:id="rId64"/>
    <p:sldId id="1288" r:id="rId65"/>
    <p:sldId id="4335" r:id="rId66"/>
    <p:sldId id="1273" r:id="rId67"/>
    <p:sldId id="1241" r:id="rId68"/>
    <p:sldId id="1243" r:id="rId69"/>
    <p:sldId id="1259" r:id="rId70"/>
    <p:sldId id="1264" r:id="rId71"/>
    <p:sldId id="1306" r:id="rId72"/>
    <p:sldId id="1304" r:id="rId73"/>
    <p:sldId id="1308" r:id="rId74"/>
    <p:sldId id="1286" r:id="rId75"/>
    <p:sldId id="4360" r:id="rId76"/>
    <p:sldId id="1261" r:id="rId77"/>
    <p:sldId id="4362" r:id="rId78"/>
    <p:sldId id="1276" r:id="rId79"/>
    <p:sldId id="4379" r:id="rId80"/>
    <p:sldId id="4410" r:id="rId81"/>
    <p:sldId id="4374" r:id="rId82"/>
    <p:sldId id="4387" r:id="rId83"/>
    <p:sldId id="1045" r:id="rId84"/>
    <p:sldId id="1047" r:id="rId85"/>
    <p:sldId id="1048" r:id="rId86"/>
    <p:sldId id="4436" r:id="rId87"/>
    <p:sldId id="1054" r:id="rId88"/>
    <p:sldId id="4437" r:id="rId89"/>
    <p:sldId id="291" r:id="rId90"/>
    <p:sldId id="1069" r:id="rId91"/>
    <p:sldId id="4438" r:id="rId92"/>
    <p:sldId id="1077" r:id="rId93"/>
    <p:sldId id="1057" r:id="rId94"/>
    <p:sldId id="1078" r:id="rId95"/>
    <p:sldId id="4439" r:id="rId96"/>
    <p:sldId id="1090" r:id="rId97"/>
    <p:sldId id="1080" r:id="rId98"/>
    <p:sldId id="286" r:id="rId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497127-CF54-00CF-8889-4832E17A0A9A}" name="Klasen, Matthew (he/him/his)" initials="KM(" userId="S::Klasen.Matthew@epa.gov::6287d57c-56a5-4808-b873-9195f457e7d3" providerId="AD"/>
  <p188:author id="{66241E56-4136-91EF-0B3E-1CC44625357A}" name="Burneson, Eric" initials="BE" userId="S::Burneson.Eric@epa.gov::0cf0cfa4-48dd-44e9-a0d3-2537104932fe" providerId="AD"/>
  <p188:author id="{B656F45F-A9DB-2910-12C5-B0A88CEF3671}" name="Thompson, Katherine (she/her/hers)" initials="TK(" userId="S::Thompson.Katherine@epa.gov::67e573ab-42f0-4219-b5bb-fa659d3c53d6" providerId="AD"/>
  <p188:author id="{56FDDA7D-1DDF-E5A1-AD3D-25C0CD4F9545}" name="Kormondy, Charlene (she/her/hers)" initials="KC(" userId="S::Kormondy.Charlene@epa.gov::b42eab07-8d7b-475f-bb9c-786f34cb3325" providerId="AD"/>
  <p188:author id="{7BC459B9-A3E2-F5C1-00C9-AA225133CFEA}" name="Greene, Ashley" initials="GA" userId="Greene, Ashley" providerId="None"/>
  <p188:author id="{336B8BCF-A7F8-FE09-5A7F-600EE872A8EF}" name="Albert, Ryan" initials="AR" userId="S::Albert.Ryan@epa.gov::845c2cf8-7271-4aff-a258-8c05e72d2696" providerId="AD"/>
  <p188:author id="{0A8AFADB-6F81-DA85-522A-3002C2FD0D0D}" name="Umberg, Matt" initials="UM" userId="S::Umberg.Matt@epa.gov::e0346b14-2a92-4995-9713-ce2a5638bd97" providerId="AD"/>
  <p188:author id="{B90B7BDF-16C5-DD5F-80E5-BA29E493C8EC}" name="Gonsenhauser, Rachel" initials="GR" userId="S::Gonsenhauser.Rachel@epa.gov::e1c21065-8528-4993-bdf3-8b154679b9ba" providerId="AD"/>
  <p188:author id="{65691AF2-C41E-D223-EBC1-4274D40C81D1}" name="Carroll, Gregory" initials="CG" userId="S::Carroll.Gregory@epa.gov::c4591223-5d52-4dd7-af22-1bdc25fc16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x, Radhika" initials="FR" lastIdx="5" clrIdx="0">
    <p:extLst>
      <p:ext uri="{19B8F6BF-5375-455C-9EA6-DF929625EA0E}">
        <p15:presenceInfo xmlns:p15="http://schemas.microsoft.com/office/powerpoint/2012/main" userId="S::Fox.Radhika@epa.gov::6330b85c-9e71-4b8d-821a-1e4f46281b22" providerId="AD"/>
      </p:ext>
    </p:extLst>
  </p:cmAuthor>
  <p:cmAuthor id="2" name="Juan" initials="J" lastIdx="4" clrIdx="1">
    <p:extLst>
      <p:ext uri="{19B8F6BF-5375-455C-9EA6-DF929625EA0E}">
        <p15:presenceInfo xmlns:p15="http://schemas.microsoft.com/office/powerpoint/2012/main" userId="S::Sabater.Juan@epa.gov::7360b276-3035-4369-8fff-fd71e0ee70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62626"/>
    <a:srgbClr val="0054A6"/>
    <a:srgbClr val="BDD7EE"/>
    <a:srgbClr val="D8BEEC"/>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9" autoAdjust="0"/>
    <p:restoredTop sz="67433" autoAdjust="0"/>
  </p:normalViewPr>
  <p:slideViewPr>
    <p:cSldViewPr snapToGrid="0">
      <p:cViewPr varScale="1">
        <p:scale>
          <a:sx n="42" d="100"/>
          <a:sy n="42" d="100"/>
        </p:scale>
        <p:origin x="852" y="24"/>
      </p:cViewPr>
      <p:guideLst/>
    </p:cSldViewPr>
  </p:slideViewPr>
  <p:outlineViewPr>
    <p:cViewPr>
      <p:scale>
        <a:sx n="33" d="100"/>
        <a:sy n="33" d="100"/>
      </p:scale>
      <p:origin x="0" y="-170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6" Type="http://schemas.openxmlformats.org/officeDocument/2006/relationships/slide" Target="slides/slide9.xml"/><Relationship Id="rId107" Type="http://schemas.microsoft.com/office/2018/10/relationships/authors" Target="authors.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presProps" Target="presProps.xml"/><Relationship Id="rId5" Type="http://schemas.openxmlformats.org/officeDocument/2006/relationships/slideMaster" Target="slideMasters/slideMaster1.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microsoft.com/office/2016/11/relationships/changesInfo" Target="changesInfos/changesInfo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theme" Target="theme/theme1.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rmondy, Charlene" userId="b42eab07-8d7b-475f-bb9c-786f34cb3325" providerId="ADAL" clId="{2C8F187D-F34E-4143-B309-DB5FDF09BE76}"/>
    <pc:docChg chg="custSel modSld">
      <pc:chgData name="Kormondy, Charlene" userId="b42eab07-8d7b-475f-bb9c-786f34cb3325" providerId="ADAL" clId="{2C8F187D-F34E-4143-B309-DB5FDF09BE76}" dt="2025-04-17T20:43:37.435" v="0" actId="3626"/>
      <pc:docMkLst>
        <pc:docMk/>
      </pc:docMkLst>
      <pc:sldChg chg="modSp mod">
        <pc:chgData name="Kormondy, Charlene" userId="b42eab07-8d7b-475f-bb9c-786f34cb3325" providerId="ADAL" clId="{2C8F187D-F34E-4143-B309-DB5FDF09BE76}" dt="2025-04-17T20:43:37.435" v="0" actId="3626"/>
        <pc:sldMkLst>
          <pc:docMk/>
          <pc:sldMk cId="2080857697" sldId="4435"/>
        </pc:sldMkLst>
        <pc:spChg chg="mod">
          <ac:chgData name="Kormondy, Charlene" userId="b42eab07-8d7b-475f-bb9c-786f34cb3325" providerId="ADAL" clId="{2C8F187D-F34E-4143-B309-DB5FDF09BE76}" dt="2025-04-17T20:43:37.435" v="0" actId="3626"/>
          <ac:spMkLst>
            <pc:docMk/>
            <pc:sldMk cId="2080857697" sldId="4435"/>
            <ac:spMk id="5" creationId="{452A2228-7AA5-9557-3090-CEDE52177BD3}"/>
          </ac:spMkLst>
        </pc:spChg>
      </pc:sldChg>
    </pc:docChg>
  </pc:docChgLst>
  <pc:docChgLst>
    <pc:chgData name="Kormondy, Charlene" userId="b42eab07-8d7b-475f-bb9c-786f34cb3325" providerId="ADAL" clId="{7D5E471B-3758-4D91-9CCC-DC072251200B}"/>
    <pc:docChg chg="modSld">
      <pc:chgData name="Kormondy, Charlene" userId="b42eab07-8d7b-475f-bb9c-786f34cb3325" providerId="ADAL" clId="{7D5E471B-3758-4D91-9CCC-DC072251200B}" dt="2025-06-04T23:00:55.449" v="2" actId="20577"/>
      <pc:docMkLst>
        <pc:docMk/>
      </pc:docMkLst>
      <pc:sldChg chg="modSp mod">
        <pc:chgData name="Kormondy, Charlene" userId="b42eab07-8d7b-475f-bb9c-786f34cb3325" providerId="ADAL" clId="{7D5E471B-3758-4D91-9CCC-DC072251200B}" dt="2025-06-04T23:00:55.449" v="2" actId="20577"/>
        <pc:sldMkLst>
          <pc:docMk/>
          <pc:sldMk cId="3776286212" sldId="1084"/>
        </pc:sldMkLst>
        <pc:spChg chg="mod">
          <ac:chgData name="Kormondy, Charlene" userId="b42eab07-8d7b-475f-bb9c-786f34cb3325" providerId="ADAL" clId="{7D5E471B-3758-4D91-9CCC-DC072251200B}" dt="2025-06-04T23:00:55.449" v="2" actId="20577"/>
          <ac:spMkLst>
            <pc:docMk/>
            <pc:sldMk cId="3776286212" sldId="1084"/>
            <ac:spMk id="6" creationId="{1CD2BACD-E557-4F0D-86D4-3CD52342B4E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13CA7-E4F5-4ED2-B611-E0597CDC79CD}" type="datetimeFigureOut">
              <a:rPr lang="en-US" smtClean="0"/>
              <a:t>6/4/2025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F35C3-026A-4C05-900D-9E650721B96F}" type="slidenum">
              <a:rPr lang="en-US" smtClean="0"/>
              <a:t>‹#›</a:t>
            </a:fld>
            <a:endParaRPr lang="en-US" dirty="0"/>
          </a:p>
        </p:txBody>
      </p:sp>
    </p:spTree>
    <p:extLst>
      <p:ext uri="{BB962C8B-B14F-4D97-AF65-F5344CB8AC3E}">
        <p14:creationId xmlns:p14="http://schemas.microsoft.com/office/powerpoint/2010/main" val="20532311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pa.gov/waterresilience/awia-section-2013sdwa-section-1433-compliance-dat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isa.gov/resources-tools/resources/top-cyber-actions-securing-water-systems"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s://www.epa.gov/system/files/documents/2024-08/epa-water-cybersecurity-assessment-tool-3.1_links.xlsx" TargetMode="External"/><Relationship Id="rId4" Type="http://schemas.openxmlformats.org/officeDocument/2006/relationships/hyperlink" Target="https://www.epa.gov/waterresilience/cybersecurity-assessments"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cisa.gov/resources-tools/resources/top-cyber-actions-securing-water-systems"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www.epa.gov/system/files/documents/2024-08/epa-water-cybersecurity-assessment-tool-3.1_links.xlsx" TargetMode="External"/><Relationship Id="rId4" Type="http://schemas.openxmlformats.org/officeDocument/2006/relationships/hyperlink" Target="https://www.epa.gov/waterresilience/cybersecurity-assessments"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epa.gov/waterresilience/forms/epas-water-sector-cybersecurity-evaluation-program"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On October 23, 2018, America's Water Infrastructure Act (AWIA) was signed into law. </a:t>
            </a:r>
            <a:r>
              <a:rPr lang="en-US" b="0" i="0" dirty="0">
                <a:solidFill>
                  <a:srgbClr val="1B1B1B"/>
                </a:solidFill>
                <a:effectLst/>
                <a:latin typeface="Source Sans Pro Web"/>
              </a:rPr>
              <a:t>AWIA section 2013, which amended section 1433 of the Safe Drinking Water Act (SDWA),  requires community (drinking) water systems (CWSs) serving more than 3,300 people to develop or update risk and resilience assessments (RRAs) and emergency response plans (ERPs). </a:t>
            </a:r>
            <a:r>
              <a:rPr lang="en-US" sz="1200" b="0" i="0" kern="1200" dirty="0">
                <a:solidFill>
                  <a:schemeClr val="tx1"/>
                </a:solidFill>
                <a:effectLst/>
                <a:latin typeface="+mn-lt"/>
                <a:ea typeface="+mn-ea"/>
                <a:cs typeface="+mn-cs"/>
              </a:rPr>
              <a:t>This presentation will provide an overview of SDWA section 1433 RRA and ERP requirements, as well as brief demonstrations of how to use EPA’s tools and templates to help develop an RRA and ERP.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240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discuss how to create, or revise if you already have one, a risk and resilience assessment using EPA’s </a:t>
            </a:r>
            <a:r>
              <a:rPr lang="en-US" sz="1200" b="0" dirty="0">
                <a:solidFill>
                  <a:schemeClr val="bg1"/>
                </a:solidFill>
                <a:latin typeface="Arial" panose="020B0604020202020204" pitchFamily="34" charset="0"/>
                <a:cs typeface="Arial" panose="020B0604020202020204" pitchFamily="34" charset="0"/>
              </a:rPr>
              <a:t>Vulnerability Self Assessment Tool (VSAT). </a:t>
            </a:r>
            <a:endParaRPr lang="en-US" b="0" dirty="0"/>
          </a:p>
        </p:txBody>
      </p:sp>
      <p:sp>
        <p:nvSpPr>
          <p:cNvPr id="4" name="Slide Number Placeholder 3"/>
          <p:cNvSpPr>
            <a:spLocks noGrp="1"/>
          </p:cNvSpPr>
          <p:nvPr>
            <p:ph type="sldNum" sz="quarter" idx="5"/>
          </p:nvPr>
        </p:nvSpPr>
        <p:spPr/>
        <p:txBody>
          <a:bodyPr/>
          <a:lstStyle/>
          <a:p>
            <a:fld id="{8C7F35C3-026A-4C05-900D-9E650721B96F}" type="slidenum">
              <a:rPr lang="en-US" smtClean="0"/>
              <a:t>10</a:t>
            </a:fld>
            <a:endParaRPr lang="en-US" dirty="0"/>
          </a:p>
        </p:txBody>
      </p:sp>
    </p:spTree>
    <p:extLst>
      <p:ext uri="{BB962C8B-B14F-4D97-AF65-F5344CB8AC3E}">
        <p14:creationId xmlns:p14="http://schemas.microsoft.com/office/powerpoint/2010/main" val="305467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VSAT is an e-tool that water utilities can use to create an RRA. It existed before AWIA was passed and was updated to meet the law’s requirements for an RRA. You can access VSAT at the link on the slide.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8C7F35C3-026A-4C05-900D-9E650721B96F}" type="slidenum">
              <a:rPr lang="en-US" smtClean="0"/>
              <a:t>11</a:t>
            </a:fld>
            <a:endParaRPr lang="en-US" dirty="0"/>
          </a:p>
        </p:txBody>
      </p:sp>
    </p:spTree>
    <p:extLst>
      <p:ext uri="{BB962C8B-B14F-4D97-AF65-F5344CB8AC3E}">
        <p14:creationId xmlns:p14="http://schemas.microsoft.com/office/powerpoint/2010/main" val="1342393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431030"/>
          </a:xfrm>
        </p:spPr>
        <p:txBody>
          <a:bodyPr>
            <a:normAutofit/>
          </a:bodyPr>
          <a:lstStyle/>
          <a:p>
            <a:r>
              <a:rPr lang="en-US" dirty="0"/>
              <a:t>This table shows pages in VSAT that must be completed, thoroughly and completely and in a way that is unique to your water system, for complying with the requirements SDWA 1433(a). Minimal compliance requires only a qualitative assessment, although conducting a quantitative assessment and countermeasure analysis for significant risks is recommended.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Risk Assessment Summary Report provides the data entered and assessment results. It is necessary documentation of compliance.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6B1DB2B-DA15-4E99-B709-26487EE68F93}" type="slidenum">
              <a:rPr lang="en-US" smtClean="0"/>
              <a:pPr/>
              <a:t>12</a:t>
            </a:fld>
            <a:endParaRPr lang="en-US" dirty="0"/>
          </a:p>
        </p:txBody>
      </p:sp>
    </p:spTree>
    <p:extLst>
      <p:ext uri="{BB962C8B-B14F-4D97-AF65-F5344CB8AC3E}">
        <p14:creationId xmlns:p14="http://schemas.microsoft.com/office/powerpoint/2010/main" val="2970432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547474"/>
            <a:ext cx="6248400" cy="4572000"/>
          </a:xfrm>
        </p:spPr>
        <p:txBody>
          <a:bodyPr>
            <a:noAutofit/>
          </a:bodyPr>
          <a:lstStyle/>
          <a:p>
            <a:r>
              <a:rPr lang="en-US" sz="1000" dirty="0"/>
              <a:t>This slide introduces</a:t>
            </a:r>
            <a:r>
              <a:rPr lang="en-US" sz="1000" baseline="0" dirty="0"/>
              <a:t> some common terminology used in VSAT.</a:t>
            </a:r>
          </a:p>
          <a:p>
            <a:endParaRPr lang="en-US" sz="1000" baseline="0" dirty="0"/>
          </a:p>
          <a:p>
            <a:pPr marL="171450" indent="-171450">
              <a:spcAft>
                <a:spcPts val="600"/>
              </a:spcAft>
              <a:buFont typeface="Arial" panose="020B0604020202020204" pitchFamily="34" charset="0"/>
              <a:buChar char="•"/>
            </a:pPr>
            <a:r>
              <a:rPr lang="en-US" sz="1000" b="1" dirty="0"/>
              <a:t>Threat</a:t>
            </a:r>
            <a:r>
              <a:rPr lang="en-US" sz="1000" b="1" baseline="0" dirty="0"/>
              <a:t> </a:t>
            </a:r>
            <a:r>
              <a:rPr lang="en-US" sz="1000" dirty="0"/>
              <a:t>–</a:t>
            </a:r>
            <a:r>
              <a:rPr lang="en-US" sz="1000" baseline="0" dirty="0"/>
              <a:t> </a:t>
            </a:r>
            <a:r>
              <a:rPr lang="en-US" sz="1000" dirty="0"/>
              <a:t>An event that could impair the utility from achieving its mission.</a:t>
            </a:r>
          </a:p>
          <a:p>
            <a:pPr marL="628650" lvl="1" indent="-171450">
              <a:spcAft>
                <a:spcPts val="600"/>
              </a:spcAft>
              <a:buFont typeface="Arial" panose="020B0604020202020204" pitchFamily="34" charset="0"/>
              <a:buChar char="•"/>
            </a:pPr>
            <a:r>
              <a:rPr lang="en-US" sz="1000" b="1" dirty="0"/>
              <a:t>Malevolent Act </a:t>
            </a:r>
            <a:r>
              <a:rPr lang="en-US" sz="1000" dirty="0"/>
              <a:t>– intentional acts, e.g. cyberattacks or vandalism. </a:t>
            </a:r>
            <a:r>
              <a:rPr lang="en-US" sz="1000" b="0" i="0" kern="1200" dirty="0">
                <a:solidFill>
                  <a:schemeClr val="tx1"/>
                </a:solidFill>
                <a:effectLst/>
              </a:rPr>
              <a:t>Additional information about these malevolent acts can be found in the </a:t>
            </a:r>
            <a:r>
              <a:rPr lang="en-US" sz="1000" b="0" i="1" kern="1200" dirty="0">
                <a:solidFill>
                  <a:schemeClr val="tx1"/>
                </a:solidFill>
                <a:effectLst/>
              </a:rPr>
              <a:t>Baseline Information on Malevolent Acts for Community Water Systems Version 3.0</a:t>
            </a:r>
            <a:r>
              <a:rPr lang="en-US" sz="1000" b="0" i="0" kern="1200" dirty="0">
                <a:solidFill>
                  <a:schemeClr val="tx1"/>
                </a:solidFill>
                <a:effectLst/>
              </a:rPr>
              <a:t> document.</a:t>
            </a:r>
          </a:p>
          <a:p>
            <a:pPr marL="628650" lvl="1" indent="-171450">
              <a:spcAft>
                <a:spcPts val="600"/>
              </a:spcAft>
              <a:buFont typeface="Arial" panose="020B0604020202020204" pitchFamily="34" charset="0"/>
              <a:buChar char="•"/>
            </a:pPr>
            <a:r>
              <a:rPr lang="en-US" sz="1000" b="1" i="0" kern="1200" dirty="0">
                <a:solidFill>
                  <a:schemeClr val="tx1"/>
                </a:solidFill>
                <a:effectLst/>
              </a:rPr>
              <a:t>Natural Hazards </a:t>
            </a:r>
            <a:r>
              <a:rPr lang="en-US" sz="1000" dirty="0"/>
              <a:t>– </a:t>
            </a:r>
            <a:r>
              <a:rPr lang="en-US" sz="1000" b="0" i="0" kern="1200" dirty="0">
                <a:solidFill>
                  <a:schemeClr val="tx1"/>
                </a:solidFill>
                <a:effectLst/>
              </a:rPr>
              <a:t>e.g. floods, droughts, earthquakes. </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000" dirty="0"/>
              <a:t>The assessment</a:t>
            </a:r>
            <a:r>
              <a:rPr lang="en-US" sz="1000" baseline="0" dirty="0"/>
              <a:t> of d</a:t>
            </a:r>
            <a:r>
              <a:rPr lang="en-US" sz="1000" dirty="0"/>
              <a:t>ependency and proximity</a:t>
            </a:r>
            <a:r>
              <a:rPr lang="en-US" sz="1000" baseline="0" dirty="0"/>
              <a:t> threats is not required for SDWA section 1433 compliance, but they are included in VSAT.  They are defined as follows. </a:t>
            </a:r>
            <a:endParaRPr lang="en-US" sz="1000" dirty="0"/>
          </a:p>
          <a:p>
            <a:pPr marL="628650" lvl="1" indent="-171450">
              <a:spcAft>
                <a:spcPts val="600"/>
              </a:spcAft>
              <a:buFont typeface="Arial" panose="020B0604020202020204" pitchFamily="34" charset="0"/>
              <a:buChar char="•"/>
            </a:pPr>
            <a:r>
              <a:rPr lang="en-US" sz="1000" b="1" dirty="0"/>
              <a:t>Dependency Threat </a:t>
            </a:r>
            <a:r>
              <a:rPr lang="en-US" sz="1000" dirty="0"/>
              <a:t>– e.g. the utility’s reliance on key customers, employees, suppliers, </a:t>
            </a:r>
            <a:r>
              <a:rPr lang="en-US" sz="1000" baseline="0" dirty="0"/>
              <a:t>and external utilities. E.g. most utilities are reliant on external utilities, such as electrical power. </a:t>
            </a:r>
          </a:p>
          <a:p>
            <a:pPr marL="628650" lvl="1" indent="-171450">
              <a:spcAft>
                <a:spcPts val="600"/>
              </a:spcAft>
              <a:buFont typeface="Arial" panose="020B0604020202020204" pitchFamily="34" charset="0"/>
              <a:buChar char="•"/>
            </a:pPr>
            <a:r>
              <a:rPr lang="en-US" sz="1000" b="1" baseline="0" dirty="0"/>
              <a:t>Proximity Threat </a:t>
            </a:r>
            <a:r>
              <a:rPr lang="en-US" sz="1000" baseline="0" dirty="0"/>
              <a:t>– threat that arise from the nearby proximity of </a:t>
            </a:r>
            <a:r>
              <a:rPr lang="en-US" sz="1000" b="0" i="0" kern="1200" dirty="0">
                <a:solidFill>
                  <a:schemeClr val="tx1"/>
                </a:solidFill>
                <a:effectLst/>
              </a:rPr>
              <a:t>another industry or organization that, if damaged by human or natural causes, would impair function or mission of the utility asset being assessed. E.g. a nearby DoD facility that is considered high risk may carry over threat to a nearby utility.</a:t>
            </a:r>
            <a:endParaRPr lang="en-US" sz="1000" dirty="0"/>
          </a:p>
          <a:p>
            <a:pPr marL="171450" indent="-171450">
              <a:spcAft>
                <a:spcPts val="600"/>
              </a:spcAft>
              <a:buFont typeface="Arial" panose="020B0604020202020204" pitchFamily="34" charset="0"/>
              <a:buChar char="•"/>
            </a:pPr>
            <a:r>
              <a:rPr lang="en-US" sz="1000" b="1" dirty="0"/>
              <a:t>Asset</a:t>
            </a:r>
            <a:r>
              <a:rPr lang="en-US" sz="1000" dirty="0"/>
              <a:t> – A</a:t>
            </a:r>
            <a:r>
              <a:rPr lang="en-US" sz="1000" b="0" i="0" kern="1200" dirty="0">
                <a:solidFill>
                  <a:schemeClr val="tx1"/>
                </a:solidFill>
                <a:effectLst/>
              </a:rPr>
              <a:t>ssets are system components that are critical to providing safe water to your community.</a:t>
            </a:r>
            <a:r>
              <a:rPr lang="en-US" sz="1000" b="0" i="0" kern="1200" baseline="0" dirty="0">
                <a:solidFill>
                  <a:schemeClr val="tx1"/>
                </a:solidFill>
                <a:effectLst/>
              </a:rPr>
              <a:t>  </a:t>
            </a:r>
            <a:r>
              <a:rPr lang="en-US" sz="1000" dirty="0"/>
              <a:t>This could be the asset category listed in the law (e.g., physical barriers), a piece of equipment or a facility (e.g., a storage tank). </a:t>
            </a:r>
            <a:r>
              <a:rPr lang="en-US" sz="1000" i="0" dirty="0"/>
              <a:t>VSAT allows you to define multiple assets for each asset category.</a:t>
            </a:r>
          </a:p>
          <a:p>
            <a:pPr marL="171450" indent="-171450">
              <a:spcAft>
                <a:spcPts val="600"/>
              </a:spcAft>
              <a:buFont typeface="Arial" panose="020B0604020202020204" pitchFamily="34" charset="0"/>
              <a:buChar char="•"/>
            </a:pPr>
            <a:r>
              <a:rPr lang="en-US" sz="1000" b="1" dirty="0"/>
              <a:t>Asset-threat (A/T)</a:t>
            </a:r>
            <a:r>
              <a:rPr lang="en-US" sz="1000" b="1" baseline="0" dirty="0"/>
              <a:t> pair </a:t>
            </a:r>
            <a:r>
              <a:rPr lang="en-US" sz="1000" baseline="0" dirty="0"/>
              <a:t>– When you assign a specific threat is an asset</a:t>
            </a:r>
            <a:r>
              <a:rPr lang="en-US" sz="1000" b="0" i="0" kern="1200" dirty="0">
                <a:solidFill>
                  <a:schemeClr val="tx1"/>
                </a:solidFill>
                <a:effectLst/>
              </a:rPr>
              <a:t>. For each asset/threat pair, you can assess an actual numerical value of risk in VSAT, which allows you to do a cost benefit analysis of potential countermeasures.</a:t>
            </a:r>
            <a:endParaRPr lang="en-US" sz="1000" baseline="0" dirty="0"/>
          </a:p>
          <a:p>
            <a:pPr marL="171450" indent="-171450">
              <a:spcAft>
                <a:spcPts val="600"/>
              </a:spcAft>
              <a:buFont typeface="Arial" panose="020B0604020202020204" pitchFamily="34" charset="0"/>
              <a:buChar char="•"/>
            </a:pPr>
            <a:r>
              <a:rPr lang="en-US" sz="1000" b="1" baseline="0" dirty="0"/>
              <a:t>Countermeasures</a:t>
            </a:r>
            <a:r>
              <a:rPr lang="en-US" sz="1000" baseline="0" dirty="0"/>
              <a:t> </a:t>
            </a:r>
            <a:r>
              <a:rPr lang="en-US" sz="1000" dirty="0"/>
              <a:t>–</a:t>
            </a:r>
            <a:r>
              <a:rPr lang="en-US" sz="1000" baseline="0" dirty="0"/>
              <a:t> </a:t>
            </a:r>
            <a:r>
              <a:rPr lang="en-US" sz="1000" dirty="0"/>
              <a:t>Countermeasures are practices that reduce the risk from a threat to the utility’s assets. </a:t>
            </a:r>
          </a:p>
        </p:txBody>
      </p:sp>
      <p:sp>
        <p:nvSpPr>
          <p:cNvPr id="4" name="Slide Number Placeholder 3"/>
          <p:cNvSpPr>
            <a:spLocks noGrp="1"/>
          </p:cNvSpPr>
          <p:nvPr>
            <p:ph type="sldNum" sz="quarter" idx="10"/>
          </p:nvPr>
        </p:nvSpPr>
        <p:spPr/>
        <p:txBody>
          <a:bodyPr/>
          <a:lstStyle/>
          <a:p>
            <a:fld id="{26B1DB2B-DA15-4E99-B709-26487EE68F93}" type="slidenum">
              <a:rPr lang="en-US" smtClean="0"/>
              <a:pPr/>
              <a:t>13</a:t>
            </a:fld>
            <a:endParaRPr lang="en-US" dirty="0"/>
          </a:p>
        </p:txBody>
      </p:sp>
    </p:spTree>
    <p:extLst>
      <p:ext uri="{BB962C8B-B14F-4D97-AF65-F5344CB8AC3E}">
        <p14:creationId xmlns:p14="http://schemas.microsoft.com/office/powerpoint/2010/main" val="9132171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Now we will walk</a:t>
            </a:r>
            <a:r>
              <a:rPr lang="en-US" baseline="0" dirty="0"/>
              <a:t> through a hypothetical scenario of a water utility assessing the risk and resilience using VSAT.</a:t>
            </a:r>
          </a:p>
          <a:p>
            <a:pPr>
              <a:spcBef>
                <a:spcPts val="1200"/>
              </a:spcBef>
            </a:pPr>
            <a:endParaRPr lang="en-US" dirty="0"/>
          </a:p>
          <a:p>
            <a:pPr>
              <a:spcBef>
                <a:spcPts val="1200"/>
              </a:spcBef>
            </a:pPr>
            <a:r>
              <a:rPr lang="en-US" sz="1200" b="0" dirty="0">
                <a:solidFill>
                  <a:schemeClr val="bg1"/>
                </a:solidFill>
                <a:latin typeface="Arial" panose="020B0604020202020204" pitchFamily="34" charset="0"/>
                <a:cs typeface="Arial" panose="020B0604020202020204" pitchFamily="34" charset="0"/>
              </a:rPr>
              <a:t>This presentation will hit the highlights of VSAT, but we do have a longer version of</a:t>
            </a:r>
            <a:r>
              <a:rPr lang="en-US" sz="1200" b="0" baseline="0" dirty="0">
                <a:solidFill>
                  <a:schemeClr val="bg1"/>
                </a:solidFill>
                <a:latin typeface="Arial" panose="020B0604020202020204" pitchFamily="34" charset="0"/>
                <a:cs typeface="Arial" panose="020B0604020202020204" pitchFamily="34" charset="0"/>
              </a:rPr>
              <a:t> this “VSAT Training Presentation” available on the VSAT website if you’d like to see it. </a:t>
            </a:r>
            <a:r>
              <a:rPr lang="en-US" baseline="0" dirty="0"/>
              <a:t>Also t</a:t>
            </a:r>
            <a:r>
              <a:rPr lang="en-US" dirty="0"/>
              <a:t>he ‘Training Scenario Analysis’ VSAT file is available upon request. It contains the analysis information included in the training presentation. This</a:t>
            </a:r>
            <a:r>
              <a:rPr lang="en-US" baseline="0" dirty="0"/>
              <a:t> analysis file may be imported into VSAT and used as a reference, in conjunction with the training presentation. E</a:t>
            </a:r>
            <a:r>
              <a:rPr lang="en-US" dirty="0"/>
              <a:t>mail dwresilience@epa.gov if you are interested in the file.</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B1DB2B-DA15-4E99-B709-26487EE68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0095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We’ll use a fictional water system: Spring View Water District, a m</a:t>
            </a:r>
            <a:r>
              <a:rPr lang="en-US" sz="1200" dirty="0"/>
              <a:t>edium-sized water utility located in the far south suburbs of Chicago, Illinois.</a:t>
            </a:r>
          </a:p>
          <a:p>
            <a:endParaRPr lang="en-US" sz="1200" dirty="0"/>
          </a:p>
          <a:p>
            <a:pPr>
              <a:spcAft>
                <a:spcPts val="600"/>
              </a:spcAft>
            </a:pPr>
            <a:r>
              <a:rPr lang="en-US" dirty="0"/>
              <a:t>This scenario will focus on threats to four critical assets:</a:t>
            </a:r>
            <a:endParaRPr lang="en-US" baseline="0" dirty="0"/>
          </a:p>
          <a:p>
            <a:pPr marL="287338" lvl="0" indent="-171450">
              <a:buFont typeface="Arial" panose="020B0604020202020204" pitchFamily="34" charset="0"/>
              <a:buChar char="•"/>
            </a:pPr>
            <a:r>
              <a:rPr lang="en-US" dirty="0"/>
              <a:t>14 pumping stations,</a:t>
            </a:r>
          </a:p>
          <a:p>
            <a:pPr marL="287338" lvl="0" indent="-171450">
              <a:buFont typeface="Arial" panose="020B0604020202020204" pitchFamily="34" charset="0"/>
              <a:buChar char="•"/>
            </a:pPr>
            <a:r>
              <a:rPr lang="en-US" dirty="0"/>
              <a:t>their SCADA system,</a:t>
            </a:r>
          </a:p>
          <a:p>
            <a:pPr marL="287338" lvl="0" indent="-171450">
              <a:buFont typeface="Arial" panose="020B0604020202020204" pitchFamily="34" charset="0"/>
              <a:buChar char="•"/>
            </a:pPr>
            <a:r>
              <a:rPr lang="en-US" dirty="0"/>
              <a:t>the water treatment plant,</a:t>
            </a:r>
          </a:p>
          <a:p>
            <a:pPr marL="287338" lvl="0" indent="-171450">
              <a:buFont typeface="Arial" panose="020B0604020202020204" pitchFamily="34" charset="0"/>
              <a:buChar char="•"/>
            </a:pPr>
            <a:r>
              <a:rPr lang="en-US" dirty="0"/>
              <a:t>and their IT business and financial systems.</a:t>
            </a:r>
          </a:p>
          <a:p>
            <a:pPr marL="115888" lvl="0" indent="0">
              <a:buFont typeface="Arial" panose="020B0604020202020204" pitchFamily="34" charset="0"/>
              <a:buNone/>
            </a:pPr>
            <a:endParaRPr lang="en-US" dirty="0"/>
          </a:p>
          <a:p>
            <a:pPr marL="115888" lv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B1DB2B-DA15-4E99-B709-26487EE68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3410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cs typeface="Arial" panose="020B0604020202020204" pitchFamily="34" charset="0"/>
              </a:rPr>
              <a:t>We are going to go over some hypothetical threats that Spring View Water District may face.</a:t>
            </a:r>
          </a:p>
          <a:p>
            <a:pPr marL="0" indent="0">
              <a:buFont typeface="Arial" panose="020B0604020202020204" pitchFamily="34" charset="0"/>
              <a:buNone/>
            </a:pPr>
            <a:endParaRPr lang="en-US" sz="1200" dirty="0">
              <a:cs typeface="Arial" panose="020B0604020202020204" pitchFamily="34" charset="0"/>
            </a:endParaRPr>
          </a:p>
          <a:p>
            <a:pPr marL="0" marR="0" lvl="0" indent="0" algn="l" defTabSz="914400" rtl="0" eaLnBrk="1" fontAlgn="auto" latinLnBrk="0" hangingPunct="1">
              <a:lnSpc>
                <a:spcPct val="100000"/>
              </a:lnSpc>
              <a:buClrTx/>
              <a:buSzTx/>
              <a:buFontTx/>
              <a:buNone/>
              <a:tabLst/>
              <a:defRPr/>
            </a:pPr>
            <a:r>
              <a:rPr lang="en-US" sz="1200" kern="1200" dirty="0">
                <a:solidFill>
                  <a:schemeClr val="tx1"/>
                </a:solidFill>
                <a:effectLst/>
              </a:rPr>
              <a:t>T</a:t>
            </a:r>
            <a:r>
              <a:rPr lang="en-US" sz="1200" kern="1200" baseline="0" dirty="0">
                <a:solidFill>
                  <a:schemeClr val="tx1"/>
                </a:solidFill>
                <a:effectLst/>
              </a:rPr>
              <a:t>wo cyberattack scenarios are covered. </a:t>
            </a:r>
            <a:r>
              <a:rPr lang="en-US" sz="1200" dirty="0">
                <a:cs typeface="Arial" panose="020B0604020202020204" pitchFamily="34" charset="0"/>
              </a:rPr>
              <a:t>In this first</a:t>
            </a:r>
            <a:r>
              <a:rPr lang="en-US" sz="1200" baseline="0" dirty="0">
                <a:cs typeface="Arial" panose="020B0604020202020204" pitchFamily="34" charset="0"/>
              </a:rPr>
              <a:t> cyberattack scenario, i</a:t>
            </a:r>
            <a:r>
              <a:rPr lang="en-US" sz="1200" dirty="0">
                <a:cs typeface="Arial" panose="020B0604020202020204" pitchFamily="34" charset="0"/>
              </a:rPr>
              <a:t>f a malicious cyber actor attacks the cell tower, it could knock out</a:t>
            </a:r>
            <a:r>
              <a:rPr lang="en-US" sz="1200" baseline="0" dirty="0">
                <a:cs typeface="Arial" panose="020B0604020202020204" pitchFamily="34" charset="0"/>
              </a:rPr>
              <a:t> cell service an</a:t>
            </a:r>
            <a:r>
              <a:rPr lang="en-US" sz="1200" dirty="0">
                <a:cs typeface="Arial" panose="020B0604020202020204" pitchFamily="34" charset="0"/>
              </a:rPr>
              <a:t>d prevent the district from remotely operating a critical pumping station.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B1DB2B-DA15-4E99-B709-26487EE68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745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cs typeface="Arial" panose="020B0604020202020204" pitchFamily="34" charset="0"/>
              </a:rPr>
              <a:t>In the second</a:t>
            </a:r>
            <a:r>
              <a:rPr lang="en-US" sz="1200" baseline="0" dirty="0">
                <a:cs typeface="Arial" panose="020B0604020202020204" pitchFamily="34" charset="0"/>
              </a:rPr>
              <a:t> cyberattack scenario, </a:t>
            </a:r>
            <a:r>
              <a:rPr lang="en-US" sz="1200" dirty="0">
                <a:cs typeface="Arial" panose="020B0604020202020204" pitchFamily="34" charset="0"/>
              </a:rPr>
              <a:t>Spring View Water District</a:t>
            </a:r>
            <a:r>
              <a:rPr lang="en-US" sz="1200" baseline="0" dirty="0">
                <a:cs typeface="Arial" panose="020B0604020202020204" pitchFamily="34" charset="0"/>
              </a:rPr>
              <a:t> assesses the threat of ransomware propagating through the utility’s entire local area network (LAN).</a:t>
            </a:r>
          </a:p>
          <a:p>
            <a:pPr marL="0" marR="0" lvl="0" indent="0" algn="l" defTabSz="914400" rtl="0" eaLnBrk="1" fontAlgn="auto" latinLnBrk="0" hangingPunct="1">
              <a:lnSpc>
                <a:spcPct val="100000"/>
              </a:lnSpc>
              <a:buClrTx/>
              <a:buSzTx/>
              <a:buFont typeface="Arial" panose="020B0604020202020204" pitchFamily="34" charset="0"/>
              <a:buNone/>
              <a:tabLst/>
              <a:defRPr/>
            </a:pPr>
            <a:endParaRPr lang="en-US" sz="1200" baseline="0" dirty="0">
              <a:cs typeface="Arial" panose="020B0604020202020204" pitchFamily="34" charset="0"/>
            </a:endParaRPr>
          </a:p>
          <a:p>
            <a:pPr marL="0" marR="0" lvl="0" indent="0" algn="l" defTabSz="914400" rtl="0" eaLnBrk="1" fontAlgn="auto" latinLnBrk="0" hangingPunct="1">
              <a:lnSpc>
                <a:spcPct val="100000"/>
              </a:lnSpc>
              <a:buClrTx/>
              <a:buSzTx/>
              <a:buFont typeface="Arial" panose="020B0604020202020204" pitchFamily="34" charset="0"/>
              <a:buNone/>
              <a:tabLst/>
              <a:defRPr/>
            </a:pPr>
            <a:r>
              <a:rPr lang="en-US" sz="1200" baseline="0" dirty="0">
                <a:cs typeface="Arial" panose="020B0604020202020204" pitchFamily="34" charset="0"/>
              </a:rPr>
              <a:t>This hypothetical ransomware attack prevents </a:t>
            </a:r>
            <a:r>
              <a:rPr lang="en-US" sz="1200" dirty="0">
                <a:cs typeface="Arial" panose="020B0604020202020204" pitchFamily="34" charset="0"/>
              </a:rPr>
              <a:t>communications</a:t>
            </a:r>
            <a:r>
              <a:rPr lang="en-US" sz="1200" baseline="0" dirty="0">
                <a:cs typeface="Arial" panose="020B0604020202020204" pitchFamily="34" charset="0"/>
              </a:rPr>
              <a:t> </a:t>
            </a:r>
            <a:r>
              <a:rPr lang="en-US" sz="1200" dirty="0">
                <a:cs typeface="Arial" panose="020B0604020202020204" pitchFamily="34" charset="0"/>
              </a:rPr>
              <a:t>with customers, access to the utility’s financial systems, and their</a:t>
            </a:r>
            <a:r>
              <a:rPr lang="en-US" sz="1200" baseline="0" dirty="0">
                <a:cs typeface="Arial" panose="020B0604020202020204" pitchFamily="34" charset="0"/>
              </a:rPr>
              <a:t> laboratory equipment and work order system are impacted.</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B1DB2B-DA15-4E99-B709-26487EE68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1195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In the</a:t>
            </a:r>
            <a:r>
              <a:rPr lang="en-US" sz="1200" baseline="0" dirty="0">
                <a:cs typeface="Arial" panose="020B0604020202020204" pitchFamily="34" charset="0"/>
              </a:rPr>
              <a:t> hypothetical flood scenario, the utility considers the threat to Spring View Water District from a flooding event from the nearby Winding River, which provides the utility’s source water.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Electrical components of the utility’s online water quality monitoring (OWQM) equipment, which are currently at ground level, could be damaged by the flood. That could disable continuous monitoring of the finished water leaving the treatment plant.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B1DB2B-DA15-4E99-B709-26487EE68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7376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8CBCB-29D3-B50F-1E48-55751B8E7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AD8FB-FE5D-32CB-78EA-4E668716F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5B672-9A0F-265A-0448-1A9C81AD8477}"/>
              </a:ext>
            </a:extLst>
          </p:cNvPr>
          <p:cNvSpPr>
            <a:spLocks noGrp="1"/>
          </p:cNvSpPr>
          <p:nvPr>
            <p:ph type="body" idx="1"/>
          </p:nvPr>
        </p:nvSpPr>
        <p:spPr>
          <a:xfrm>
            <a:off x="731520" y="4560570"/>
            <a:ext cx="5852160" cy="412623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Spring View Water District pulls up the VSAT website. The</a:t>
            </a:r>
            <a:r>
              <a:rPr lang="en-US" baseline="0" dirty="0"/>
              <a:t> home page provides options for starting a new VSAT RRA, importing a previously saved VSAT Web file, and opening an existing analysis stored within the web browser cookie. </a:t>
            </a:r>
            <a:r>
              <a:rPr lang="en-US" dirty="0"/>
              <a:t>An existing</a:t>
            </a:r>
            <a:r>
              <a:rPr lang="en-US" baseline="0" dirty="0"/>
              <a:t> analysis may be saved locally or emailed by clicking the download button (cloud symbol) next to the analysis name.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Spring View Water District takes some time to browse the resources on the right-hand side of the webpage to familiarize themselves with how to use VSAT. Then they import an existing file that they had previously started. Spring View Water District wrote down their password in a secure location and they type in that password to import their VSAT web file.</a:t>
            </a:r>
          </a:p>
          <a:p>
            <a:endParaRPr lang="en-US" dirty="0"/>
          </a:p>
          <a:p>
            <a:r>
              <a:rPr lang="en-US" sz="1200" b="0" i="0" u="none" strike="noStrike" baseline="0" dirty="0">
                <a:solidFill>
                  <a:srgbClr val="000000"/>
                </a:solidFill>
                <a:latin typeface="Calibri" panose="020F0502020204030204" pitchFamily="34" charset="0"/>
              </a:rPr>
              <a:t>IMPORTAT CAUTION: Please note that EPA does not have the ability to recover or reset a forgotten encryption password. EPA worked with a panel of water sector organizations when developing VSAT. It was presented to EPA as critical that EPA not have any access to water system’s sensitive data. And we don’t, we designed VSAT that way. The downside is this approach is that we don’t have access to reset a forgotten password. </a:t>
            </a:r>
          </a:p>
          <a:p>
            <a:endParaRPr lang="en-US" sz="1200" b="0" i="0" u="none" strike="noStrike" baseline="0" dirty="0">
              <a:solidFill>
                <a:srgbClr val="000000"/>
              </a:solidFill>
              <a:latin typeface="Calibri" panose="020F0502020204030204" pitchFamily="34" charset="0"/>
            </a:endParaRPr>
          </a:p>
          <a:p>
            <a:r>
              <a:rPr lang="en-US" sz="1200" b="0" i="0" u="none" strike="noStrike" baseline="0" dirty="0">
                <a:solidFill>
                  <a:srgbClr val="000000"/>
                </a:solidFill>
                <a:latin typeface="Calibri" panose="020F0502020204030204" pitchFamily="34" charset="0"/>
              </a:rPr>
              <a:t>Because of this, I want to heavily emphasize that you should store your analysis password in a secure location. Also please s</a:t>
            </a:r>
            <a:r>
              <a:rPr lang="en-US" dirty="0">
                <a:solidFill>
                  <a:srgbClr val="000000"/>
                </a:solidFill>
                <a:latin typeface="Calibri" panose="020F0502020204030204" pitchFamily="34" charset="0"/>
              </a:rPr>
              <a:t>ave the PDF report so you have a record of data input into VSAT in case you lose your password. </a:t>
            </a:r>
            <a:endParaRPr lang="en-US" i="1" baseline="0" dirty="0"/>
          </a:p>
        </p:txBody>
      </p:sp>
      <p:sp>
        <p:nvSpPr>
          <p:cNvPr id="4" name="Slide Number Placeholder 3">
            <a:extLst>
              <a:ext uri="{FF2B5EF4-FFF2-40B4-BE49-F238E27FC236}">
                <a16:creationId xmlns:a16="http://schemas.microsoft.com/office/drawing/2014/main" id="{3EFB8C20-1F98-969E-D89C-90787B3C5599}"/>
              </a:ext>
            </a:extLst>
          </p:cNvPr>
          <p:cNvSpPr>
            <a:spLocks noGrp="1"/>
          </p:cNvSpPr>
          <p:nvPr>
            <p:ph type="sldNum" sz="quarter" idx="10"/>
          </p:nvPr>
        </p:nvSpPr>
        <p:spPr/>
        <p:txBody>
          <a:bodyPr/>
          <a:lstStyle/>
          <a:p>
            <a:fld id="{26B1DB2B-DA15-4E99-B709-26487EE68F93}" type="slidenum">
              <a:rPr lang="en-US" smtClean="0"/>
              <a:pPr/>
              <a:t>19</a:t>
            </a:fld>
            <a:endParaRPr lang="en-US" dirty="0"/>
          </a:p>
        </p:txBody>
      </p:sp>
    </p:spTree>
    <p:extLst>
      <p:ext uri="{BB962C8B-B14F-4D97-AF65-F5344CB8AC3E}">
        <p14:creationId xmlns:p14="http://schemas.microsoft.com/office/powerpoint/2010/main" val="2620163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a:spcBef>
                <a:spcPts val="0"/>
              </a:spcBef>
              <a:spcAft>
                <a:spcPts val="1800"/>
              </a:spcAft>
            </a:pPr>
            <a:endParaRPr lang="en-US" sz="1600" b="1"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9685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8CBCB-29D3-B50F-1E48-55751B8E7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AD8FB-FE5D-32CB-78EA-4E668716F8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5B672-9A0F-265A-0448-1A9C81AD8477}"/>
              </a:ext>
            </a:extLst>
          </p:cNvPr>
          <p:cNvSpPr>
            <a:spLocks noGrp="1"/>
          </p:cNvSpPr>
          <p:nvPr>
            <p:ph type="body" idx="1"/>
          </p:nvPr>
        </p:nvSpPr>
        <p:spPr/>
        <p:txBody>
          <a:bodyPr>
            <a:noAutofit/>
          </a:bodyPr>
          <a:lstStyle/>
          <a:p>
            <a:pPr>
              <a:spcAft>
                <a:spcPts val="600"/>
              </a:spcAft>
            </a:pPr>
            <a:r>
              <a:rPr lang="en-US" dirty="0"/>
              <a:t>This is the first time that Spring View has opened this newest version of VSAT Web (released in Dec 2024), so this “Changes in VSAT Web 3.0” dialog box displays with a summary of the changes made in the latest version:</a:t>
            </a:r>
          </a:p>
          <a:p>
            <a:pPr marL="628650" lvl="1" indent="-171450">
              <a:spcAft>
                <a:spcPts val="600"/>
              </a:spcAft>
              <a:buFont typeface="Arial" panose="020B0604020202020204" pitchFamily="34" charset="0"/>
              <a:buChar char="•"/>
            </a:pPr>
            <a:r>
              <a:rPr lang="en-US" dirty="0"/>
              <a:t>The default Value of Statistical Life was updated to 2024 dollars, $11.2 million.</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dirty="0"/>
              <a:t>There were also some changes made to align with May 2024 updates to the </a:t>
            </a:r>
            <a:r>
              <a:rPr lang="en-US" i="1" dirty="0"/>
              <a:t>Baseline Information on Malevolent Acts for Community Water Systems v</a:t>
            </a:r>
            <a:r>
              <a:rPr lang="en-US" dirty="0"/>
              <a:t>ersion 3.0. This is an underlying document for VSAT that EPA waws required to develop under the law SDWA 1433. If you want more information on the threat likelihood values for malevolent acts in VSAT, this document has it. </a:t>
            </a:r>
          </a:p>
          <a:p>
            <a:pPr marL="1085850" lvl="2" indent="-171450">
              <a:spcAft>
                <a:spcPts val="600"/>
              </a:spcAft>
              <a:buFont typeface="Arial" panose="020B0604020202020204" pitchFamily="34" charset="0"/>
              <a:buChar char="•"/>
            </a:pPr>
            <a:r>
              <a:rPr lang="en-US" sz="1000" dirty="0"/>
              <a:t>Most estimates of default threat likelihood were replaced with order of magnitude ranges. </a:t>
            </a:r>
          </a:p>
          <a:p>
            <a:pPr marL="1085850" lvl="2" indent="-171450">
              <a:spcAft>
                <a:spcPts val="600"/>
              </a:spcAft>
              <a:buFont typeface="Arial" panose="020B0604020202020204" pitchFamily="34" charset="0"/>
              <a:buChar char="•"/>
            </a:pPr>
            <a:r>
              <a:rPr lang="en-US" sz="1000" dirty="0"/>
              <a:t>Threat type changes:</a:t>
            </a:r>
          </a:p>
          <a:p>
            <a:pPr marL="1543050" lvl="3" indent="-171450">
              <a:spcAft>
                <a:spcPts val="600"/>
              </a:spcAft>
              <a:buFont typeface="Arial" panose="020B0604020202020204" pitchFamily="34" charset="0"/>
              <a:buChar char="•"/>
            </a:pPr>
            <a:r>
              <a:rPr lang="en-US" sz="1000" dirty="0"/>
              <a:t>Accidental contamination of s</a:t>
            </a:r>
            <a:r>
              <a:rPr lang="en-US" sz="1000" i="0" dirty="0"/>
              <a:t>ource and finished water were eliminated as threat categories </a:t>
            </a:r>
            <a:r>
              <a:rPr lang="en-US" sz="1000" i="0" dirty="0">
                <a:effectLst/>
                <a:latin typeface="Calibri" panose="020F0502020204030204" pitchFamily="34" charset="0"/>
                <a:ea typeface="Calibri" panose="020F0502020204030204" pitchFamily="34" charset="0"/>
              </a:rPr>
              <a:t>to be more consistent with the statutory requirement since accidental contamination technically isn’t a malevolent act because it isn’t intentional. Intentional contamination is still a threat category in VSAT.</a:t>
            </a:r>
            <a:endParaRPr lang="en-US" sz="1000" i="0" dirty="0"/>
          </a:p>
          <a:p>
            <a:pPr marL="1543050" lvl="3" indent="-171450">
              <a:spcAft>
                <a:spcPts val="600"/>
              </a:spcAft>
              <a:buFont typeface="Arial" panose="020B0604020202020204" pitchFamily="34" charset="0"/>
              <a:buChar char="•"/>
            </a:pPr>
            <a:r>
              <a:rPr lang="en-US" sz="1000" i="0" dirty="0"/>
              <a:t>The cyberattack threat types for business enterprise systems and process control systems were combined into a single cyberattack category </a:t>
            </a:r>
            <a:r>
              <a:rPr lang="en-US" sz="1000" i="0" dirty="0">
                <a:effectLst/>
                <a:latin typeface="Calibri" panose="020F0502020204030204" pitchFamily="34" charset="0"/>
                <a:ea typeface="Calibri" panose="020F0502020204030204" pitchFamily="34" charset="0"/>
              </a:rPr>
              <a:t>to be consistent with the J100 standard.</a:t>
            </a:r>
            <a:endParaRPr lang="en-US" sz="1000" i="0" dirty="0"/>
          </a:p>
          <a:p>
            <a:pPr>
              <a:spcAft>
                <a:spcPts val="600"/>
              </a:spcAft>
            </a:pPr>
            <a:endParaRPr lang="en-US" dirty="0"/>
          </a:p>
        </p:txBody>
      </p:sp>
      <p:sp>
        <p:nvSpPr>
          <p:cNvPr id="4" name="Slide Number Placeholder 3">
            <a:extLst>
              <a:ext uri="{FF2B5EF4-FFF2-40B4-BE49-F238E27FC236}">
                <a16:creationId xmlns:a16="http://schemas.microsoft.com/office/drawing/2014/main" id="{3EFB8C20-1F98-969E-D89C-90787B3C5599}"/>
              </a:ext>
            </a:extLst>
          </p:cNvPr>
          <p:cNvSpPr>
            <a:spLocks noGrp="1"/>
          </p:cNvSpPr>
          <p:nvPr>
            <p:ph type="sldNum" sz="quarter" idx="10"/>
          </p:nvPr>
        </p:nvSpPr>
        <p:spPr/>
        <p:txBody>
          <a:bodyPr/>
          <a:lstStyle/>
          <a:p>
            <a:fld id="{26B1DB2B-DA15-4E99-B709-26487EE68F93}" type="slidenum">
              <a:rPr lang="en-US" smtClean="0"/>
              <a:pPr/>
              <a:t>20</a:t>
            </a:fld>
            <a:endParaRPr lang="en-US" dirty="0"/>
          </a:p>
        </p:txBody>
      </p:sp>
    </p:spTree>
    <p:extLst>
      <p:ext uri="{BB962C8B-B14F-4D97-AF65-F5344CB8AC3E}">
        <p14:creationId xmlns:p14="http://schemas.microsoft.com/office/powerpoint/2010/main" val="1353545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a:spcAft>
                <a:spcPts val="600"/>
              </a:spcAft>
            </a:pPr>
            <a:r>
              <a:rPr lang="en-US" dirty="0"/>
              <a:t>Next, the Malevolent Acts Threat Changes dialog pops up because Spring View Water District’s existing VSAT analysis contains asset/threat pairs impacted by threat type changes. This dialog displays when you import or first open an analysis in the new version of </a:t>
            </a:r>
            <a:r>
              <a:rPr lang="en-US" b="0" i="0" dirty="0">
                <a:effectLst/>
              </a:rPr>
              <a:t>VSAT.</a:t>
            </a:r>
          </a:p>
          <a:p>
            <a:pPr>
              <a:spcAft>
                <a:spcPts val="600"/>
              </a:spcAft>
            </a:pPr>
            <a:endParaRPr lang="en-US" b="0" i="0" dirty="0">
              <a:effectLst/>
            </a:endParaRPr>
          </a:p>
          <a:p>
            <a:pPr>
              <a:spcAft>
                <a:spcPts val="600"/>
              </a:spcAft>
            </a:pPr>
            <a:r>
              <a:rPr lang="en-US" b="0" i="0" dirty="0">
                <a:effectLst/>
              </a:rPr>
              <a:t>Impacted threats may include: </a:t>
            </a:r>
          </a:p>
          <a:p>
            <a:pPr marL="800100" lvl="1" indent="-342900">
              <a:buFont typeface="Arial" panose="020B0604020202020204" pitchFamily="34" charset="0"/>
              <a:buChar char="•"/>
            </a:pPr>
            <a:r>
              <a:rPr lang="en-US" sz="1200" dirty="0">
                <a:cs typeface="Arial" panose="020B0604020202020204" pitchFamily="34" charset="0"/>
              </a:rPr>
              <a:t>Contamination of Water – Accidental (both source and finished water),</a:t>
            </a:r>
          </a:p>
          <a:p>
            <a:pPr marL="800100" lvl="1" indent="-342900">
              <a:buFont typeface="Arial" panose="020B0604020202020204" pitchFamily="34" charset="0"/>
              <a:buChar char="•"/>
            </a:pPr>
            <a:r>
              <a:rPr lang="en-US" sz="1200" dirty="0">
                <a:cs typeface="Arial" panose="020B0604020202020204" pitchFamily="34" charset="0"/>
              </a:rPr>
              <a:t>Cyber Attack on Process Control Systems,</a:t>
            </a:r>
          </a:p>
          <a:p>
            <a:pPr marL="800100" lvl="1" indent="-342900">
              <a:spcAft>
                <a:spcPts val="1200"/>
              </a:spcAft>
              <a:buFont typeface="Arial" panose="020B0604020202020204" pitchFamily="34" charset="0"/>
              <a:buChar char="•"/>
            </a:pPr>
            <a:r>
              <a:rPr lang="en-US" sz="1200" dirty="0">
                <a:cs typeface="Arial" panose="020B0604020202020204" pitchFamily="34" charset="0"/>
              </a:rPr>
              <a:t>or Cyber Attack on Business Enterprise Systems.</a:t>
            </a:r>
          </a:p>
          <a:p>
            <a:pPr marL="800100" lvl="1" indent="-342900">
              <a:spcAft>
                <a:spcPts val="1200"/>
              </a:spcAft>
              <a:buFont typeface="Arial" panose="020B0604020202020204" pitchFamily="34" charset="0"/>
              <a:buChar char="•"/>
            </a:pPr>
            <a:r>
              <a:rPr lang="en-US" sz="1200" dirty="0">
                <a:cs typeface="Arial" panose="020B0604020202020204" pitchFamily="34" charset="0"/>
              </a:rPr>
              <a:t>Spring View Water District had all of these impacts.</a:t>
            </a:r>
          </a:p>
          <a:p>
            <a:pPr>
              <a:spcAft>
                <a:spcPts val="600"/>
              </a:spcAft>
            </a:pPr>
            <a:r>
              <a:rPr lang="en-US" dirty="0"/>
              <a:t>You can see the dialog box gives the district a heads up that “A</a:t>
            </a:r>
            <a:r>
              <a:rPr lang="en-US" b="0" i="0" dirty="0">
                <a:effectLst/>
              </a:rPr>
              <a:t>ccidental water contamination threats for source or finished water and associated baseline and countermeasure risk assessment data will be removed from the analysis.  VSAT no longer assesses these threats.”</a:t>
            </a:r>
          </a:p>
          <a:p>
            <a:pPr>
              <a:spcAft>
                <a:spcPts val="600"/>
              </a:spcAft>
            </a:pPr>
            <a:endParaRPr lang="en-US" b="0" i="0" dirty="0">
              <a:effectLst/>
            </a:endParaRPr>
          </a:p>
          <a:p>
            <a:pPr>
              <a:spcAft>
                <a:spcPts val="600"/>
              </a:spcAft>
            </a:pPr>
            <a:r>
              <a:rPr lang="en-US" b="0" i="0" dirty="0">
                <a:effectLst/>
              </a:rPr>
              <a:t>If VSAT detects previously existing cyberattack threat, VSAT provides the option to keep the existing data </a:t>
            </a:r>
            <a:r>
              <a:rPr lang="en-US" dirty="0"/>
              <a:t>in a locked state or delete it. Spring View Water District isn’t sure if they </a:t>
            </a:r>
            <a:r>
              <a:rPr lang="en-US" b="1" i="0" dirty="0">
                <a:effectLst/>
              </a:rPr>
              <a:t>want to delete their existing cyberattack threats and associated data or not, so they click the Keep Existing button.</a:t>
            </a:r>
            <a:r>
              <a:rPr lang="en-US" b="0" i="0" dirty="0">
                <a:effectLst/>
              </a:rPr>
              <a:t> Then District is allowed to review and download their Risk Results Report to maintain a copy of their prior cyberattack threat data to reference. The District also has the option to delete the cyberattack threats later the Quantitative Risk Assessment screen so that they can select the new cyberattack threat type and use the new cybersecurity vulnerability likelihood assessment calculator.</a:t>
            </a:r>
          </a:p>
        </p:txBody>
      </p:sp>
      <p:sp>
        <p:nvSpPr>
          <p:cNvPr id="4" name="Slide Number Placeholder 3"/>
          <p:cNvSpPr>
            <a:spLocks noGrp="1"/>
          </p:cNvSpPr>
          <p:nvPr>
            <p:ph type="sldNum" sz="quarter" idx="10"/>
          </p:nvPr>
        </p:nvSpPr>
        <p:spPr/>
        <p:txBody>
          <a:bodyPr/>
          <a:lstStyle/>
          <a:p>
            <a:fld id="{26B1DB2B-DA15-4E99-B709-26487EE68F93}" type="slidenum">
              <a:rPr lang="en-US" smtClean="0"/>
              <a:pPr/>
              <a:t>21</a:t>
            </a:fld>
            <a:endParaRPr lang="en-US" dirty="0"/>
          </a:p>
        </p:txBody>
      </p:sp>
    </p:spTree>
    <p:extLst>
      <p:ext uri="{BB962C8B-B14F-4D97-AF65-F5344CB8AC3E}">
        <p14:creationId xmlns:p14="http://schemas.microsoft.com/office/powerpoint/2010/main" val="3581326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97211-4F6E-FFA5-F8DA-B9BFA66DA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AFFE3-17B2-99E3-27E5-65D3B05D83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2D25B-FF70-350B-9BDA-591AAC8575BB}"/>
              </a:ext>
            </a:extLst>
          </p:cNvPr>
          <p:cNvSpPr>
            <a:spLocks noGrp="1"/>
          </p:cNvSpPr>
          <p:nvPr>
            <p:ph type="body" idx="1"/>
          </p:nvPr>
        </p:nvSpPr>
        <p:spPr/>
        <p:txBody>
          <a:bodyPr>
            <a:normAutofit/>
          </a:bodyPr>
          <a:lstStyle/>
          <a:p>
            <a:r>
              <a:rPr lang="en-US" sz="1200" b="0" i="0" u="none" strike="noStrike" kern="1200" baseline="0" dirty="0">
                <a:solidFill>
                  <a:schemeClr val="tx1"/>
                </a:solidFill>
                <a:effectLst/>
                <a:latin typeface="+mn-lt"/>
                <a:ea typeface="+mn-ea"/>
                <a:cs typeface="+mn-cs"/>
              </a:rPr>
              <a:t>Now VSAT asks whether the risk assessment will be conducted on a drinking water or a wastewater utility.  Spring View Water District is a drinking water utility. </a:t>
            </a:r>
          </a:p>
          <a:p>
            <a:endParaRPr lang="en-US" sz="1200" b="0" i="0" u="none" strike="noStrike" kern="1200" baseline="0" dirty="0">
              <a:solidFill>
                <a:schemeClr val="tx1"/>
              </a:solidFill>
              <a:effectLst/>
              <a:latin typeface="+mn-lt"/>
              <a:ea typeface="+mn-ea"/>
              <a:cs typeface="+mn-cs"/>
            </a:endParaRPr>
          </a:p>
          <a:p>
            <a:pPr>
              <a:spcAft>
                <a:spcPts val="600"/>
              </a:spcAft>
            </a:pPr>
            <a:r>
              <a:rPr lang="en-US" sz="1200" b="0" i="0" u="none" strike="noStrike" kern="1200" dirty="0">
                <a:solidFill>
                  <a:schemeClr val="tx1"/>
                </a:solidFill>
                <a:effectLst/>
                <a:latin typeface="+mn-lt"/>
                <a:ea typeface="+mn-ea"/>
                <a:cs typeface="+mn-cs"/>
              </a:rPr>
              <a:t>Next on this screen, Spring</a:t>
            </a:r>
            <a:r>
              <a:rPr lang="en-US" sz="1200" b="0" i="0" u="none" strike="noStrike" kern="1200" baseline="0" dirty="0">
                <a:solidFill>
                  <a:schemeClr val="tx1"/>
                </a:solidFill>
                <a:effectLst/>
                <a:latin typeface="+mn-lt"/>
                <a:ea typeface="+mn-ea"/>
                <a:cs typeface="+mn-cs"/>
              </a:rPr>
              <a:t> View Water District must enter utility information including: </a:t>
            </a:r>
          </a:p>
          <a:p>
            <a:pPr marL="398463" lvl="1" indent="-171450">
              <a:buFont typeface="Arial" panose="020B0604020202020204" pitchFamily="34" charset="0"/>
              <a:buChar char="•"/>
            </a:pPr>
            <a:r>
              <a:rPr lang="en-US" b="0" i="0" u="none" strike="noStrike" kern="1200" baseline="0" dirty="0">
                <a:solidFill>
                  <a:schemeClr val="tx1"/>
                </a:solidFill>
                <a:latin typeface="+mn-lt"/>
                <a:ea typeface="+mn-ea"/>
                <a:cs typeface="+mn-cs"/>
              </a:rPr>
              <a:t>Utility Name</a:t>
            </a:r>
          </a:p>
          <a:p>
            <a:pPr marL="398463" lvl="1" indent="-171450">
              <a:buFont typeface="Arial" panose="020B0604020202020204" pitchFamily="34" charset="0"/>
              <a:buChar char="•"/>
            </a:pPr>
            <a:r>
              <a:rPr lang="en-US" b="0" i="0" u="none" strike="noStrike" kern="1200" baseline="0" dirty="0">
                <a:solidFill>
                  <a:schemeClr val="tx1"/>
                </a:solidFill>
                <a:latin typeface="+mn-lt"/>
                <a:ea typeface="+mn-ea"/>
                <a:cs typeface="+mn-cs"/>
              </a:rPr>
              <a:t>State </a:t>
            </a:r>
          </a:p>
          <a:p>
            <a:pPr marL="398463" lvl="1" indent="-171450">
              <a:buFont typeface="Arial" panose="020B0604020202020204" pitchFamily="34" charset="0"/>
              <a:buChar char="•"/>
            </a:pPr>
            <a:r>
              <a:rPr lang="en-US" b="0" i="0" u="none" strike="noStrike" kern="1200" baseline="0" dirty="0">
                <a:solidFill>
                  <a:schemeClr val="tx1"/>
                </a:solidFill>
                <a:latin typeface="+mn-lt"/>
                <a:ea typeface="+mn-ea"/>
                <a:cs typeface="+mn-cs"/>
              </a:rPr>
              <a:t>Zip Code</a:t>
            </a:r>
          </a:p>
          <a:p>
            <a:pPr marL="398463" lvl="1" indent="-171450">
              <a:buFont typeface="Arial" panose="020B0604020202020204" pitchFamily="34" charset="0"/>
              <a:buChar char="•"/>
            </a:pPr>
            <a:r>
              <a:rPr lang="en-US" b="0" i="0" u="none" strike="noStrike" kern="1200" baseline="0" dirty="0">
                <a:solidFill>
                  <a:schemeClr val="tx1"/>
                </a:solidFill>
                <a:latin typeface="+mn-lt"/>
                <a:ea typeface="+mn-ea"/>
                <a:cs typeface="+mn-cs"/>
              </a:rPr>
              <a:t>Population Served </a:t>
            </a:r>
          </a:p>
          <a:p>
            <a:pPr marL="398463" lvl="1" indent="-171450">
              <a:buFont typeface="Arial" panose="020B0604020202020204" pitchFamily="34" charset="0"/>
              <a:buChar char="•"/>
            </a:pPr>
            <a:r>
              <a:rPr lang="en-US" b="0" i="0" u="none" strike="noStrike" kern="1200" baseline="0" dirty="0">
                <a:solidFill>
                  <a:schemeClr val="tx1"/>
                </a:solidFill>
                <a:latin typeface="+mn-lt"/>
                <a:ea typeface="+mn-ea"/>
                <a:cs typeface="+mn-cs"/>
              </a:rPr>
              <a:t>Ownership </a:t>
            </a:r>
          </a:p>
          <a:p>
            <a:pPr marL="398463" lvl="1" indent="-171450">
              <a:buFont typeface="Arial" panose="020B0604020202020204" pitchFamily="34" charset="0"/>
              <a:buChar char="•"/>
            </a:pPr>
            <a:r>
              <a:rPr lang="en-US" b="0" i="0" u="none" strike="noStrike" kern="1200" baseline="0" dirty="0">
                <a:solidFill>
                  <a:schemeClr val="tx1"/>
                </a:solidFill>
                <a:latin typeface="+mn-lt"/>
                <a:ea typeface="+mn-ea"/>
                <a:cs typeface="+mn-cs"/>
              </a:rPr>
              <a:t>Average Daily Water Service (MGD) </a:t>
            </a:r>
          </a:p>
          <a:p>
            <a:pPr marL="398463" lvl="1" indent="-171450">
              <a:buFont typeface="Arial" panose="020B0604020202020204" pitchFamily="34" charset="0"/>
              <a:buChar char="•"/>
            </a:pPr>
            <a:r>
              <a:rPr lang="en-US" b="0" i="0" u="none" strike="noStrike" kern="1200" baseline="0" dirty="0">
                <a:solidFill>
                  <a:schemeClr val="tx1"/>
                </a:solidFill>
                <a:latin typeface="+mn-lt"/>
                <a:ea typeface="+mn-ea"/>
                <a:cs typeface="+mn-cs"/>
              </a:rPr>
              <a:t>Average Rate ($/1000 Gallons) </a:t>
            </a:r>
          </a:p>
          <a:p>
            <a:pPr marL="398463" lvl="1" indent="-171450">
              <a:buFont typeface="Arial" panose="020B0604020202020204" pitchFamily="34" charset="0"/>
              <a:buChar char="•"/>
            </a:pPr>
            <a:r>
              <a:rPr lang="en-US" b="0" i="0" u="none" strike="noStrike" kern="1200" baseline="0" dirty="0">
                <a:solidFill>
                  <a:schemeClr val="tx1"/>
                </a:solidFill>
                <a:latin typeface="+mn-lt"/>
                <a:ea typeface="+mn-ea"/>
                <a:cs typeface="+mn-cs"/>
              </a:rPr>
              <a:t>Comments and Notes (Optional)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Spring View Water District is a public utility located near Chicago, Illinois. The utility serves a population of 75,000, has an average daily water service of 25 MGD, and an average rate of $4.00/1000 gallons. </a:t>
            </a:r>
            <a:r>
              <a:rPr lang="en-US" sz="1200" b="0" i="0" u="none" strike="noStrike" kern="1200" dirty="0">
                <a:solidFill>
                  <a:schemeClr val="tx1"/>
                </a:solidFill>
                <a:effectLst/>
                <a:latin typeface="+mn-lt"/>
                <a:ea typeface="+mn-ea"/>
                <a:cs typeface="+mn-cs"/>
              </a:rPr>
              <a:t>VSAT uses the utility information to determine the frequency of certain natural hazards</a:t>
            </a:r>
            <a:r>
              <a:rPr lang="en-US" sz="1200" b="0" i="0" u="none" strike="noStrike" kern="1200" baseline="0" dirty="0">
                <a:solidFill>
                  <a:schemeClr val="tx1"/>
                </a:solidFill>
                <a:effectLst/>
                <a:latin typeface="+mn-lt"/>
                <a:ea typeface="+mn-ea"/>
                <a:cs typeface="+mn-cs"/>
              </a:rPr>
              <a:t> and economic impact values. </a:t>
            </a:r>
          </a:p>
          <a:p>
            <a:endParaRPr lang="en-US" dirty="0"/>
          </a:p>
        </p:txBody>
      </p:sp>
      <p:sp>
        <p:nvSpPr>
          <p:cNvPr id="4" name="Slide Number Placeholder 3">
            <a:extLst>
              <a:ext uri="{FF2B5EF4-FFF2-40B4-BE49-F238E27FC236}">
                <a16:creationId xmlns:a16="http://schemas.microsoft.com/office/drawing/2014/main" id="{3DD7B1CE-7F48-714A-5E7E-841973F0F4EA}"/>
              </a:ext>
            </a:extLst>
          </p:cNvPr>
          <p:cNvSpPr>
            <a:spLocks noGrp="1"/>
          </p:cNvSpPr>
          <p:nvPr>
            <p:ph type="sldNum" sz="quarter" idx="10"/>
          </p:nvPr>
        </p:nvSpPr>
        <p:spPr/>
        <p:txBody>
          <a:bodyPr/>
          <a:lstStyle/>
          <a:p>
            <a:fld id="{26B1DB2B-DA15-4E99-B709-26487EE68F93}" type="slidenum">
              <a:rPr lang="en-US" smtClean="0"/>
              <a:pPr/>
              <a:t>22</a:t>
            </a:fld>
            <a:endParaRPr lang="en-US" dirty="0"/>
          </a:p>
        </p:txBody>
      </p:sp>
    </p:spTree>
    <p:extLst>
      <p:ext uri="{BB962C8B-B14F-4D97-AF65-F5344CB8AC3E}">
        <p14:creationId xmlns:p14="http://schemas.microsoft.com/office/powerpoint/2010/main" val="404610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Spring View Water District fills out their Utility Resilience Index (a tool designed by </a:t>
            </a:r>
            <a:r>
              <a:rPr lang="en-US" sz="1200" dirty="0">
                <a:latin typeface="Arial" panose="020B0604020202020204" pitchFamily="34" charset="0"/>
                <a:cs typeface="Arial" panose="020B0604020202020204" pitchFamily="34" charset="0"/>
              </a:rPr>
              <a:t>American Water Works Association t</a:t>
            </a:r>
            <a:r>
              <a:rPr lang="en-US" dirty="0"/>
              <a:t>o assess a utility’s ability to respond and recover from an incident).  C</a:t>
            </a:r>
            <a:r>
              <a:rPr lang="en-US" sz="1200" b="0" i="0" u="none" strike="noStrike" kern="1200" baseline="0" dirty="0">
                <a:solidFill>
                  <a:schemeClr val="tx1"/>
                </a:solidFill>
                <a:effectLst/>
                <a:latin typeface="+mn-lt"/>
                <a:ea typeface="+mn-ea"/>
                <a:cs typeface="+mn-cs"/>
              </a:rPr>
              <a:t>ompleting the URI involves selecting statements that best match the utility's current capabilities with respect to </a:t>
            </a:r>
            <a:r>
              <a:rPr lang="en-US" sz="1200" b="1" i="1" dirty="0">
                <a:latin typeface="Arial" panose="020B0604020202020204" pitchFamily="34" charset="0"/>
                <a:ea typeface="Calibri" panose="020F0502020204030204" pitchFamily="34" charset="0"/>
                <a:cs typeface="Arial" panose="020B0604020202020204" pitchFamily="34" charset="0"/>
              </a:rPr>
              <a:t>12 Indicators </a:t>
            </a:r>
            <a:r>
              <a:rPr lang="en-US" sz="1200" dirty="0">
                <a:latin typeface="Arial" panose="020B0604020202020204" pitchFamily="34" charset="0"/>
                <a:ea typeface="Calibri" panose="020F0502020204030204" pitchFamily="34" charset="0"/>
                <a:cs typeface="Arial" panose="020B0604020202020204" pitchFamily="34" charset="0"/>
              </a:rPr>
              <a:t>to help calculate ability to cope with an incident and return to normal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VSAT then calculates an overall URI value. The results are included in the VSAT </a:t>
            </a:r>
            <a:r>
              <a:rPr lang="en-US" sz="1200" b="0" i="0" u="none" strike="noStrike" kern="1200" baseline="0" dirty="0">
                <a:effectLst/>
                <a:latin typeface="+mn-lt"/>
                <a:ea typeface="+mn-ea"/>
                <a:cs typeface="+mn-cs"/>
              </a:rPr>
              <a:t>Assessment Report. </a:t>
            </a:r>
          </a:p>
        </p:txBody>
      </p:sp>
      <p:sp>
        <p:nvSpPr>
          <p:cNvPr id="4" name="Slide Number Placeholder 3"/>
          <p:cNvSpPr>
            <a:spLocks noGrp="1"/>
          </p:cNvSpPr>
          <p:nvPr>
            <p:ph type="sldNum" sz="quarter" idx="10"/>
          </p:nvPr>
        </p:nvSpPr>
        <p:spPr/>
        <p:txBody>
          <a:bodyPr/>
          <a:lstStyle/>
          <a:p>
            <a:fld id="{26B1DB2B-DA15-4E99-B709-26487EE68F93}" type="slidenum">
              <a:rPr lang="en-US" smtClean="0"/>
              <a:pPr/>
              <a:t>23</a:t>
            </a:fld>
            <a:endParaRPr lang="en-US" dirty="0"/>
          </a:p>
        </p:txBody>
      </p:sp>
    </p:spTree>
    <p:extLst>
      <p:ext uri="{BB962C8B-B14F-4D97-AF65-F5344CB8AC3E}">
        <p14:creationId xmlns:p14="http://schemas.microsoft.com/office/powerpoint/2010/main" val="3711121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View Water District made the following selections for the 12 indicators: </a:t>
            </a:r>
          </a:p>
          <a:p>
            <a:pPr marL="171450" lvl="0" indent="-171450">
              <a:spcBef>
                <a:spcPts val="0"/>
              </a:spcBef>
              <a:spcAft>
                <a:spcPts val="600"/>
              </a:spcAft>
              <a:buFont typeface="Arial" panose="020B0604020202020204" pitchFamily="34" charset="0"/>
              <a:buChar char="•"/>
            </a:pPr>
            <a:r>
              <a:rPr lang="en-US" b="1" dirty="0">
                <a:solidFill>
                  <a:schemeClr val="tx1"/>
                </a:solidFill>
              </a:rPr>
              <a:t>Emergency Response Plan (ERP): </a:t>
            </a:r>
            <a:r>
              <a:rPr lang="en-US" dirty="0">
                <a:solidFill>
                  <a:schemeClr val="tx1"/>
                </a:solidFill>
              </a:rPr>
              <a:t>An ERP has been developed</a:t>
            </a:r>
          </a:p>
          <a:p>
            <a:pPr marL="171450" lvl="0" indent="-171450">
              <a:spcBef>
                <a:spcPts val="0"/>
              </a:spcBef>
              <a:spcAft>
                <a:spcPts val="600"/>
              </a:spcAft>
              <a:buFont typeface="Arial" panose="020B0604020202020204" pitchFamily="34" charset="0"/>
              <a:buChar char="•"/>
            </a:pPr>
            <a:r>
              <a:rPr lang="en-US" b="1" dirty="0">
                <a:solidFill>
                  <a:schemeClr val="tx1"/>
                </a:solidFill>
              </a:rPr>
              <a:t>National Incident Management System (NIMS) Compliance: </a:t>
            </a:r>
            <a:r>
              <a:rPr lang="en-US" dirty="0">
                <a:solidFill>
                  <a:schemeClr val="tx1"/>
                </a:solidFill>
              </a:rPr>
              <a:t>ICS 200/300 provided to key staff</a:t>
            </a:r>
          </a:p>
          <a:p>
            <a:pPr marL="171450" lvl="0" indent="-171450">
              <a:spcBef>
                <a:spcPts val="0"/>
              </a:spcBef>
              <a:spcAft>
                <a:spcPts val="600"/>
              </a:spcAft>
              <a:buFont typeface="Arial" panose="020B0604020202020204" pitchFamily="34" charset="0"/>
              <a:buChar char="•"/>
            </a:pPr>
            <a:r>
              <a:rPr lang="en-US" b="1" dirty="0">
                <a:solidFill>
                  <a:schemeClr val="tx1"/>
                </a:solidFill>
              </a:rPr>
              <a:t>Mutual Aid and Assistance (MAA): </a:t>
            </a:r>
            <a:r>
              <a:rPr lang="en-US" dirty="0">
                <a:solidFill>
                  <a:schemeClr val="tx1"/>
                </a:solidFill>
              </a:rPr>
              <a:t>Intrastate (e.g., WARN)</a:t>
            </a:r>
          </a:p>
          <a:p>
            <a:pPr marL="171450" lvl="0" indent="-171450">
              <a:spcBef>
                <a:spcPts val="0"/>
              </a:spcBef>
              <a:spcAft>
                <a:spcPts val="600"/>
              </a:spcAft>
              <a:buFont typeface="Arial" panose="020B0604020202020204" pitchFamily="34" charset="0"/>
              <a:buChar char="•"/>
            </a:pPr>
            <a:r>
              <a:rPr lang="en-US" b="1" dirty="0">
                <a:solidFill>
                  <a:schemeClr val="tx1"/>
                </a:solidFill>
              </a:rPr>
              <a:t>Emergency Power for Critical Operations (EPCO): </a:t>
            </a:r>
            <a:r>
              <a:rPr lang="en-US" dirty="0">
                <a:solidFill>
                  <a:schemeClr val="tx1"/>
                </a:solidFill>
              </a:rPr>
              <a:t>Up to 24 hours of backup power</a:t>
            </a:r>
          </a:p>
          <a:p>
            <a:pPr marL="171450" lvl="0" indent="-171450">
              <a:spcBef>
                <a:spcPts val="0"/>
              </a:spcBef>
              <a:spcAft>
                <a:spcPts val="600"/>
              </a:spcAft>
              <a:buFont typeface="Arial" panose="020B0604020202020204" pitchFamily="34" charset="0"/>
              <a:buChar char="•"/>
            </a:pPr>
            <a:r>
              <a:rPr lang="en-US" b="1" dirty="0">
                <a:solidFill>
                  <a:schemeClr val="tx1"/>
                </a:solidFill>
              </a:rPr>
              <a:t>Minimum Daily Demand/Treatment (MDDT): </a:t>
            </a:r>
            <a:r>
              <a:rPr lang="en-US" dirty="0">
                <a:solidFill>
                  <a:schemeClr val="tx1"/>
                </a:solidFill>
              </a:rPr>
              <a:t>25 hours to 48 hours</a:t>
            </a:r>
          </a:p>
          <a:p>
            <a:pPr marL="171450" lvl="0" indent="-171450">
              <a:spcBef>
                <a:spcPts val="0"/>
              </a:spcBef>
              <a:spcAft>
                <a:spcPts val="600"/>
              </a:spcAft>
              <a:buFont typeface="Arial" panose="020B0604020202020204" pitchFamily="34" charset="0"/>
              <a:buChar char="•"/>
            </a:pPr>
            <a:r>
              <a:rPr lang="en-US" b="1" dirty="0">
                <a:solidFill>
                  <a:schemeClr val="tx1"/>
                </a:solidFill>
              </a:rPr>
              <a:t>Critical Parts and Equipment (CPE): </a:t>
            </a:r>
            <a:r>
              <a:rPr lang="en-US" dirty="0">
                <a:solidFill>
                  <a:schemeClr val="tx1"/>
                </a:solidFill>
              </a:rPr>
              <a:t>1 week to less than 3 weeks</a:t>
            </a:r>
          </a:p>
          <a:p>
            <a:pPr marL="171450" lvl="0" indent="-171450">
              <a:spcBef>
                <a:spcPts val="0"/>
              </a:spcBef>
              <a:spcAft>
                <a:spcPts val="600"/>
              </a:spcAft>
              <a:buFont typeface="Arial" panose="020B0604020202020204" pitchFamily="34" charset="0"/>
              <a:buChar char="•"/>
            </a:pPr>
            <a:r>
              <a:rPr lang="en-US" b="1" dirty="0">
                <a:solidFill>
                  <a:schemeClr val="tx1"/>
                </a:solidFill>
              </a:rPr>
              <a:t>Critical Staff Resilience (CSR): </a:t>
            </a:r>
            <a:r>
              <a:rPr lang="en-US" dirty="0">
                <a:solidFill>
                  <a:schemeClr val="tx1"/>
                </a:solidFill>
              </a:rPr>
              <a:t>Greater than 50 to 75%</a:t>
            </a:r>
          </a:p>
          <a:p>
            <a:pPr marL="171450" lvl="0" indent="-171450">
              <a:spcBef>
                <a:spcPts val="0"/>
              </a:spcBef>
              <a:spcAft>
                <a:spcPts val="600"/>
              </a:spcAft>
              <a:buFont typeface="Arial" panose="020B0604020202020204" pitchFamily="34" charset="0"/>
              <a:buChar char="•"/>
            </a:pPr>
            <a:r>
              <a:rPr lang="en-US" b="1" dirty="0">
                <a:solidFill>
                  <a:schemeClr val="tx1"/>
                </a:solidFill>
              </a:rPr>
              <a:t>Business Continuity Plan (BCP): </a:t>
            </a:r>
            <a:r>
              <a:rPr lang="en-US" dirty="0">
                <a:solidFill>
                  <a:schemeClr val="tx1"/>
                </a:solidFill>
              </a:rPr>
              <a:t>BCP completed</a:t>
            </a:r>
          </a:p>
          <a:p>
            <a:pPr marL="171450" lvl="0" indent="-171450">
              <a:spcBef>
                <a:spcPts val="0"/>
              </a:spcBef>
              <a:spcAft>
                <a:spcPts val="600"/>
              </a:spcAft>
              <a:buFont typeface="Arial" panose="020B0604020202020204" pitchFamily="34" charset="0"/>
              <a:buChar char="•"/>
            </a:pPr>
            <a:r>
              <a:rPr lang="en-US" b="1" dirty="0">
                <a:solidFill>
                  <a:schemeClr val="tx1"/>
                </a:solidFill>
              </a:rPr>
              <a:t>Utility Bond Rating (UBR): </a:t>
            </a:r>
            <a:r>
              <a:rPr lang="en-US" dirty="0">
                <a:solidFill>
                  <a:schemeClr val="tx1"/>
                </a:solidFill>
              </a:rPr>
              <a:t>AA</a:t>
            </a:r>
          </a:p>
          <a:p>
            <a:pPr marL="171450" lvl="0" indent="-171450">
              <a:spcBef>
                <a:spcPts val="0"/>
              </a:spcBef>
              <a:spcAft>
                <a:spcPts val="600"/>
              </a:spcAft>
              <a:buFont typeface="Arial" panose="020B0604020202020204" pitchFamily="34" charset="0"/>
              <a:buChar char="•"/>
            </a:pPr>
            <a:r>
              <a:rPr lang="en-US" b="1" dirty="0">
                <a:solidFill>
                  <a:schemeClr val="tx1"/>
                </a:solidFill>
              </a:rPr>
              <a:t>Government Accounting Standards Board (GASB) Assessment: </a:t>
            </a:r>
            <a:r>
              <a:rPr lang="en-US" dirty="0">
                <a:solidFill>
                  <a:schemeClr val="tx1"/>
                </a:solidFill>
              </a:rPr>
              <a:t>41 to 60% assessed</a:t>
            </a:r>
          </a:p>
          <a:p>
            <a:pPr marL="171450" indent="-171450">
              <a:spcBef>
                <a:spcPts val="0"/>
              </a:spcBef>
              <a:spcAft>
                <a:spcPts val="600"/>
              </a:spcAft>
              <a:buFont typeface="Arial" panose="020B0604020202020204" pitchFamily="34" charset="0"/>
              <a:buChar char="•"/>
            </a:pPr>
            <a:r>
              <a:rPr lang="en-US" b="1" dirty="0">
                <a:solidFill>
                  <a:schemeClr val="tx1"/>
                </a:solidFill>
              </a:rPr>
              <a:t>Unemployment: </a:t>
            </a:r>
            <a:r>
              <a:rPr lang="en-US" dirty="0">
                <a:solidFill>
                  <a:schemeClr val="tx1"/>
                </a:solidFill>
              </a:rPr>
              <a:t>&gt; +/- 2 National Average</a:t>
            </a:r>
          </a:p>
          <a:p>
            <a:pPr marL="171450" indent="-171450">
              <a:spcBef>
                <a:spcPts val="0"/>
              </a:spcBef>
              <a:spcAft>
                <a:spcPts val="600"/>
              </a:spcAft>
              <a:buFont typeface="Arial" panose="020B0604020202020204" pitchFamily="34" charset="0"/>
              <a:buChar char="•"/>
            </a:pPr>
            <a:r>
              <a:rPr lang="en-US" b="1" dirty="0">
                <a:solidFill>
                  <a:schemeClr val="tx1"/>
                </a:solidFill>
              </a:rPr>
              <a:t>Median Household Income (MHI): </a:t>
            </a:r>
            <a:r>
              <a:rPr lang="en-US" dirty="0">
                <a:solidFill>
                  <a:schemeClr val="tx1"/>
                </a:solidFill>
              </a:rPr>
              <a:t>+/- 5% State Median</a:t>
            </a:r>
          </a:p>
        </p:txBody>
      </p:sp>
      <p:sp>
        <p:nvSpPr>
          <p:cNvPr id="4" name="Slide Number Placeholder 3"/>
          <p:cNvSpPr>
            <a:spLocks noGrp="1"/>
          </p:cNvSpPr>
          <p:nvPr>
            <p:ph type="sldNum" sz="quarter" idx="10"/>
          </p:nvPr>
        </p:nvSpPr>
        <p:spPr/>
        <p:txBody>
          <a:bodyPr/>
          <a:lstStyle/>
          <a:p>
            <a:fld id="{26B1DB2B-DA15-4E99-B709-26487EE68F93}" type="slidenum">
              <a:rPr lang="en-US" smtClean="0"/>
              <a:pPr/>
              <a:t>24</a:t>
            </a:fld>
            <a:endParaRPr lang="en-US" dirty="0"/>
          </a:p>
        </p:txBody>
      </p:sp>
    </p:spTree>
    <p:extLst>
      <p:ext uri="{BB962C8B-B14F-4D97-AF65-F5344CB8AC3E}">
        <p14:creationId xmlns:p14="http://schemas.microsoft.com/office/powerpoint/2010/main" val="707539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up is the qualitative risk assessment. Asset</a:t>
            </a:r>
            <a:r>
              <a:rPr lang="en-US" baseline="0" dirty="0"/>
              <a:t> categories in VSAT include (straight from SDWA 1433): </a:t>
            </a:r>
            <a:endParaRPr lang="en-US" sz="1200" b="0" i="0" u="none" strike="noStrike" kern="1200" baseline="0" dirty="0">
              <a:solidFill>
                <a:schemeClr val="tx1"/>
              </a:solidFill>
              <a:latin typeface="+mn-lt"/>
              <a:ea typeface="+mn-ea"/>
              <a:cs typeface="+mn-cs"/>
            </a:endParaRPr>
          </a:p>
          <a:p>
            <a:pPr marL="455613" lvl="1" indent="-228600">
              <a:buFont typeface="+mj-lt"/>
              <a:buAutoNum type="arabicPeriod"/>
            </a:pPr>
            <a:r>
              <a:rPr lang="en-US" dirty="0"/>
              <a:t>Physical barriers </a:t>
            </a:r>
          </a:p>
          <a:p>
            <a:pPr marL="455613" lvl="1" indent="-228600">
              <a:buFont typeface="+mj-lt"/>
              <a:buAutoNum type="arabicPeriod"/>
            </a:pPr>
            <a:r>
              <a:rPr lang="en-US" dirty="0"/>
              <a:t>Source water </a:t>
            </a:r>
          </a:p>
          <a:p>
            <a:pPr marL="455613" lvl="1" indent="-228600">
              <a:buFont typeface="+mj-lt"/>
              <a:buAutoNum type="arabicPeriod"/>
            </a:pPr>
            <a:r>
              <a:rPr lang="en-US" dirty="0"/>
              <a:t>Pipes and Constructed Conveyances, Water Collection, and Intake </a:t>
            </a:r>
          </a:p>
          <a:p>
            <a:pPr marL="455613" lvl="1" indent="-228600">
              <a:buFont typeface="+mj-lt"/>
              <a:buAutoNum type="arabicPeriod"/>
            </a:pPr>
            <a:r>
              <a:rPr lang="en-US" dirty="0"/>
              <a:t>Pretreatment and Treatment </a:t>
            </a:r>
          </a:p>
          <a:p>
            <a:pPr marL="455613" lvl="1" indent="-228600">
              <a:buFont typeface="+mj-lt"/>
              <a:buAutoNum type="arabicPeriod"/>
            </a:pPr>
            <a:r>
              <a:rPr lang="en-US" dirty="0"/>
              <a:t>Storage and Distribution Facilities </a:t>
            </a:r>
          </a:p>
          <a:p>
            <a:pPr marL="455613" lvl="1" indent="-228600">
              <a:buFont typeface="+mj-lt"/>
              <a:buAutoNum type="arabicPeriod"/>
            </a:pPr>
            <a:r>
              <a:rPr lang="en-US" dirty="0"/>
              <a:t>Electronic, Computer, or other Automated Systems (including the security of such systems) </a:t>
            </a:r>
          </a:p>
          <a:p>
            <a:pPr marL="455613" lvl="1" indent="-228600">
              <a:buFont typeface="+mj-lt"/>
              <a:buAutoNum type="arabicPeriod"/>
            </a:pPr>
            <a:r>
              <a:rPr lang="en-US" dirty="0"/>
              <a:t>Monitoring Practices </a:t>
            </a:r>
          </a:p>
          <a:p>
            <a:pPr marL="455613" lvl="1" indent="-228600">
              <a:buFont typeface="+mj-lt"/>
              <a:buAutoNum type="arabicPeriod"/>
            </a:pPr>
            <a:r>
              <a:rPr lang="en-US" dirty="0"/>
              <a:t>Financial Infrastructure </a:t>
            </a:r>
          </a:p>
          <a:p>
            <a:pPr marL="455613" lvl="1" indent="-228600">
              <a:buFont typeface="+mj-lt"/>
              <a:buAutoNum type="arabicPeriod"/>
            </a:pPr>
            <a:r>
              <a:rPr lang="en-US" dirty="0"/>
              <a:t>The Use, Storage, or Handling of Chemicals </a:t>
            </a:r>
          </a:p>
          <a:p>
            <a:pPr marL="455613" lvl="1" indent="-228600">
              <a:buFont typeface="+mj-lt"/>
              <a:buAutoNum type="arabicPeriod"/>
            </a:pPr>
            <a:r>
              <a:rPr lang="en-US" dirty="0"/>
              <a:t>The </a:t>
            </a:r>
            <a:r>
              <a:rPr lang="en-US" sz="1200" b="0" i="0" u="none" strike="noStrike" kern="1200" baseline="0" dirty="0">
                <a:solidFill>
                  <a:schemeClr val="tx1"/>
                </a:solidFill>
                <a:latin typeface="+mn-lt"/>
                <a:ea typeface="+mn-ea"/>
                <a:cs typeface="+mn-cs"/>
              </a:rPr>
              <a:t>Operation and Maintenance of the Utility </a:t>
            </a:r>
          </a:p>
          <a:p>
            <a:pPr marL="171450" indent="-171450">
              <a:buFont typeface="Arial" panose="020B0604020202020204" pitchFamily="34" charset="0"/>
              <a:buChar char="•"/>
            </a:pPr>
            <a:endParaRPr lang="en-US"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US" dirty="0"/>
              <a:t>If you do not see a critical asset category listed in VSAT that applies to the utility, you will have the option to add it later.</a:t>
            </a:r>
          </a:p>
        </p:txBody>
      </p:sp>
      <p:sp>
        <p:nvSpPr>
          <p:cNvPr id="4" name="Slide Number Placeholder 3"/>
          <p:cNvSpPr>
            <a:spLocks noGrp="1"/>
          </p:cNvSpPr>
          <p:nvPr>
            <p:ph type="sldNum" sz="quarter" idx="10"/>
          </p:nvPr>
        </p:nvSpPr>
        <p:spPr/>
        <p:txBody>
          <a:bodyPr/>
          <a:lstStyle/>
          <a:p>
            <a:fld id="{26B1DB2B-DA15-4E99-B709-26487EE68F93}" type="slidenum">
              <a:rPr lang="en-US" smtClean="0"/>
              <a:pPr/>
              <a:t>25</a:t>
            </a:fld>
            <a:endParaRPr lang="en-US" dirty="0"/>
          </a:p>
        </p:txBody>
      </p:sp>
    </p:spTree>
    <p:extLst>
      <p:ext uri="{BB962C8B-B14F-4D97-AF65-F5344CB8AC3E}">
        <p14:creationId xmlns:p14="http://schemas.microsoft.com/office/powerpoint/2010/main" val="2040899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659630"/>
          </a:xfrm>
        </p:spPr>
        <p:txBody>
          <a:bodyPr>
            <a:normAutofit fontScale="55000" lnSpcReduction="20000"/>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i="0" baseline="0" dirty="0"/>
              <a:t>For each </a:t>
            </a:r>
            <a:r>
              <a:rPr lang="en-US" b="0" i="0" dirty="0">
                <a:effectLst/>
              </a:rPr>
              <a:t>critical asset at risk from a malevolent act or natural hazard, use the text box to describe:</a:t>
            </a:r>
          </a:p>
          <a:p>
            <a:pPr marL="685800" lvl="2" indent="-228600" algn="l">
              <a:buFont typeface="+mj-lt"/>
              <a:buAutoNum type="arabicPeriod"/>
            </a:pPr>
            <a:r>
              <a:rPr lang="en-US" b="0" i="0" dirty="0">
                <a:effectLst/>
              </a:rPr>
              <a:t>the specific asset(s),</a:t>
            </a:r>
          </a:p>
          <a:p>
            <a:pPr marL="685800" lvl="2" indent="-228600" algn="l">
              <a:buFont typeface="+mj-lt"/>
              <a:buAutoNum type="arabicPeriod"/>
            </a:pPr>
            <a:r>
              <a:rPr lang="en-US" b="0" i="0" dirty="0">
                <a:effectLst/>
              </a:rPr>
              <a:t>the malevolent act(s) and/or natural hazard(s) that present a risk to the asset, and</a:t>
            </a:r>
          </a:p>
          <a:p>
            <a:pPr marL="685800" lvl="2" indent="-228600" algn="l">
              <a:buFont typeface="+mj-lt"/>
              <a:buAutoNum type="arabicPeriod"/>
            </a:pPr>
            <a:r>
              <a:rPr lang="en-US" b="0" i="0" dirty="0">
                <a:effectLst/>
              </a:rPr>
              <a:t>the potential consequences to the utility and the region served by the utility if the malevolent act(s) and/or natural hazard(s) impact(s) the asset.</a:t>
            </a:r>
          </a:p>
          <a:p>
            <a:pPr marL="182880"/>
            <a:endParaRPr lang="en-US" i="0" dirty="0"/>
          </a:p>
          <a:p>
            <a:r>
              <a:rPr lang="en-US" i="0" dirty="0"/>
              <a:t>For any asset category that you do not select a threat, a reason</a:t>
            </a:r>
            <a:r>
              <a:rPr lang="en-US" i="0" baseline="0" dirty="0"/>
              <a:t> must be entered </a:t>
            </a:r>
            <a:r>
              <a:rPr lang="en-US" b="0" i="0" dirty="0">
                <a:effectLst/>
              </a:rPr>
              <a:t>describing why there are no critical assets in this category at risk.</a:t>
            </a:r>
          </a:p>
          <a:p>
            <a:endParaRPr lang="en-US" b="0" i="0" dirty="0">
              <a:effectLst/>
            </a:endParaRPr>
          </a:p>
          <a:p>
            <a:r>
              <a:rPr lang="en-US" b="0" i="0" dirty="0">
                <a:effectLst/>
              </a:rPr>
              <a:t>In our scenario, Spring View is concerned about:</a:t>
            </a:r>
          </a:p>
          <a:p>
            <a:pPr marL="171450" indent="-171450">
              <a:buFont typeface="Arial" panose="020B0604020202020204" pitchFamily="34" charset="0"/>
              <a:buChar char="•"/>
            </a:pPr>
            <a:r>
              <a:rPr lang="en-US" b="0" i="0" dirty="0">
                <a:effectLst/>
              </a:rPr>
              <a:t>A cell tower attack that prevents remote operation of a critical pumping station</a:t>
            </a:r>
          </a:p>
          <a:p>
            <a:pPr marL="171450" indent="-171450">
              <a:buFont typeface="Arial" panose="020B0604020202020204" pitchFamily="34" charset="0"/>
              <a:buChar char="•"/>
            </a:pPr>
            <a:r>
              <a:rPr lang="en-US" b="0" i="0" dirty="0">
                <a:effectLst/>
              </a:rPr>
              <a:t>A ransomware attack that propagates through their entire local area network (LAN), preventing communications with customers and access to financial systems and utility systems connected to the network (e.g., laboratory equipment, work order systems)</a:t>
            </a:r>
          </a:p>
          <a:p>
            <a:pPr marL="171450" indent="-171450">
              <a:buFont typeface="Arial" panose="020B0604020202020204" pitchFamily="34" charset="0"/>
              <a:buChar char="•"/>
            </a:pPr>
            <a:r>
              <a:rPr lang="en-US" b="0" i="0" dirty="0">
                <a:effectLst/>
              </a:rPr>
              <a:t>A 100-year flooding event that damages electrical components of the utility’s online water quality monitoring equipment (not elevated) and disables continuous monitoring of the finished water leaving the treatment plant</a:t>
            </a:r>
          </a:p>
          <a:p>
            <a:endParaRPr lang="en-US" b="0" i="0" dirty="0">
              <a:effectLst/>
            </a:endParaRPr>
          </a:p>
          <a:p>
            <a:r>
              <a:rPr lang="en-US" b="0" i="0" dirty="0">
                <a:effectLst/>
              </a:rPr>
              <a:t>For the cyberattack scenario, the utility identified the following critical asset categories as likely to suffer significant adverse impacts: Storage and Distribution Facilities; Electronic, Computer, or other Automated Systems; and Financial Infrastructure.</a:t>
            </a:r>
          </a:p>
          <a:p>
            <a:endParaRPr lang="en-US" b="0" i="0" dirty="0">
              <a:effectLst/>
            </a:endParaRPr>
          </a:p>
          <a:p>
            <a:r>
              <a:rPr lang="en-US" b="0" i="0" dirty="0">
                <a:effectLst/>
              </a:rPr>
              <a:t>For the 100-year flood scenario, the utility identified Monitoring Practices as the critical asset category.</a:t>
            </a:r>
          </a:p>
          <a:p>
            <a:endParaRPr lang="en-US" b="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 screenshot of Spring View Water District working through their qualitative risk assessment.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information icon provides a definition of each category. E.g. if you are wondering what “physical barriers” means, however over that icon for more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Choose which threat type(s) (Malevolent</a:t>
            </a:r>
            <a:r>
              <a:rPr lang="en-US" baseline="0" dirty="0"/>
              <a:t> Act or Natural Hazard or both)</a:t>
            </a:r>
            <a:r>
              <a:rPr lang="en-US" dirty="0"/>
              <a:t> are likely to pose a </a:t>
            </a:r>
            <a:r>
              <a:rPr lang="en-US" b="1" dirty="0"/>
              <a:t>high</a:t>
            </a:r>
            <a:r>
              <a:rPr lang="en-US" b="1" baseline="0" dirty="0"/>
              <a:t> risk (likely to cause significant public health or economic impacts) </a:t>
            </a:r>
            <a:r>
              <a:rPr lang="en-US" b="0" baseline="0" dirty="0"/>
              <a:t>to the utility’s </a:t>
            </a:r>
            <a:r>
              <a:rPr lang="en-US" dirty="0"/>
              <a:t>critical asset categories. </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physical barriers, Spring View isn’t really concerned about impacts from malevolent acts or natural hazards so Spring view doesn’t toggle on malevolent acts or natural hazards for this asset category. But you must assess physical barriers according to SDWA 1433 so in the text box, they explain their reason for not selecting either. It was not selected a high risk asset because the utility recently underwent a thorough update to it’s physical security (updated alarm system, locks, card readers). So Spring View is pretty confident that malevolent act and natural hazards pose a relatively low threat to physical barriers.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the next 3 asset categories, Spring View hasn’t completed their analysis yet and when they tried to skip ahead to go to the next page, VSAT gave them a red error box to remind them that they must write a qualitative description in the box for each asset category in order to comply with SDWA 1433. (Please take your time, be thorough. Explain why you selected or didn’t select a threat with a description that is unique to your water system)</a:t>
            </a:r>
            <a:endParaRPr lang="en-US" i="0" dirty="0"/>
          </a:p>
          <a:p>
            <a:pPr marL="171450" indent="-171450">
              <a:buFont typeface="Arial" panose="020B0604020202020204" pitchFamily="34" charset="0"/>
              <a:buChar char="•"/>
            </a:pPr>
            <a:r>
              <a:rPr lang="en-US" b="0" i="0" dirty="0">
                <a:effectLst/>
              </a:rPr>
              <a:t>If an asset category were at high risk from both malevolent acts and natural hazards, as shown for the Pretreatment and Treatment asset category, the potential impacts of both threat types would be described by the user.</a:t>
            </a:r>
            <a:endParaRPr lang="en-US" i="0"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these bottom 4 examples, you will see that Spring View describes their concern that: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A malevolent act, specifically a cyber attack as explained in the description box, poses a significant threat to their storage and distribution facility. If there is a cyberattack on a cell tower, it could impair a critical pumping station, which would result in significant consequences.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electronic, computer, or other automated systems, they also selected malevolent act and explained how that asset category could be impacted by a ransomware attack.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monitoring practices, they select natural hazards and specify floods as the specific hazard of concern.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financial infrastructure, they select malevolent acts and explain how the ransomware attack could mess with their fin infrastructure.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This screenshot isn’t complete, Spring View still has some work to do to finish their qualitative assessment, but it gives you an idea of the process you would take to complete the qualitative assessment piece for your utility. </a:t>
            </a:r>
            <a:r>
              <a:rPr lang="en-US" dirty="0"/>
              <a:t>Every single text box should be filled out. Even if you chose not to select a threat for an asset category, you must include a reason</a:t>
            </a:r>
            <a:r>
              <a:rPr lang="en-US" baseline="0" dirty="0"/>
              <a:t> </a:t>
            </a:r>
            <a:r>
              <a:rPr lang="en-US" b="0" i="0" dirty="0">
                <a:effectLst/>
              </a:rPr>
              <a:t>describing why there are no critical assets in this category at risk (you must analyze the asset category under SDWA 1433). This is important – it makes the assessment unique to your facility. Also if someone else takes over updating the RRA in the future, they have a written description of why you chose to select or not select a given asset category. During the last VSAT update, we made it so that you will get a red box error if you leave one of these required text fields blank.</a:t>
            </a:r>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26B1DB2B-DA15-4E99-B709-26487EE68F93}" type="slidenum">
              <a:rPr lang="en-US" smtClean="0"/>
              <a:pPr/>
              <a:t>26</a:t>
            </a:fld>
            <a:endParaRPr lang="en-US" dirty="0"/>
          </a:p>
        </p:txBody>
      </p:sp>
    </p:spTree>
    <p:extLst>
      <p:ext uri="{BB962C8B-B14F-4D97-AF65-F5344CB8AC3E}">
        <p14:creationId xmlns:p14="http://schemas.microsoft.com/office/powerpoint/2010/main" val="4131980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1963-190A-0806-9E59-A7EB1982EF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5B2667-4C29-0BEC-E9CF-71ED134673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7FC6E-72F4-23F9-64D7-143C4BCCCAC2}"/>
              </a:ext>
            </a:extLst>
          </p:cNvPr>
          <p:cNvSpPr>
            <a:spLocks noGrp="1"/>
          </p:cNvSpPr>
          <p:nvPr>
            <p:ph type="body" idx="1"/>
          </p:nvPr>
        </p:nvSpPr>
        <p:spPr/>
        <p:txBody>
          <a:bodyPr>
            <a:normAutofit fontScale="85000" lnSpcReduction="20000"/>
          </a:bodyPr>
          <a:lstStyle/>
          <a:p>
            <a:r>
              <a:rPr lang="en-US" dirty="0"/>
              <a:t>Next, Spring View Water District </a:t>
            </a:r>
            <a:r>
              <a:rPr lang="en-US" baseline="0" dirty="0"/>
              <a:t>will perform a quantitative risk assessment (which is recommended but not required for SDWA section 1433 compliance).</a:t>
            </a:r>
          </a:p>
          <a:p>
            <a:endParaRPr lang="en-US" dirty="0"/>
          </a:p>
          <a:p>
            <a:r>
              <a:rPr lang="en-US" dirty="0"/>
              <a:t>EPA recommends that the quantitative risk assessment be limited to a small number of the assets and threats that present the highest risk. Attempting to analyze a high number of asset/threat pairs in a single assessment will make the assessment difficult to complete and make it harder to interpret results. Strategies to reduce the number of asset/threat pairs include 1) grouping similar assets into a single asset category and 2) limiting threats to those with the highest likelihood of occurrence.</a:t>
            </a:r>
          </a:p>
          <a:p>
            <a:endParaRPr lang="en-US" baseline="0" dirty="0"/>
          </a:p>
          <a:p>
            <a:r>
              <a:rPr lang="en-US" baseline="0" dirty="0"/>
              <a:t>The first part of the quantitative assessment is to do a baseline risk assessment (baseline means do an assessment of your facility as it is right now; later on you have the option of also doing a countermeasure quantitative assessment so you can compare how your risk may be reduced if you implement new countermeasures). </a:t>
            </a:r>
          </a:p>
          <a:p>
            <a:endParaRPr lang="en-US" baseline="0" dirty="0"/>
          </a:p>
          <a:p>
            <a:r>
              <a:rPr lang="en-US" baseline="0" dirty="0"/>
              <a:t>This slide provides a summary of the numbers you need to estimate in order to calculate risk. During each step of the Baseline Risk Assessment, consider any existing countermeasures your utility may have in place for the selected asset/threat pair.  Then, evaluate values for:</a:t>
            </a:r>
          </a:p>
          <a:p>
            <a:pPr marL="400050" lvl="1" indent="-173038">
              <a:buFont typeface="Arial" panose="020B0604020202020204" pitchFamily="34" charset="0"/>
              <a:buChar char="•"/>
            </a:pPr>
            <a:r>
              <a:rPr lang="en-US" baseline="0" dirty="0"/>
              <a:t>Consequences if the threat occurred and damaged the asset (by using the WHEAT calculator);</a:t>
            </a:r>
          </a:p>
          <a:p>
            <a:pPr marL="400050" lvl="1" indent="-173038">
              <a:buFont typeface="Arial" panose="020B0604020202020204" pitchFamily="34" charset="0"/>
              <a:buChar char="•"/>
            </a:pPr>
            <a:r>
              <a:rPr lang="en-US" baseline="0" dirty="0"/>
              <a:t>The likelihood of the threat occurring; and</a:t>
            </a:r>
          </a:p>
          <a:p>
            <a:pPr marL="400050" lvl="1" indent="-173038">
              <a:buFont typeface="Arial" panose="020B0604020202020204" pitchFamily="34" charset="0"/>
              <a:buChar char="•"/>
            </a:pPr>
            <a:r>
              <a:rPr lang="en-US" baseline="0" dirty="0"/>
              <a:t>The vulnerability </a:t>
            </a:r>
            <a:r>
              <a:rPr lang="en-US" b="0" i="0" dirty="0">
                <a:solidFill>
                  <a:srgbClr val="172B4D"/>
                </a:solidFill>
                <a:effectLst/>
                <a:highlight>
                  <a:srgbClr val="FFFFFF"/>
                </a:highlight>
              </a:rPr>
              <a:t>that the threat will damage the asset (by using the vulnerability likelihood calculator). </a:t>
            </a:r>
            <a:r>
              <a:rPr lang="en-US" kern="0" dirty="0">
                <a:cs typeface="Arial" pitchFamily="34" charset="0"/>
              </a:rPr>
              <a:t>For cyberattack threats, a Cybersecurity Vulnerability Assessment Calculator is available to help assess the utility’s vulnerability to cyberattacks.  This is accomplished by assessing the security controls and practices currently in place to help identify, protect, detect, respond, and recover from a cybersecurity incident. </a:t>
            </a:r>
            <a:endParaRPr lang="en-US" kern="0" baseline="0" dirty="0">
              <a:cs typeface="Arial" pitchFamily="34" charset="0"/>
            </a:endParaRPr>
          </a:p>
          <a:p>
            <a:pPr marL="400050" lvl="1" indent="-173038">
              <a:buFont typeface="Arial" panose="020B0604020202020204" pitchFamily="34" charset="0"/>
              <a:buChar char="•"/>
            </a:pPr>
            <a:endParaRPr lang="en-US" b="0" kern="0" baseline="0" dirty="0">
              <a:cs typeface="Arial" pitchFamily="34" charset="0"/>
            </a:endParaRPr>
          </a:p>
          <a:p>
            <a:pPr marL="227012"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0" dirty="0">
                <a:solidFill>
                  <a:prstClr val="black"/>
                </a:solidFill>
                <a:latin typeface="Arial" pitchFamily="34" charset="0"/>
                <a:cs typeface="Arial" pitchFamily="34" charset="0"/>
              </a:rPr>
              <a:t>Once you do that, VSAT will calculate risk by multiplying Threat x Vulnerability x Consequence.</a:t>
            </a:r>
          </a:p>
          <a:p>
            <a:pPr marL="227012" lvl="1" indent="0">
              <a:buFont typeface="Arial" panose="020B0604020202020204" pitchFamily="34" charset="0"/>
              <a:buNone/>
            </a:pPr>
            <a:endParaRPr lang="en-US" kern="0" dirty="0">
              <a:cs typeface="Arial" pitchFamily="34" charset="0"/>
            </a:endParaRPr>
          </a:p>
        </p:txBody>
      </p:sp>
      <p:sp>
        <p:nvSpPr>
          <p:cNvPr id="4" name="Slide Number Placeholder 3">
            <a:extLst>
              <a:ext uri="{FF2B5EF4-FFF2-40B4-BE49-F238E27FC236}">
                <a16:creationId xmlns:a16="http://schemas.microsoft.com/office/drawing/2014/main" id="{2EF6F59B-D4D1-6BF0-0CBF-EF283FDB799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B1DB2B-DA15-4E99-B709-26487EE68F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372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We will now walk</a:t>
            </a:r>
            <a:r>
              <a:rPr lang="en-US" baseline="0" dirty="0"/>
              <a:t> through the first asset threat pair in the cyberattack scenario – the threat that a cyberattack poses to the cellular service to a critical pumping station in the utility’s distribution system, with 10,000 downstream customers.</a:t>
            </a:r>
          </a:p>
          <a:p>
            <a:endParaRPr lang="en-US" dirty="0"/>
          </a:p>
          <a:p>
            <a:r>
              <a:rPr lang="en-US" dirty="0"/>
              <a:t>For each asset category, the utility will define a specific asset that is at risk. For</a:t>
            </a:r>
            <a:r>
              <a:rPr lang="en-US" baseline="0" dirty="0"/>
              <a:t> this hypothetical threat, the high-risk asset category is “storage and distribution facilities.” Spring View Water District identified the “pump station” specifically. </a:t>
            </a:r>
            <a:endParaRPr lang="en-US" dirty="0"/>
          </a:p>
          <a:p>
            <a:endParaRPr lang="en-US" dirty="0"/>
          </a:p>
          <a:p>
            <a:r>
              <a:rPr lang="en-US" dirty="0"/>
              <a:t>Additional </a:t>
            </a:r>
            <a:r>
              <a:rPr lang="en-US" baseline="0" dirty="0"/>
              <a:t>a</a:t>
            </a:r>
            <a:r>
              <a:rPr lang="en-US" dirty="0"/>
              <a:t>sset</a:t>
            </a:r>
            <a:r>
              <a:rPr lang="en-US" baseline="0" dirty="0"/>
              <a:t> categories may be added, if needed, using the “Add Asset Category” button at the bottom of the screen.</a:t>
            </a:r>
          </a:p>
          <a:p>
            <a:endParaRPr lang="en-US" baseline="0" dirty="0"/>
          </a:p>
          <a:p>
            <a:r>
              <a:rPr lang="en-US" baseline="0" dirty="0"/>
              <a:t>Once an asset has been added, the asset name may be edited by clicking the pencil icon that appears next to the asset name.</a:t>
            </a:r>
          </a:p>
          <a:p>
            <a:endParaRPr lang="en-US" baseline="0" dirty="0"/>
          </a:p>
          <a:p>
            <a:r>
              <a:rPr lang="en-US" baseline="0" dirty="0"/>
              <a:t>Next, the utility will assign at least one specific threat, which may be a malevolent act, natural hazard, or dependency/proximity threat, for each asset.</a:t>
            </a:r>
          </a:p>
          <a:p>
            <a:endParaRPr lang="en-US" baseline="0" dirty="0"/>
          </a:p>
          <a:p>
            <a:r>
              <a:rPr lang="en-US" baseline="0" dirty="0"/>
              <a:t>Because Spring View Water District’s hypothetical threat involves a cell tower attack, the utility selects “Malevolent Acts” as the threat category and “Cyberattack” for the threat type. If you </a:t>
            </a:r>
            <a:r>
              <a:rPr lang="en-US" dirty="0"/>
              <a:t>worked with VSAT previously, no</a:t>
            </a:r>
            <a:r>
              <a:rPr lang="en-US" baseline="0" dirty="0"/>
              <a:t>te that this new ‘Cyberattack’ threat replaces two previously existing cyberattack threats. </a:t>
            </a:r>
          </a:p>
          <a:p>
            <a:endParaRPr lang="en-US" baseline="0" dirty="0"/>
          </a:p>
        </p:txBody>
      </p:sp>
      <p:sp>
        <p:nvSpPr>
          <p:cNvPr id="4" name="Slide Number Placeholder 3"/>
          <p:cNvSpPr>
            <a:spLocks noGrp="1"/>
          </p:cNvSpPr>
          <p:nvPr>
            <p:ph type="sldNum" sz="quarter" idx="10"/>
          </p:nvPr>
        </p:nvSpPr>
        <p:spPr/>
        <p:txBody>
          <a:bodyPr/>
          <a:lstStyle/>
          <a:p>
            <a:fld id="{26B1DB2B-DA15-4E99-B709-26487EE68F93}" type="slidenum">
              <a:rPr lang="en-US" smtClean="0"/>
              <a:pPr/>
              <a:t>28</a:t>
            </a:fld>
            <a:endParaRPr lang="en-US" dirty="0"/>
          </a:p>
        </p:txBody>
      </p:sp>
    </p:spTree>
    <p:extLst>
      <p:ext uri="{BB962C8B-B14F-4D97-AF65-F5344CB8AC3E}">
        <p14:creationId xmlns:p14="http://schemas.microsoft.com/office/powerpoint/2010/main" val="3458530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Aft>
                <a:spcPts val="600"/>
              </a:spcAft>
            </a:pPr>
            <a:r>
              <a:rPr lang="en-US" baseline="0" dirty="0"/>
              <a:t>First, the utility will estimate the public health and economic consequences that would result from the selected threat occurring and impacting the selected asset.  Specifically, you must estimate:</a:t>
            </a:r>
          </a:p>
          <a:p>
            <a:pPr marL="398463" lvl="1" indent="-171450">
              <a:buFont typeface="Arial" panose="020B0604020202020204" pitchFamily="34" charset="0"/>
              <a:buChar char="•"/>
            </a:pPr>
            <a:r>
              <a:rPr lang="en-US" dirty="0"/>
              <a:t>Fatalities and significant injuries</a:t>
            </a:r>
            <a:r>
              <a:rPr lang="en-US" i="1" dirty="0"/>
              <a:t> </a:t>
            </a:r>
            <a:r>
              <a:rPr lang="en-US" i="0" dirty="0"/>
              <a:t>that are directly attributed to the utility assets, such as from contaminated water or a release of a hazardous gas; and</a:t>
            </a:r>
          </a:p>
          <a:p>
            <a:pPr marL="398463" lvl="1" indent="-171450">
              <a:buFont typeface="Arial" panose="020B0604020202020204" pitchFamily="34" charset="0"/>
              <a:buChar char="•"/>
            </a:pPr>
            <a:r>
              <a:rPr lang="en-US" i="0" dirty="0"/>
              <a:t>Utility financial and regional economic losses due to service interruptions and emergency </a:t>
            </a:r>
            <a:r>
              <a:rPr lang="en-US" i="0" baseline="0" dirty="0"/>
              <a:t>response and recovery activities.</a:t>
            </a:r>
          </a:p>
          <a:p>
            <a:endParaRPr lang="en-US" dirty="0"/>
          </a:p>
          <a:p>
            <a:r>
              <a:rPr lang="en-US" dirty="0"/>
              <a:t>In our hypothetical scenario, Spring View</a:t>
            </a:r>
            <a:r>
              <a:rPr lang="en-US" baseline="0" dirty="0"/>
              <a:t> has determined that no fatalities or injuries would occur due to the disruption of remote operation of a critical pumping station.  The utility has determined that it would take two days to restore the operation of the pumping station and estimated that there estimated cost would be $100,000 in lost revenue for a two-day outage for 10,000 customers.  They also estimated $400,000 for regional economic consequences. </a:t>
            </a:r>
            <a:endParaRPr lang="en-US" dirty="0"/>
          </a:p>
          <a:p>
            <a:endParaRPr lang="en-US" dirty="0"/>
          </a:p>
          <a:p>
            <a:r>
              <a:rPr lang="en-US" dirty="0"/>
              <a:t>VSAT provides default values for Value of a Statistical Life (VSL) and Value of a Statistical Injury (VSI). These values may be viewed or edited by clicking the gear icon in the top right corner of the VSAT window, and then selecting the Settings option. Spring View chose to enter values based on their site-specific knowledge. </a:t>
            </a:r>
          </a:p>
          <a:p>
            <a:endParaRPr lang="en-US" dirty="0"/>
          </a:p>
          <a:p>
            <a:r>
              <a:rPr lang="en-US" dirty="0"/>
              <a:t>If you don’t know what values to use, click the Water Health and Economic Analysis (WHEAT) Calculator, which was developed to estimate those costs. </a:t>
            </a:r>
            <a:r>
              <a:rPr lang="en-US" i="0" dirty="0"/>
              <a:t>VSAT converts fatalities and significant injuries to monetary risk values by multiplying the number of fatalities by the VSL value and by multiplying the number of injuries by the VSI value.</a:t>
            </a:r>
          </a:p>
        </p:txBody>
      </p:sp>
      <p:sp>
        <p:nvSpPr>
          <p:cNvPr id="4" name="Slide Number Placeholder 3"/>
          <p:cNvSpPr>
            <a:spLocks noGrp="1"/>
          </p:cNvSpPr>
          <p:nvPr>
            <p:ph type="sldNum" sz="quarter" idx="10"/>
          </p:nvPr>
        </p:nvSpPr>
        <p:spPr/>
        <p:txBody>
          <a:bodyPr/>
          <a:lstStyle/>
          <a:p>
            <a:fld id="{26B1DB2B-DA15-4E99-B709-26487EE68F93}" type="slidenum">
              <a:rPr lang="en-US" smtClean="0"/>
              <a:pPr/>
              <a:t>29</a:t>
            </a:fld>
            <a:endParaRPr lang="en-US" dirty="0"/>
          </a:p>
        </p:txBody>
      </p:sp>
    </p:spTree>
    <p:extLst>
      <p:ext uri="{BB962C8B-B14F-4D97-AF65-F5344CB8AC3E}">
        <p14:creationId xmlns:p14="http://schemas.microsoft.com/office/powerpoint/2010/main" val="1721654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2000" b="0" i="0" kern="1200" dirty="0">
                <a:solidFill>
                  <a:schemeClr val="tx1"/>
                </a:solidFill>
                <a:effectLst/>
                <a:latin typeface="+mn-lt"/>
                <a:ea typeface="+mn-ea"/>
                <a:cs typeface="+mn-cs"/>
              </a:rPr>
              <a:t>Many of you know this law by the shorthand term “AWIA”. For background, in October 2018, America's Water Infrastructure Act (AWIA) was signed into law. Section 2013 of </a:t>
            </a:r>
            <a:r>
              <a:rPr lang="en-US" sz="2000" b="0" i="0" dirty="0">
                <a:solidFill>
                  <a:srgbClr val="1B1B1B"/>
                </a:solidFill>
                <a:effectLst/>
                <a:latin typeface="Source Sans Pro Web"/>
              </a:rPr>
              <a:t>AWIA amended section 1433 of the Safe Drinking Water Act (SDWA). </a:t>
            </a:r>
            <a:r>
              <a:rPr lang="en-US" sz="2000" b="0" i="0" kern="1200" dirty="0">
                <a:solidFill>
                  <a:schemeClr val="tx1"/>
                </a:solidFill>
                <a:effectLst/>
                <a:latin typeface="+mn-lt"/>
                <a:ea typeface="+mn-ea"/>
                <a:cs typeface="+mn-cs"/>
              </a:rPr>
              <a:t>AWIA section 2013 is essentially a synonymous term to SDWA section 1433 because AWIA section 2013 updated the language of SDWA section 1433. Henceforth throughout this presentation, we will refer to this law as </a:t>
            </a:r>
            <a:r>
              <a:rPr lang="en-US" sz="2000" dirty="0"/>
              <a:t>SDWA section 1433, or SDWA 1433 for short</a:t>
            </a:r>
            <a:r>
              <a:rPr lang="en-US" sz="2000" b="0" i="0" kern="1200" dirty="0">
                <a:solidFill>
                  <a:schemeClr val="tx1"/>
                </a:solidFill>
                <a:effectLst/>
                <a:latin typeface="+mn-lt"/>
                <a:ea typeface="+mn-ea"/>
                <a:cs typeface="+mn-cs"/>
              </a:rPr>
              <a:t>.</a:t>
            </a:r>
          </a:p>
          <a:p>
            <a:pPr>
              <a:spcBef>
                <a:spcPts val="0"/>
              </a:spcBef>
              <a:spcAft>
                <a:spcPts val="1800"/>
              </a:spcAft>
            </a:pPr>
            <a:endParaRPr lang="en-US" sz="2000" b="0" i="0" kern="1200" dirty="0">
              <a:solidFill>
                <a:schemeClr val="tx1"/>
              </a:solidFill>
              <a:effectLst/>
              <a:latin typeface="+mn-lt"/>
              <a:ea typeface="+mn-ea"/>
              <a:cs typeface="+mn-cs"/>
            </a:endParaRPr>
          </a:p>
          <a:p>
            <a:pPr>
              <a:spcBef>
                <a:spcPts val="0"/>
              </a:spcBef>
              <a:spcAft>
                <a:spcPts val="1800"/>
              </a:spcAft>
            </a:pPr>
            <a:r>
              <a:rPr lang="en-US" sz="2000" b="0" i="0" kern="1200" dirty="0">
                <a:solidFill>
                  <a:schemeClr val="tx1"/>
                </a:solidFill>
                <a:effectLst/>
                <a:latin typeface="+mn-lt"/>
                <a:ea typeface="+mn-ea"/>
                <a:cs typeface="+mn-cs"/>
              </a:rPr>
              <a:t>This federal law requires c</a:t>
            </a:r>
            <a:r>
              <a:rPr lang="en-US" sz="2000" dirty="0"/>
              <a:t>ommunity drinking water systems (CWSs) serving more than 3,300 people to:</a:t>
            </a:r>
          </a:p>
          <a:p>
            <a:pPr marL="285750" indent="-285750">
              <a:spcBef>
                <a:spcPts val="0"/>
              </a:spcBef>
              <a:spcAft>
                <a:spcPts val="1800"/>
              </a:spcAft>
              <a:buFont typeface="Arial" panose="020B0604020202020204" pitchFamily="34" charset="0"/>
              <a:buChar char="•"/>
            </a:pPr>
            <a:r>
              <a:rPr lang="en-US" sz="1600" dirty="0">
                <a:solidFill>
                  <a:srgbClr val="0076A0"/>
                </a:solidFill>
                <a:latin typeface="Arial" charset="0"/>
                <a:cs typeface="Arial" charset="0"/>
              </a:rPr>
              <a:t>Create or update, if they already have one, a RRA and ERP</a:t>
            </a:r>
          </a:p>
          <a:p>
            <a:pPr marL="285750" indent="-285750">
              <a:spcBef>
                <a:spcPts val="0"/>
              </a:spcBef>
              <a:spcAft>
                <a:spcPts val="1800"/>
              </a:spcAft>
              <a:buFont typeface="Arial" panose="020B0604020202020204" pitchFamily="34" charset="0"/>
              <a:buChar char="•"/>
            </a:pPr>
            <a:r>
              <a:rPr lang="en-US" sz="1600" dirty="0">
                <a:solidFill>
                  <a:srgbClr val="0076A0"/>
                </a:solidFill>
                <a:latin typeface="Arial" charset="0"/>
                <a:cs typeface="Arial" charset="0"/>
              </a:rPr>
              <a:t>Certify completion of the RRA and ERP to EPA by specified deadlines in the law</a:t>
            </a:r>
          </a:p>
          <a:p>
            <a:pPr marL="285750" indent="-285750">
              <a:spcBef>
                <a:spcPts val="0"/>
              </a:spcBef>
              <a:spcAft>
                <a:spcPts val="1800"/>
              </a:spcAft>
              <a:buFont typeface="Arial" panose="020B0604020202020204" pitchFamily="34" charset="0"/>
              <a:buChar char="•"/>
            </a:pPr>
            <a:r>
              <a:rPr lang="en-US" sz="1600" dirty="0">
                <a:solidFill>
                  <a:srgbClr val="0076A0"/>
                </a:solidFill>
                <a:latin typeface="Arial" charset="0"/>
                <a:cs typeface="Arial" charset="0"/>
              </a:rPr>
              <a:t>Review and revise, as needed, and re-certify RRAs and ERPs to EPA every 5 years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76A0"/>
                </a:solidFill>
                <a:latin typeface="Arial" charset="0"/>
                <a:cs typeface="Arial" charset="0"/>
              </a:rPr>
              <a:t>Coordinate with local emergency planning committees (</a:t>
            </a:r>
            <a:r>
              <a:rPr lang="en-US" sz="1600" i="1" dirty="0">
                <a:solidFill>
                  <a:srgbClr val="0076A0"/>
                </a:solidFill>
                <a:latin typeface="Arial" charset="0"/>
                <a:cs typeface="Arial" charset="0"/>
              </a:rPr>
              <a:t>established under the Emergency Planning and Community Right-To-Know Act of 1986</a:t>
            </a:r>
            <a:r>
              <a:rPr lang="en-US" sz="1600" dirty="0">
                <a:solidFill>
                  <a:srgbClr val="0076A0"/>
                </a:solidFill>
                <a:latin typeface="Arial" charset="0"/>
                <a:cs typeface="Arial" charset="0"/>
              </a:rPr>
              <a:t>), to the extend possible, when preparing or revising an RRA or ERP.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0076A0"/>
                </a:solidFill>
                <a:latin typeface="Arial" charset="0"/>
                <a:cs typeface="Arial" charset="0"/>
              </a:rPr>
              <a:t>Maintain the RRA and ERP at your facility for 5 years after the certification due date.</a:t>
            </a:r>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3011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aseline="0" dirty="0"/>
              <a:t>Spring View assesses their capability to respond and recover from a</a:t>
            </a:r>
            <a:r>
              <a:rPr lang="en-US" dirty="0"/>
              <a:t> cyber</a:t>
            </a:r>
            <a:r>
              <a:rPr lang="en-US" baseline="0" dirty="0"/>
              <a:t>attack on a cell tower using the Cybersecurity Vulnerability Assessment Calculator in VSAT. </a:t>
            </a:r>
          </a:p>
          <a:p>
            <a:endParaRPr lang="en-US" dirty="0"/>
          </a:p>
          <a:p>
            <a:r>
              <a:rPr lang="en-US" b="0" i="0" dirty="0">
                <a:effectLst/>
                <a:highlight>
                  <a:srgbClr val="FFFFFF"/>
                </a:highlight>
              </a:rPr>
              <a:t>Priority cybersecurity best practices for Water and Wastewater Systems are denoted on the list of baseline </a:t>
            </a:r>
            <a:r>
              <a:rPr lang="en-US" dirty="0">
                <a:highlight>
                  <a:srgbClr val="FFFFFF"/>
                </a:highlight>
              </a:rPr>
              <a:t>cybersecurity controls </a:t>
            </a:r>
            <a:r>
              <a:rPr lang="en-US" b="0" i="0" dirty="0">
                <a:effectLst/>
                <a:highlight>
                  <a:srgbClr val="FFFFFF"/>
                </a:highlight>
              </a:rPr>
              <a:t>with an asterisk*.</a:t>
            </a:r>
          </a:p>
          <a:p>
            <a:endParaRPr lang="en-US" baseline="0" dirty="0"/>
          </a:p>
          <a:p>
            <a:pPr algn="l"/>
            <a:r>
              <a:rPr lang="en-US" b="0" i="0" dirty="0">
                <a:effectLst/>
                <a:highlight>
                  <a:srgbClr val="FFFFFF"/>
                </a:highlight>
              </a:rPr>
              <a:t>In the protect category, the utility has selected the following cybersecurity controls and practices that are </a:t>
            </a:r>
            <a:r>
              <a:rPr lang="en-US" b="1" i="0" dirty="0">
                <a:effectLst/>
                <a:highlight>
                  <a:srgbClr val="FFFFFF"/>
                </a:highlight>
              </a:rPr>
              <a:t>currently implemented</a:t>
            </a:r>
            <a:r>
              <a:rPr lang="en-US" b="0" i="0" dirty="0">
                <a:effectLst/>
                <a:highlight>
                  <a:srgbClr val="FFFFFF"/>
                </a:highlight>
              </a:rPr>
              <a:t> at the water utility.  Three of the four selections are priority cybersecurity best practices. </a:t>
            </a:r>
            <a:endParaRPr lang="en-US" b="0" i="1" dirty="0">
              <a:effectLst/>
              <a:highlight>
                <a:srgbClr val="FFFFFF"/>
              </a:highlight>
            </a:endParaRPr>
          </a:p>
          <a:p>
            <a:pPr algn="l"/>
            <a:endParaRPr lang="en-US" dirty="0">
              <a:highlight>
                <a:srgbClr val="FFFFFF"/>
              </a:highlight>
            </a:endParaRPr>
          </a:p>
          <a:p>
            <a:pPr marL="171450" indent="-171450" algn="l">
              <a:buFont typeface="Arial" panose="020B0604020202020204" pitchFamily="34" charset="0"/>
              <a:buChar char="•"/>
            </a:pPr>
            <a:r>
              <a:rPr lang="en-US" i="0" dirty="0">
                <a:effectLst/>
              </a:rPr>
              <a:t>Change default passwords</a:t>
            </a:r>
            <a:r>
              <a:rPr lang="en-US" i="0" baseline="30000" dirty="0">
                <a:effectLst/>
              </a:rPr>
              <a:t>*</a:t>
            </a:r>
          </a:p>
          <a:p>
            <a:pPr marL="171450" indent="-171450" algn="l">
              <a:buFont typeface="Arial" panose="020B0604020202020204" pitchFamily="34" charset="0"/>
              <a:buChar char="•"/>
            </a:pPr>
            <a:r>
              <a:rPr lang="en-US" i="0" dirty="0">
                <a:effectLst/>
              </a:rPr>
              <a:t>Require a minimum length for passwords</a:t>
            </a:r>
            <a:r>
              <a:rPr lang="en-US" i="0" baseline="30000" dirty="0">
                <a:effectLst/>
              </a:rPr>
              <a:t>*</a:t>
            </a:r>
            <a:endParaRPr lang="en-US" baseline="30000" dirty="0"/>
          </a:p>
          <a:p>
            <a:pPr marL="171450" indent="-171450" fontAlgn="t">
              <a:buFont typeface="Arial" panose="020B0604020202020204" pitchFamily="34" charset="0"/>
              <a:buChar char="•"/>
            </a:pPr>
            <a:r>
              <a:rPr lang="en-US" dirty="0">
                <a:effectLst/>
              </a:rPr>
              <a:t>Require approval before new software is installed or deployed</a:t>
            </a:r>
          </a:p>
          <a:p>
            <a:pPr marL="171450" indent="-171450" fontAlgn="t">
              <a:buFont typeface="Arial" panose="020B0604020202020204" pitchFamily="34" charset="0"/>
              <a:buChar char="•"/>
            </a:pPr>
            <a:r>
              <a:rPr lang="en-US" i="0" dirty="0">
                <a:effectLst/>
              </a:rPr>
              <a:t>Backup systems necessary for operations (e.g., network configurations, PLC logic, engineering drawings, personnel records) on a regular schedule, store backups separately from the source systems, and test backups on a regular basis</a:t>
            </a:r>
            <a:r>
              <a:rPr lang="en-US" i="0" baseline="30000" dirty="0">
                <a:effectLst/>
              </a:rPr>
              <a:t>*</a:t>
            </a:r>
            <a:endParaRPr lang="en-US" dirty="0">
              <a:effectLst/>
            </a:endParaRPr>
          </a:p>
          <a:p>
            <a:br>
              <a:rPr lang="en-US" dirty="0"/>
            </a:br>
            <a:r>
              <a:rPr lang="en-US" dirty="0"/>
              <a:t>Using the calculator button, </a:t>
            </a:r>
            <a:r>
              <a:rPr lang="en-US" b="0" i="0" dirty="0">
                <a:effectLst/>
                <a:highlight>
                  <a:srgbClr val="FFFFFF"/>
                </a:highlight>
              </a:rPr>
              <a:t>VSAT calculates the vulnerability likelihood estimate </a:t>
            </a:r>
            <a:r>
              <a:rPr lang="en-US" b="0" i="1" dirty="0">
                <a:effectLst/>
                <a:highlight>
                  <a:srgbClr val="FFFFFF"/>
                </a:highlight>
              </a:rPr>
              <a:t>based on a linear scale of -2.32% vulnerability per control with a maximum vulnerability percentage of 99% and a minimum vulnerability percentage of 20%.</a:t>
            </a:r>
          </a:p>
          <a:p>
            <a:endParaRPr lang="en-US" baseline="0" dirty="0">
              <a:highlight>
                <a:srgbClr val="FFFFFF"/>
              </a:highlight>
            </a:endParaRPr>
          </a:p>
          <a:p>
            <a:r>
              <a:rPr lang="en-US" baseline="0" dirty="0"/>
              <a:t>Based on the utility’s selections, the calculator returned a vulnerability likelihood estimate of 90%.</a:t>
            </a:r>
          </a:p>
          <a:p>
            <a:endParaRPr lang="en-US" baseline="0" dirty="0"/>
          </a:p>
          <a:p>
            <a:r>
              <a:rPr lang="en-US" baseline="0" dirty="0"/>
              <a:t>For all other threat types besides cybersecurity, the utility goes through a similar process to estimate the likelihood that the selected threat will occur in a one-year period, considering the capabilities of any existing countermeasures. A “vulnerability likelihood calculator” is available to help you do this.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B1DB2B-DA15-4E99-B709-26487EE68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74325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459844"/>
            <a:ext cx="6324600" cy="4531756"/>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Arial" panose="020B0604020202020204" pitchFamily="34" charset="0"/>
              </a:rPr>
              <a:t>For all other threat types, the utility similarly estimates the likelihood (probability)</a:t>
            </a:r>
            <a:r>
              <a:rPr lang="en-US" baseline="0" dirty="0">
                <a:cs typeface="Arial" panose="020B0604020202020204" pitchFamily="34" charset="0"/>
              </a:rPr>
              <a:t> that the selected threat will occur in a one-year period, considering the capabilities of any existing countermeasures.  The e</a:t>
            </a:r>
            <a:r>
              <a:rPr lang="en-US" dirty="0">
                <a:cs typeface="Arial" panose="020B0604020202020204" pitchFamily="34" charset="0"/>
              </a:rPr>
              <a:t>stimate of annual threat likelihood must be a quantitative value between 0 and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0" dirty="0">
                <a:cs typeface="Arial" panose="020B0604020202020204" pitchFamily="34" charset="0"/>
              </a:rPr>
              <a:t>For malevolent act threat types other than cyberattack, VSAT may provide an annual default threat likelihood value or a default range of values to use as a starting point for estimating the annual threat likelihood.  These are order-of-magnitude estimates based on national trends and may not apply to specific utility situations.  The provided value can be changed by the user based on site-specific information.  In this example, V</a:t>
            </a:r>
            <a:r>
              <a:rPr lang="en-US" sz="900" i="0" baseline="0" dirty="0">
                <a:cs typeface="Arial" panose="020B0604020202020204" pitchFamily="34" charset="0"/>
              </a:rPr>
              <a:t>SAT provided a default range for the “Assault on Utility-Physical” threat type and the user filled in an appropriate value for the utility.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i="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0" baseline="0" dirty="0">
                <a:cs typeface="Arial" panose="020B0604020202020204" pitchFamily="34" charset="0"/>
              </a:rPr>
              <a:t>For natural hazards and dependency/proximity threats, the user estimates the annual threat likelihood (probability), typically using historical data.  VSAT provides historical frequency data for tornados, earthquakes, and hurricanes based on the utility location, and links to FEMA flood maps to identify assets in flood zones.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i="0" baseline="0"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0" dirty="0"/>
              <a:t>The utility</a:t>
            </a:r>
            <a:r>
              <a:rPr lang="en-US" sz="900" i="0" baseline="0" dirty="0"/>
              <a:t> then e</a:t>
            </a:r>
            <a:r>
              <a:rPr lang="en-US" sz="900" i="0" dirty="0"/>
              <a:t>stimates the vulnerability likelihood (%) that the selected threat would result in the estimated consequences projected earlier if the threat occurred, </a:t>
            </a:r>
            <a:r>
              <a:rPr lang="en-US" sz="900" b="0" i="0" dirty="0">
                <a:effectLst/>
                <a:highlight>
                  <a:srgbClr val="FFFFFF"/>
                </a:highlight>
                <a:latin typeface="-apple-system"/>
              </a:rPr>
              <a:t>considering the effectiveness of existing countermeasures</a:t>
            </a:r>
            <a:r>
              <a:rPr lang="en-US" sz="900" i="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i="0" dirty="0"/>
              <a:t>For malevolent acts other than a cyberattack, the vulnerability</a:t>
            </a:r>
            <a:r>
              <a:rPr lang="en-US" sz="900" i="0" baseline="0" dirty="0"/>
              <a:t> likelihood </a:t>
            </a:r>
            <a:r>
              <a:rPr lang="en-US" sz="900" i="0" dirty="0"/>
              <a:t>is the likelihood that the attack would be successful.  For a natural hazard or dependency/proximity threat, this is the likelihood that the threat would damage or impair operation of the asset.</a:t>
            </a:r>
          </a:p>
        </p:txBody>
      </p:sp>
      <p:sp>
        <p:nvSpPr>
          <p:cNvPr id="4" name="Slide Number Placeholder 3"/>
          <p:cNvSpPr>
            <a:spLocks noGrp="1"/>
          </p:cNvSpPr>
          <p:nvPr>
            <p:ph type="sldNum" sz="quarter" idx="10"/>
          </p:nvPr>
        </p:nvSpPr>
        <p:spPr/>
        <p:txBody>
          <a:bodyPr/>
          <a:lstStyle/>
          <a:p>
            <a:fld id="{26B1DB2B-DA15-4E99-B709-26487EE68F93}" type="slidenum">
              <a:rPr lang="en-US" smtClean="0"/>
              <a:pPr/>
              <a:t>31</a:t>
            </a:fld>
            <a:endParaRPr lang="en-US" dirty="0"/>
          </a:p>
        </p:txBody>
      </p:sp>
    </p:spTree>
    <p:extLst>
      <p:ext uri="{BB962C8B-B14F-4D97-AF65-F5344CB8AC3E}">
        <p14:creationId xmlns:p14="http://schemas.microsoft.com/office/powerpoint/2010/main" val="34722492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table</a:t>
            </a:r>
            <a:r>
              <a:rPr lang="en-US" baseline="0" dirty="0"/>
              <a:t> shows the baseline risk assessment </a:t>
            </a:r>
            <a:r>
              <a:rPr lang="en-US" dirty="0"/>
              <a:t>data that Spring View entered in VSAT for </a:t>
            </a:r>
            <a:r>
              <a:rPr lang="en-US" baseline="0" dirty="0"/>
              <a:t>each of the three asset-threat pairs associated with the hypothetical cyberattack threats. </a:t>
            </a:r>
          </a:p>
        </p:txBody>
      </p:sp>
      <p:sp>
        <p:nvSpPr>
          <p:cNvPr id="4" name="Slide Number Placeholder 3"/>
          <p:cNvSpPr>
            <a:spLocks noGrp="1"/>
          </p:cNvSpPr>
          <p:nvPr>
            <p:ph type="sldNum" sz="quarter" idx="10"/>
          </p:nvPr>
        </p:nvSpPr>
        <p:spPr/>
        <p:txBody>
          <a:bodyPr/>
          <a:lstStyle/>
          <a:p>
            <a:fld id="{26B1DB2B-DA15-4E99-B709-26487EE68F93}" type="slidenum">
              <a:rPr lang="en-US" smtClean="0"/>
              <a:pPr/>
              <a:t>32</a:t>
            </a:fld>
            <a:endParaRPr lang="en-US" dirty="0"/>
          </a:p>
        </p:txBody>
      </p:sp>
    </p:spTree>
    <p:extLst>
      <p:ext uri="{BB962C8B-B14F-4D97-AF65-F5344CB8AC3E}">
        <p14:creationId xmlns:p14="http://schemas.microsoft.com/office/powerpoint/2010/main" val="3703387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a:t>
            </a:r>
            <a:r>
              <a:rPr lang="en-US" baseline="0" dirty="0"/>
              <a:t> shows the baseline risk assessment </a:t>
            </a:r>
            <a:r>
              <a:rPr lang="en-US" dirty="0"/>
              <a:t>data that Spring View Water District will enter in VSAT </a:t>
            </a:r>
            <a:r>
              <a:rPr lang="en-US" baseline="0" dirty="0"/>
              <a:t>for the one asset-threat pair associated with the hypothetical flooding threat.</a:t>
            </a:r>
            <a:endParaRPr lang="en-US" dirty="0"/>
          </a:p>
        </p:txBody>
      </p:sp>
      <p:sp>
        <p:nvSpPr>
          <p:cNvPr id="4" name="Slide Number Placeholder 3"/>
          <p:cNvSpPr>
            <a:spLocks noGrp="1"/>
          </p:cNvSpPr>
          <p:nvPr>
            <p:ph type="sldNum" sz="quarter" idx="10"/>
          </p:nvPr>
        </p:nvSpPr>
        <p:spPr/>
        <p:txBody>
          <a:bodyPr/>
          <a:lstStyle/>
          <a:p>
            <a:fld id="{26B1DB2B-DA15-4E99-B709-26487EE68F93}" type="slidenum">
              <a:rPr lang="en-US" smtClean="0"/>
              <a:pPr/>
              <a:t>33</a:t>
            </a:fld>
            <a:endParaRPr lang="en-US" dirty="0"/>
          </a:p>
        </p:txBody>
      </p:sp>
    </p:spTree>
    <p:extLst>
      <p:ext uri="{BB962C8B-B14F-4D97-AF65-F5344CB8AC3E}">
        <p14:creationId xmlns:p14="http://schemas.microsoft.com/office/powerpoint/2010/main" val="34454420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659630"/>
          </a:xfrm>
        </p:spPr>
        <p:txBody>
          <a:bodyPr>
            <a:normAutofit/>
          </a:bodyPr>
          <a:lstStyle/>
          <a:p>
            <a:pPr marL="0" indent="0">
              <a:buNone/>
            </a:pPr>
            <a:r>
              <a:rPr lang="en-US" sz="1600" dirty="0"/>
              <a:t>Spring View finished the baseline quantitative analysis. Now they have the option to do a countermeasure analysis, which can show potential improvements, reduction in risk. </a:t>
            </a:r>
            <a:r>
              <a:rPr lang="en-US" sz="1600" baseline="0" dirty="0">
                <a:solidFill>
                  <a:schemeClr val="tx1"/>
                </a:solidFill>
              </a:rPr>
              <a:t>Start by selecting</a:t>
            </a:r>
            <a:r>
              <a:rPr lang="en-US" sz="1600" dirty="0">
                <a:solidFill>
                  <a:schemeClr val="tx1"/>
                </a:solidFill>
              </a:rPr>
              <a:t> potential countermeasures. Then you </a:t>
            </a:r>
            <a:r>
              <a:rPr lang="en-US" sz="1600" dirty="0"/>
              <a:t>assess “</a:t>
            </a:r>
            <a:r>
              <a:rPr lang="en-US" sz="1600" baseline="0" dirty="0">
                <a:solidFill>
                  <a:schemeClr val="tx1"/>
                </a:solidFill>
              </a:rPr>
              <a:t>improvement”, risk reduction that the countermeasure could provide. </a:t>
            </a:r>
            <a:r>
              <a:rPr lang="en-US" sz="1600" dirty="0"/>
              <a:t>You follow the same process for the countermeasure analysis as the baseline analysis. </a:t>
            </a:r>
            <a:endParaRPr lang="en-US" sz="1600" baseline="0" dirty="0">
              <a:solidFill>
                <a:schemeClr val="tx1"/>
              </a:solidFill>
            </a:endParaRPr>
          </a:p>
          <a:p>
            <a:pPr marL="0" indent="0">
              <a:buNone/>
            </a:pPr>
            <a:endParaRPr lang="en-US" sz="1600" dirty="0">
              <a:solidFill>
                <a:schemeClr val="tx1"/>
              </a:solidFill>
            </a:endParaRPr>
          </a:p>
          <a:p>
            <a:pPr marL="0" indent="0">
              <a:buNone/>
            </a:pPr>
            <a:endParaRPr lang="en-US" sz="1600" dirty="0">
              <a:solidFill>
                <a:schemeClr val="tx1"/>
              </a:solidFill>
            </a:endParaRPr>
          </a:p>
        </p:txBody>
      </p:sp>
      <p:sp>
        <p:nvSpPr>
          <p:cNvPr id="4" name="Slide Number Placeholder 3"/>
          <p:cNvSpPr>
            <a:spLocks noGrp="1"/>
          </p:cNvSpPr>
          <p:nvPr>
            <p:ph type="sldNum" sz="quarter" idx="10"/>
          </p:nvPr>
        </p:nvSpPr>
        <p:spPr/>
        <p:txBody>
          <a:bodyPr/>
          <a:lstStyle/>
          <a:p>
            <a:fld id="{26B1DB2B-DA15-4E99-B709-26487EE68F93}" type="slidenum">
              <a:rPr lang="en-US" smtClean="0"/>
              <a:pPr/>
              <a:t>34</a:t>
            </a:fld>
            <a:endParaRPr lang="en-US" dirty="0"/>
          </a:p>
        </p:txBody>
      </p:sp>
    </p:spTree>
    <p:extLst>
      <p:ext uri="{BB962C8B-B14F-4D97-AF65-F5344CB8AC3E}">
        <p14:creationId xmlns:p14="http://schemas.microsoft.com/office/powerpoint/2010/main" val="2488280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i="0" kern="1200" dirty="0">
                <a:effectLst/>
                <a:ea typeface="+mn-ea"/>
                <a:cs typeface="+mn-cs"/>
              </a:rPr>
              <a:t>We will</a:t>
            </a:r>
            <a:r>
              <a:rPr lang="en-US" sz="1200" b="0" i="0" kern="1200" baseline="0" dirty="0">
                <a:effectLst/>
                <a:ea typeface="+mn-ea"/>
                <a:cs typeface="+mn-cs"/>
              </a:rPr>
              <a:t> now review the costs associated with the various potential countermeasures.  In order t</a:t>
            </a:r>
            <a:r>
              <a:rPr lang="en-US" sz="1200" b="0" i="0" kern="1200" dirty="0">
                <a:effectLst/>
                <a:ea typeface="+mn-ea"/>
                <a:cs typeface="+mn-cs"/>
              </a:rPr>
              <a:t>o perform a cost-benefit analyses for the selected potential countermeasures,  the utility has entered capital cost and operations and maintenance (O&amp;M) costs associated with the potential countermeasures, as appropriate.</a:t>
            </a:r>
          </a:p>
          <a:p>
            <a:pPr>
              <a:defRPr/>
            </a:pPr>
            <a:endParaRPr lang="en-US" dirty="0"/>
          </a:p>
          <a:p>
            <a:pPr>
              <a:defRPr/>
            </a:pPr>
            <a:r>
              <a:rPr lang="en-US" b="0" i="0" dirty="0">
                <a:effectLst/>
                <a:highlight>
                  <a:srgbClr val="FFFFFF"/>
                </a:highlight>
              </a:rPr>
              <a:t>For the potential cybersecurity countermeasures being assessed, only the annual operations and maintenance (O&amp;M) cost is required.  These potential </a:t>
            </a:r>
            <a:r>
              <a:rPr lang="en-US" dirty="0"/>
              <a:t>countermeasures </a:t>
            </a:r>
            <a:r>
              <a:rPr lang="en-US" sz="1200" b="0" i="0" kern="1200" baseline="0" dirty="0">
                <a:effectLst/>
                <a:ea typeface="+mn-ea"/>
                <a:cs typeface="+mn-cs"/>
              </a:rPr>
              <a:t>are listed in a separate section without the capital cost </a:t>
            </a:r>
            <a:r>
              <a:rPr lang="en-US" dirty="0"/>
              <a:t>column. </a:t>
            </a:r>
            <a:endParaRPr lang="en-US" sz="1200" b="0" i="0" kern="1200" baseline="0" dirty="0">
              <a:effectLst/>
              <a:ea typeface="+mn-ea"/>
              <a:cs typeface="+mn-cs"/>
            </a:endParaRPr>
          </a:p>
          <a:p>
            <a:pPr>
              <a:defRPr/>
            </a:pPr>
            <a:endParaRPr lang="en-US" sz="1200" b="0" i="0" kern="1200" dirty="0">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a:t>
            </a:r>
            <a:r>
              <a:rPr lang="en-US" baseline="0" dirty="0"/>
              <a:t> this training scenario, </a:t>
            </a:r>
            <a:r>
              <a:rPr lang="en-US" dirty="0"/>
              <a:t>we see</a:t>
            </a:r>
            <a:r>
              <a:rPr lang="en-US" baseline="0" dirty="0"/>
              <a:t> that the utility has estimated the capital cost of a flood wall to be $</a:t>
            </a:r>
            <a:r>
              <a:rPr lang="en-US" dirty="0"/>
              <a:t>21,000.00</a:t>
            </a:r>
            <a:r>
              <a:rPr lang="en-US" baseline="0" dirty="0"/>
              <a:t> with $0 annual operations and maintenance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sz="1200" b="0" i="0" kern="1200" dirty="0">
                <a:effectLst/>
                <a:ea typeface="+mn-ea"/>
                <a:cs typeface="+mn-cs"/>
              </a:rPr>
              <a:t>VSAT then calculates an annualized capital cost from the entered values, using a 4% finance rate over 10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26B1DB2B-DA15-4E99-B709-26487EE68F93}" type="slidenum">
              <a:rPr lang="en-US" smtClean="0"/>
              <a:pPr/>
              <a:t>35</a:t>
            </a:fld>
            <a:endParaRPr lang="en-US" dirty="0"/>
          </a:p>
        </p:txBody>
      </p:sp>
    </p:spTree>
    <p:extLst>
      <p:ext uri="{BB962C8B-B14F-4D97-AF65-F5344CB8AC3E}">
        <p14:creationId xmlns:p14="http://schemas.microsoft.com/office/powerpoint/2010/main" val="3598094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deciding which potential countermeasures to implement, it may be helpful to group them into packages for analysis and comparison.  In some cases, you may want to consider several measures together in a single package as a coordinated response to multiple threats. </a:t>
            </a:r>
          </a:p>
          <a:p>
            <a:endParaRPr lang="en-US" dirty="0"/>
          </a:p>
          <a:p>
            <a:r>
              <a:rPr lang="en-US" dirty="0"/>
              <a:t>In other cases, users may want to compare small sets of measures bundled into separate packages as part of a building block approach to increasing resilience.  Select the “Build a Countermeasure Package” button to select potential countermeasures to include in named packages. </a:t>
            </a:r>
          </a:p>
          <a:p>
            <a:endParaRPr lang="en-US" dirty="0"/>
          </a:p>
          <a:p>
            <a:r>
              <a:rPr lang="en-US" dirty="0"/>
              <a:t>Packages may contain security controls and processes selected in the potential cybersecurity countermeasures as well as potential countermeasures selected for other, non-cyberattack threats.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a c</a:t>
            </a:r>
            <a:r>
              <a:rPr lang="en-US" baseline="0" dirty="0"/>
              <a:t>ountermeasure package created by the Spring View Water District.  This ‘Flood Threat Mitigation’ countermeasure package contains three potential countermeasures.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After building the desired number of countermeasure packages, you can review and compare the monetized risk reduction results to the annualized cost for each.</a:t>
            </a:r>
          </a:p>
          <a:p>
            <a:endParaRPr lang="en-US" dirty="0"/>
          </a:p>
          <a:p>
            <a:endParaRPr lang="en-US" dirty="0"/>
          </a:p>
        </p:txBody>
      </p:sp>
      <p:sp>
        <p:nvSpPr>
          <p:cNvPr id="4" name="Slide Number Placeholder 3"/>
          <p:cNvSpPr>
            <a:spLocks noGrp="1"/>
          </p:cNvSpPr>
          <p:nvPr>
            <p:ph type="sldNum" sz="quarter" idx="10"/>
          </p:nvPr>
        </p:nvSpPr>
        <p:spPr/>
        <p:txBody>
          <a:bodyPr/>
          <a:lstStyle/>
          <a:p>
            <a:fld id="{26B1DB2B-DA15-4E99-B709-26487EE68F93}" type="slidenum">
              <a:rPr lang="en-US" smtClean="0"/>
              <a:pPr/>
              <a:t>36</a:t>
            </a:fld>
            <a:endParaRPr lang="en-US" dirty="0"/>
          </a:p>
        </p:txBody>
      </p:sp>
    </p:spTree>
    <p:extLst>
      <p:ext uri="{BB962C8B-B14F-4D97-AF65-F5344CB8AC3E}">
        <p14:creationId xmlns:p14="http://schemas.microsoft.com/office/powerpoint/2010/main" val="3358226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table</a:t>
            </a:r>
            <a:r>
              <a:rPr lang="en-US" baseline="0" dirty="0"/>
              <a:t> shows the improvement risk assessment data to be entered in VSAT by the utility for each of the three asset-threat pairs associated with the cyberattack threat.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B1DB2B-DA15-4E99-B709-26487EE68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78245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a:t>
            </a:r>
            <a:r>
              <a:rPr lang="en-US" baseline="0" dirty="0"/>
              <a:t> shows the improvement risk assessment data to be entered in VSAT by the utility for the one asset-threat pair associated with the flooding threat.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B1DB2B-DA15-4E99-B709-26487EE68F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37669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a:t>
            </a:r>
            <a:r>
              <a:rPr lang="en-US" baseline="0" dirty="0"/>
              <a:t> completing the countermeasure analysis and clicking the ‘Go to Final Report’ button, the </a:t>
            </a:r>
            <a:r>
              <a:rPr lang="en-US" i="1" dirty="0"/>
              <a:t>Risk Assessment Summary Report for Spring View </a:t>
            </a:r>
            <a:r>
              <a:rPr lang="en-US" i="0" baseline="0" dirty="0"/>
              <a:t>is displayed. </a:t>
            </a:r>
            <a:r>
              <a:rPr lang="en-US" baseline="0" dirty="0"/>
              <a:t>The report may be downloaded using the web browser’s download option.  It may also be emailed using the ‘Email Report’ button shown at the top of the screen. Spring View saves a copy of this PDF Report in a secure location on their computer and prints out a hard copy and saves it in a locked filing cabinet. If they need to review the report or if an EPA inspector asks to see it, they are ready.</a:t>
            </a: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The report contains numerous sections beginning with Purpose, Methodology, and the Utility Overview information.  It also summarizes the data entered for the Utility Resilience Index, Qualitative Risk Assessment, Quantitative Risk Assessment, and the Countermeasure Risk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The Assessment Summary section includes a monetized risk summary for each asset/threat pair including both the baseline and improvement estimates.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Countermeasures Costs and Packages section of the report details the countermeasures contained within each countermeasure package</a:t>
            </a:r>
            <a:r>
              <a:rPr lang="en-US" i="0" baseline="0" dirty="0"/>
              <a:t> </a:t>
            </a:r>
            <a:r>
              <a:rPr lang="en-US" i="0" dirty="0"/>
              <a:t>and their associated net benefits, which are the differences between the monetized risk reductions and the annualized costs attributed to the potential countermeasure or countermeasure package, are shown in Risk and Resilience</a:t>
            </a:r>
            <a:r>
              <a:rPr lang="en-US" i="0" baseline="0" dirty="0"/>
              <a:t> Summary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6B1DB2B-DA15-4E99-B709-26487EE68F93}" type="slidenum">
              <a:rPr lang="en-US" smtClean="0"/>
              <a:pPr/>
              <a:t>39</a:t>
            </a:fld>
            <a:endParaRPr lang="en-US" dirty="0"/>
          </a:p>
        </p:txBody>
      </p:sp>
    </p:spTree>
    <p:extLst>
      <p:ext uri="{BB962C8B-B14F-4D97-AF65-F5344CB8AC3E}">
        <p14:creationId xmlns:p14="http://schemas.microsoft.com/office/powerpoint/2010/main" val="201690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round of certification deadlines specified in </a:t>
            </a:r>
            <a:r>
              <a:rPr lang="en-US" sz="1200" dirty="0">
                <a:solidFill>
                  <a:srgbClr val="0076A0"/>
                </a:solidFill>
                <a:latin typeface="Arial" charset="0"/>
                <a:cs typeface="Arial" charset="0"/>
              </a:rPr>
              <a:t>SDWA 1433</a:t>
            </a:r>
            <a:r>
              <a:rPr lang="en-US" dirty="0"/>
              <a:t> occurred in 2020-2021. The next 5-year certification period is quickly approaching in 2025-2026. Check out the table on the slide to see when your CWS’s RRA and ERP certifications are due.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provide clarity on who needs to comply according to EPA’s data, we published a list of which PWSIDs are expected to certify a SDWA 1433 RRA and ERP in 2025-2026 </a:t>
            </a:r>
            <a:r>
              <a:rPr lang="en-US" i="0" dirty="0">
                <a:solidFill>
                  <a:srgbClr val="1A4480"/>
                </a:solidFill>
                <a:effectLst/>
                <a:latin typeface="Source Sans Pro Web"/>
                <a:hlinkClick r:id="rId3"/>
              </a:rPr>
              <a:t>here on EPA’s website</a:t>
            </a:r>
            <a:r>
              <a:rPr lang="en-US" b="1" i="0" dirty="0">
                <a:solidFill>
                  <a:srgbClr val="1A4480"/>
                </a:solidFill>
                <a:effectLst/>
                <a:latin typeface="Source Sans Pro Web"/>
              </a:rPr>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3011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let’s discuss how to create, or revise if you already have one, a risk and resilience assessment using EPA’s </a:t>
            </a:r>
            <a:r>
              <a:rPr lang="en-US" sz="1200" b="0" dirty="0">
                <a:solidFill>
                  <a:schemeClr val="bg1"/>
                </a:solidFill>
                <a:latin typeface="Arial" panose="020B0604020202020204" pitchFamily="34" charset="0"/>
                <a:cs typeface="Arial" panose="020B0604020202020204" pitchFamily="34" charset="0"/>
              </a:rPr>
              <a:t>Small System Checklist.</a:t>
            </a:r>
            <a:endParaRPr lang="en-US" b="0" dirty="0"/>
          </a:p>
          <a:p>
            <a:endParaRPr lang="en-US" dirty="0"/>
          </a:p>
        </p:txBody>
      </p:sp>
      <p:sp>
        <p:nvSpPr>
          <p:cNvPr id="4" name="Slide Number Placeholder 3"/>
          <p:cNvSpPr>
            <a:spLocks noGrp="1"/>
          </p:cNvSpPr>
          <p:nvPr>
            <p:ph type="sldNum" sz="quarter" idx="5"/>
          </p:nvPr>
        </p:nvSpPr>
        <p:spPr/>
        <p:txBody>
          <a:bodyPr/>
          <a:lstStyle/>
          <a:p>
            <a:fld id="{8C7F35C3-026A-4C05-900D-9E650721B96F}" type="slidenum">
              <a:rPr lang="en-US" smtClean="0"/>
              <a:t>40</a:t>
            </a:fld>
            <a:endParaRPr lang="en-US" dirty="0"/>
          </a:p>
        </p:txBody>
      </p:sp>
    </p:spTree>
    <p:extLst>
      <p:ext uri="{BB962C8B-B14F-4D97-AF65-F5344CB8AC3E}">
        <p14:creationId xmlns:p14="http://schemas.microsoft.com/office/powerpoint/2010/main" val="21934662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side-by-side comparison of the two tools that EPA has available to water systems to help them create a SDWA 1433 risk and resilient assessment:</a:t>
            </a:r>
          </a:p>
          <a:p>
            <a:pPr marL="628650" lvl="1" indent="-171450">
              <a:buFont typeface="Arial" panose="020B0604020202020204" pitchFamily="34" charset="0"/>
              <a:buChar char="•"/>
            </a:pPr>
            <a:r>
              <a:rPr lang="en-US" dirty="0"/>
              <a:t>The checklist is qualitative in nature while the VSAT tool has the option for a quantitative risk assessment</a:t>
            </a:r>
            <a:endParaRPr lang="en-US" dirty="0">
              <a:cs typeface="Calibri"/>
            </a:endParaRPr>
          </a:p>
          <a:p>
            <a:pPr marL="628650" lvl="1" indent="-171450">
              <a:buFont typeface="Arial" panose="020B0604020202020204" pitchFamily="34" charset="0"/>
              <a:buChar char="•"/>
            </a:pPr>
            <a:r>
              <a:rPr lang="en-US" dirty="0"/>
              <a:t>For the checklist, countermeasures can be identified. For VSAT, countermeasures can be quantified and then used for cost and risk reduction analyses.</a:t>
            </a:r>
            <a:endParaRPr lang="en-US" dirty="0">
              <a:cs typeface="Calibri"/>
            </a:endParaRPr>
          </a:p>
          <a:p>
            <a:pPr marL="628650" lvl="1" indent="-171450">
              <a:buFont typeface="Arial" panose="020B0604020202020204" pitchFamily="34" charset="0"/>
              <a:buChar char="•"/>
            </a:pPr>
            <a:r>
              <a:rPr lang="en-US" dirty="0"/>
              <a:t>And the checklist is a paper analysis (PDF or Word) while VSAT is an e-tool analysis that can require a significant amount of time and resources to do</a:t>
            </a:r>
          </a:p>
          <a:p>
            <a:pPr marL="628650" lvl="1" indent="-171450">
              <a:buFont typeface="Arial" panose="020B0604020202020204" pitchFamily="34" charset="0"/>
              <a:buChar char="•"/>
            </a:pPr>
            <a:r>
              <a:rPr lang="en-US" dirty="0"/>
              <a:t>The checklist was written for small system. The VSAT tool is suggested for larger systems.</a:t>
            </a:r>
          </a:p>
          <a:p>
            <a:pPr marL="628650" lvl="1"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VSAT and the checklist are just 2 different options for how your utility can present your risk and resilience assessment analysis in an organized way. Use whatever method works best for you.</a:t>
            </a:r>
            <a:endParaRPr lang="en-US" dirty="0">
              <a:cs typeface="Calibri"/>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C7F35C3-026A-4C05-900D-9E650721B96F}" type="slidenum">
              <a:rPr lang="en-US" smtClean="0"/>
              <a:t>41</a:t>
            </a:fld>
            <a:endParaRPr lang="en-US" dirty="0"/>
          </a:p>
        </p:txBody>
      </p:sp>
    </p:spTree>
    <p:extLst>
      <p:ext uri="{BB962C8B-B14F-4D97-AF65-F5344CB8AC3E}">
        <p14:creationId xmlns:p14="http://schemas.microsoft.com/office/powerpoint/2010/main" val="36428329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200" dirty="0"/>
              <a:t>The Small System Risk and Resilience Assessment Checklist is another option water systems may use to develop their RRA. We recommend that larger systems use VSAT and smaller systems use the RRA checklist. The reason we have two RRA template options – VSAT and this checklist – was because we heard feedback from rural water technical assistance providers that some smaller systems were intimidated by VSAT, especially the quantitative component. So we developed and published the checklist in June 2020 to provide a simpler method that’s qualitative.</a:t>
            </a:r>
          </a:p>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a:t>The checklist a PDF/Microsoft word document (CWS can pick whichever they would prefer to use, PDF or word, they are identical) with fillable tables that walk water systems step-by-step through the process of assessing their risk and resilience to natural hazards and malevolent acts for each of the asset categories required in SDWA section 1433. </a:t>
            </a:r>
            <a:r>
              <a:rPr lang="en-US" sz="1200" b="0" dirty="0"/>
              <a:t>There is a Spanish version of the checklist available as well.</a:t>
            </a:r>
          </a:p>
          <a:p>
            <a:pPr marL="0" indent="0">
              <a:lnSpc>
                <a:spcPct val="100000"/>
              </a:lnSpc>
              <a:spcBef>
                <a:spcPts val="0"/>
              </a:spcBef>
              <a:spcAft>
                <a:spcPts val="1200"/>
              </a:spcAft>
              <a:buNone/>
            </a:pPr>
            <a:endParaRPr lang="en-US" sz="1200" b="0" dirty="0"/>
          </a:p>
          <a:p>
            <a:pPr marL="0" indent="0">
              <a:lnSpc>
                <a:spcPct val="100000"/>
              </a:lnSpc>
              <a:spcBef>
                <a:spcPts val="0"/>
              </a:spcBef>
              <a:spcAft>
                <a:spcPts val="1200"/>
              </a:spcAft>
              <a:buNone/>
            </a:pPr>
            <a:endParaRPr lang="en-US" sz="1200"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61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0000"/>
              </a:lnSpc>
              <a:buFont typeface="Arial" panose="020B0604020202020204" pitchFamily="34" charset="0"/>
              <a:buNone/>
            </a:pPr>
            <a:r>
              <a:rPr lang="en-US" dirty="0"/>
              <a:t>The new version of the checklist was published in July 2024. You may come across the June 2020 version or the July 2024 version in the field. Here’s what changed:</a:t>
            </a:r>
          </a:p>
          <a:p>
            <a:pPr marL="628650" lvl="1" indent="-171450">
              <a:lnSpc>
                <a:spcPct val="110000"/>
              </a:lnSpc>
              <a:buFont typeface="Arial" panose="020B0604020202020204" pitchFamily="34" charset="0"/>
              <a:buChar char="•"/>
            </a:pPr>
            <a:r>
              <a:rPr lang="en-US" dirty="0"/>
              <a:t>The first three bullets essentially update the document to match the updates to the Malevolent Acts document.</a:t>
            </a:r>
          </a:p>
          <a:p>
            <a:pPr marL="1085850" lvl="2" indent="-171450">
              <a:lnSpc>
                <a:spcPct val="110000"/>
              </a:lnSpc>
              <a:buFont typeface="Arial" panose="020B0604020202020204" pitchFamily="34" charset="0"/>
              <a:buChar char="•"/>
            </a:pPr>
            <a:r>
              <a:rPr lang="en-US" dirty="0"/>
              <a:t>“Cyberattack on Process Control Systems” and “Cyberattack on Business Enterprise Systems”, which were presented as separate malevolent acts in the original version, have been combined into a single threat, “Cyberattack”. Done for </a:t>
            </a:r>
            <a:r>
              <a:rPr lang="en-US" sz="1800" dirty="0">
                <a:effectLst/>
                <a:latin typeface="Calibri" panose="020F0502020204030204" pitchFamily="34" charset="0"/>
              </a:rPr>
              <a:t>c</a:t>
            </a:r>
            <a:r>
              <a:rPr lang="en-US" sz="1800" dirty="0">
                <a:effectLst/>
                <a:latin typeface="Calibri" panose="020F0502020204030204" pitchFamily="34" charset="0"/>
                <a:ea typeface="Aptos" panose="020B0004020202020204" pitchFamily="34" charset="0"/>
              </a:rPr>
              <a:t>onsistency with AWWA’s J100 standard. </a:t>
            </a:r>
            <a:endParaRPr lang="en-US" dirty="0"/>
          </a:p>
          <a:p>
            <a:pPr marL="1085850" lvl="2" indent="-171450">
              <a:lnSpc>
                <a:spcPct val="110000"/>
              </a:lnSpc>
              <a:buFont typeface="Arial" panose="020B0604020202020204" pitchFamily="34" charset="0"/>
              <a:buChar char="•"/>
            </a:pPr>
            <a:r>
              <a:rPr lang="en-US" dirty="0"/>
              <a:t>“Accidental Contamination” of source and finished water, which were presented as malevolent acts in the original version, have been eliminated (intentional contamination threats were retained).</a:t>
            </a:r>
          </a:p>
          <a:p>
            <a:pPr marL="1085850" lvl="2" indent="-171450">
              <a:lnSpc>
                <a:spcPct val="110000"/>
              </a:lnSpc>
              <a:buFont typeface="Arial" panose="020B0604020202020204" pitchFamily="34" charset="0"/>
              <a:buChar char="•"/>
            </a:pPr>
            <a:r>
              <a:rPr lang="en-US" dirty="0"/>
              <a:t>The definition of “Electronic, Computer, or Other Automated Systems” has been updated to align with terminology commonly used in the cybersecurity field.</a:t>
            </a:r>
          </a:p>
          <a:p>
            <a:pPr marL="628650" lvl="1" indent="-171450">
              <a:lnSpc>
                <a:spcPct val="110000"/>
              </a:lnSpc>
              <a:buFont typeface="Arial" panose="020B0604020202020204" pitchFamily="34" charset="0"/>
              <a:buChar char="•"/>
            </a:pPr>
            <a:r>
              <a:rPr lang="en-US" dirty="0"/>
              <a:t>Added Table 11: Checklist of Priority Cybersecurity Practices for Water Systems to provide a further method to evaluate cybersecurity at a CWS. Cameron is going to demo this checklist later in this presentation.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626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8588" y="1076325"/>
            <a:ext cx="15614651" cy="8783638"/>
          </a:xfrm>
        </p:spPr>
      </p:sp>
      <p:sp>
        <p:nvSpPr>
          <p:cNvPr id="3" name="Notes Placeholder 2"/>
          <p:cNvSpPr>
            <a:spLocks noGrp="1"/>
          </p:cNvSpPr>
          <p:nvPr>
            <p:ph type="body" idx="1"/>
          </p:nvPr>
        </p:nvSpPr>
        <p:spPr/>
        <p:txBody>
          <a:bodyPr/>
          <a:lstStyle/>
          <a:p>
            <a:pPr>
              <a:defRPr/>
            </a:pPr>
            <a:r>
              <a:rPr lang="en-US" sz="1100" kern="1200" dirty="0">
                <a:solidFill>
                  <a:schemeClr val="tx1"/>
                </a:solidFill>
                <a:effectLst/>
                <a:latin typeface="+mn-lt"/>
                <a:ea typeface="+mn-ea"/>
                <a:cs typeface="+mn-cs"/>
              </a:rPr>
              <a:t>Here are the 10 asset categories that CWSs must address in their RRA to comply with SDWA 1433. That being said, water systems may have many different types of assets that fall under each of the 10 asset categories. In our trainings we encourage water systems to prioritize and select critical assets within these asset categories; i.e. assets that, if impacted, would result in the biggest econ or public health consequences. We have heard complaints from water systems where an inspector had a different idea of what specific “critical” asset should have been included. I don’t have the specific details on those complaints, just wanted to mention the way we talk about selecting critical assets in our trainings – basically it’s up to each water system to define what assets are “critical” within these categories.</a:t>
            </a:r>
          </a:p>
          <a:p>
            <a:pPr>
              <a:defRPr/>
            </a:pPr>
            <a:endParaRPr lang="en-US" sz="1100" kern="1200" dirty="0">
              <a:solidFill>
                <a:schemeClr val="tx1"/>
              </a:solidFill>
              <a:effectLst/>
              <a:latin typeface="+mn-lt"/>
              <a:ea typeface="+mn-ea"/>
              <a:cs typeface="+mn-cs"/>
            </a:endParaRPr>
          </a:p>
          <a:p>
            <a:pPr>
              <a:defRPr/>
            </a:pPr>
            <a:r>
              <a:rPr lang="en-US" sz="1100" kern="1200" dirty="0">
                <a:solidFill>
                  <a:schemeClr val="tx1"/>
                </a:solidFill>
                <a:effectLst/>
                <a:latin typeface="+mn-lt"/>
                <a:ea typeface="+mn-ea"/>
                <a:cs typeface="+mn-cs"/>
              </a:rPr>
              <a:t>For example, your system may have multiple assets that fit under number 1, physical barriers, such as fencing, bollards, and perimeter walls; gates and facility entrances; intrusion detection alarms; access control systems; and hardened doors. Of those types of physical barriers, we recommend that you focus on </a:t>
            </a:r>
            <a:r>
              <a:rPr lang="en-US" sz="1100" b="1" kern="1200" dirty="0">
                <a:solidFill>
                  <a:schemeClr val="tx1"/>
                </a:solidFill>
                <a:effectLst/>
                <a:latin typeface="+mn-lt"/>
                <a:ea typeface="+mn-ea"/>
                <a:cs typeface="+mn-cs"/>
              </a:rPr>
              <a:t>critical assets</a:t>
            </a:r>
            <a:r>
              <a:rPr lang="en-US" sz="1100" kern="1200" dirty="0">
                <a:solidFill>
                  <a:schemeClr val="tx1"/>
                </a:solidFill>
                <a:effectLst/>
                <a:latin typeface="+mn-lt"/>
                <a:ea typeface="+mn-ea"/>
                <a:cs typeface="+mn-cs"/>
              </a:rPr>
              <a:t>, assets that would cause the largest public health or economic consequences if they were damaged within each category. You would then repeat this for each of the 10 asset categories. </a:t>
            </a:r>
          </a:p>
          <a:p>
            <a:pPr>
              <a:defRPr/>
            </a:pPr>
            <a:endParaRPr lang="en-US" sz="1100" b="0" i="1" kern="1200" dirty="0">
              <a:solidFill>
                <a:schemeClr val="tx1"/>
              </a:solidFill>
              <a:effectLst/>
              <a:latin typeface="+mn-lt"/>
              <a:ea typeface="+mn-ea"/>
              <a:cs typeface="+mn-cs"/>
            </a:endParaRPr>
          </a:p>
          <a:p>
            <a:pPr>
              <a:defRPr/>
            </a:pPr>
            <a:r>
              <a:rPr lang="en-US" sz="1100" b="0" i="0" kern="1200" dirty="0">
                <a:solidFill>
                  <a:schemeClr val="tx1"/>
                </a:solidFill>
                <a:effectLst/>
                <a:latin typeface="+mn-lt"/>
                <a:ea typeface="+mn-ea"/>
                <a:cs typeface="+mn-cs"/>
              </a:rPr>
              <a:t>Bottom line is: Your utility must consider each of these </a:t>
            </a:r>
            <a:r>
              <a:rPr lang="en-US" sz="1100" b="1" i="0" kern="1200" dirty="0">
                <a:solidFill>
                  <a:schemeClr val="tx1"/>
                </a:solidFill>
                <a:effectLst/>
                <a:latin typeface="+mn-lt"/>
                <a:ea typeface="+mn-ea"/>
                <a:cs typeface="+mn-cs"/>
              </a:rPr>
              <a:t>10 asset categories </a:t>
            </a:r>
            <a:r>
              <a:rPr lang="en-US" sz="1100" b="0" i="0" kern="1200" dirty="0">
                <a:solidFill>
                  <a:schemeClr val="tx1"/>
                </a:solidFill>
                <a:effectLst/>
                <a:latin typeface="+mn-lt"/>
                <a:ea typeface="+mn-ea"/>
                <a:cs typeface="+mn-cs"/>
              </a:rPr>
              <a:t>to be compliant with SDWA 1433, but within the 10 categories, you only need to pick your select </a:t>
            </a:r>
            <a:r>
              <a:rPr lang="en-US" sz="1100" b="1" i="0" kern="1200" dirty="0">
                <a:solidFill>
                  <a:schemeClr val="tx1"/>
                </a:solidFill>
                <a:effectLst/>
                <a:latin typeface="+mn-lt"/>
                <a:ea typeface="+mn-ea"/>
                <a:cs typeface="+mn-cs"/>
              </a:rPr>
              <a:t>critical assets </a:t>
            </a:r>
            <a:r>
              <a:rPr lang="en-US" sz="1100" b="0" i="0" kern="1200" dirty="0">
                <a:solidFill>
                  <a:schemeClr val="tx1"/>
                </a:solidFill>
                <a:effectLst/>
                <a:latin typeface="+mn-lt"/>
                <a:ea typeface="+mn-ea"/>
                <a:cs typeface="+mn-cs"/>
              </a:rPr>
              <a:t>to</a:t>
            </a:r>
            <a:r>
              <a:rPr lang="en-US" sz="1100" b="1" i="0" kern="1200" dirty="0">
                <a:solidFill>
                  <a:schemeClr val="tx1"/>
                </a:solidFill>
                <a:effectLst/>
                <a:latin typeface="+mn-lt"/>
                <a:ea typeface="+mn-ea"/>
                <a:cs typeface="+mn-cs"/>
              </a:rPr>
              <a:t> </a:t>
            </a:r>
            <a:r>
              <a:rPr lang="en-US" sz="1100" b="0" i="0" kern="1200" dirty="0">
                <a:solidFill>
                  <a:schemeClr val="tx1"/>
                </a:solidFill>
                <a:effectLst/>
                <a:latin typeface="+mn-lt"/>
                <a:ea typeface="+mn-ea"/>
                <a:cs typeface="+mn-cs"/>
              </a:rPr>
              <a:t>look at in your RRA. </a:t>
            </a:r>
            <a:endParaRPr lang="en-US" b="0" i="0" dirty="0"/>
          </a:p>
          <a:p>
            <a:pPr>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F1709-43F8-492A-AA07-BC8F673B8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37268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8588" y="1076325"/>
            <a:ext cx="15614651" cy="8783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cover page you just fill out the basic information for the water system.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F1709-43F8-492A-AA07-BC8F673B8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340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8588" y="1076325"/>
            <a:ext cx="15614651" cy="8783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table 1a. At the top, the table states the asset category. This table is looking at physical barriers, which refers the physical security at the water system. The water system would check off any of these </a:t>
            </a:r>
            <a:r>
              <a:rPr lang="en-US" b="1" dirty="0"/>
              <a:t>malevolent acts </a:t>
            </a:r>
            <a:r>
              <a:rPr lang="en-US" dirty="0"/>
              <a:t>that they believe could cause significant risk to the system and then write a description of the impacts it could have on the given asset.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F1709-43F8-492A-AA07-BC8F673B8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2123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8588" y="1076325"/>
            <a:ext cx="15614651" cy="8783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table 1b. At the top, the table states the asset category. This table is looking at physical barriers, which refers the physical security at the water system. The water system would check off any of these</a:t>
            </a:r>
            <a:r>
              <a:rPr lang="en-US" b="1" dirty="0"/>
              <a:t> natural hazards </a:t>
            </a:r>
            <a:r>
              <a:rPr lang="en-US" dirty="0"/>
              <a:t>that they believe could cause significant risk to the system and then write a description of the impacts it could have on the given asset.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rest of the tables in the checklist follow the same pattern – blue tables are for malevolent acts and green tables are for natural hazards. All tables have an “other(s), enter below” row for you to list threats of concern that aren’t pre-populated in the checklist. The threats EPA included in the checklist are a few examples, not an all-exhaustive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F1709-43F8-492A-AA07-BC8F673B8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3596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8588" y="1076325"/>
            <a:ext cx="15614651" cy="8783638"/>
          </a:xfrm>
        </p:spPr>
      </p:sp>
      <p:sp>
        <p:nvSpPr>
          <p:cNvPr id="3" name="Notes Placeholder 2"/>
          <p:cNvSpPr>
            <a:spLocks noGrp="1"/>
          </p:cNvSpPr>
          <p:nvPr>
            <p:ph type="body" idx="1"/>
          </p:nvPr>
        </p:nvSpPr>
        <p:spPr/>
        <p:txBody>
          <a:bodyPr/>
          <a:lstStyle/>
          <a:p>
            <a:pPr>
              <a:defRPr/>
            </a:pPr>
            <a:r>
              <a:rPr lang="en-US" dirty="0"/>
              <a:t>Today we will be working through the Small Systems Risk and Resilience Checklist for the fictitious water utility Spring View Water District. Spring View Water District is a s</a:t>
            </a:r>
            <a:r>
              <a:rPr lang="en-US" sz="1100" dirty="0">
                <a:solidFill>
                  <a:schemeClr val="tx1">
                    <a:lumMod val="75000"/>
                    <a:lumOff val="25000"/>
                  </a:schemeClr>
                </a:solidFill>
              </a:rPr>
              <a:t>mall utility located in outside of </a:t>
            </a:r>
            <a:r>
              <a:rPr lang="en-US" dirty="0">
                <a:solidFill>
                  <a:schemeClr val="tx1">
                    <a:lumMod val="75000"/>
                    <a:lumOff val="25000"/>
                  </a:schemeClr>
                </a:solidFill>
              </a:rPr>
              <a:t>Dallas</a:t>
            </a:r>
            <a:r>
              <a:rPr lang="en-US" sz="1100" dirty="0">
                <a:solidFill>
                  <a:schemeClr val="tx1">
                    <a:lumMod val="75000"/>
                    <a:lumOff val="25000"/>
                  </a:schemeClr>
                </a:solidFill>
              </a:rPr>
              <a:t>, </a:t>
            </a:r>
            <a:r>
              <a:rPr lang="en-US" dirty="0">
                <a:solidFill>
                  <a:schemeClr val="tx1">
                    <a:lumMod val="75000"/>
                    <a:lumOff val="25000"/>
                  </a:schemeClr>
                </a:solidFill>
              </a:rPr>
              <a:t>TX, </a:t>
            </a:r>
            <a:r>
              <a:rPr lang="en-US" sz="1100" dirty="0">
                <a:solidFill>
                  <a:schemeClr val="tx1">
                    <a:lumMod val="75000"/>
                    <a:lumOff val="25000"/>
                  </a:schemeClr>
                </a:solidFill>
              </a:rPr>
              <a:t>that serves 35,000 people</a:t>
            </a:r>
            <a:r>
              <a:rPr lang="en-US" dirty="0"/>
              <a:t>. Spring View Water District went through their inventory and chose their most critical assets to consider through the checklist:</a:t>
            </a:r>
          </a:p>
          <a:p>
            <a:pPr marL="800100" lvl="1" indent="-342900">
              <a:buFont typeface="Arial" panose="020B0604020202020204" pitchFamily="34" charset="0"/>
              <a:buChar char="•"/>
            </a:pPr>
            <a:r>
              <a:rPr lang="en-US" sz="2200" dirty="0"/>
              <a:t>8 pumping stations</a:t>
            </a:r>
          </a:p>
          <a:p>
            <a:pPr marL="800100" lvl="1" indent="-342900">
              <a:buFont typeface="Arial" panose="020B0604020202020204" pitchFamily="34" charset="0"/>
              <a:buChar char="•"/>
            </a:pPr>
            <a:r>
              <a:rPr lang="en-US" sz="2200" dirty="0"/>
              <a:t>Supervisory control and data acquisition (SCADA) system</a:t>
            </a:r>
          </a:p>
          <a:p>
            <a:pPr marL="800100" lvl="1" indent="-342900">
              <a:buFont typeface="Arial" panose="020B0604020202020204" pitchFamily="34" charset="0"/>
              <a:buChar char="•"/>
            </a:pPr>
            <a:r>
              <a:rPr lang="en-US" sz="2200" dirty="0"/>
              <a:t>Water treatment plant</a:t>
            </a:r>
          </a:p>
          <a:p>
            <a:pPr marL="800100" lvl="1" indent="-342900">
              <a:buFont typeface="Arial" panose="020B0604020202020204" pitchFamily="34" charset="0"/>
              <a:buChar char="•"/>
            </a:pPr>
            <a:r>
              <a:rPr lang="en-US" sz="2200" dirty="0"/>
              <a:t>IT business and financial systems</a:t>
            </a:r>
            <a:endParaRPr lang="en-US" dirty="0"/>
          </a:p>
          <a:p>
            <a:pPr>
              <a:defRPr/>
            </a:pPr>
            <a:endParaRPr lang="en-US" b="1" i="1" dirty="0"/>
          </a:p>
          <a:p>
            <a:pPr>
              <a:defRPr/>
            </a:pPr>
            <a:r>
              <a:rPr lang="en-US" b="0" i="0" dirty="0"/>
              <a:t>Remember, Spring View Water District must address all 10 asset categories to meet the requirements of SDWA 1433. Within those 10 asset categories, the water system may decide which assets are their most critical assets that they want to focus on in this risk assessment. </a:t>
            </a:r>
            <a:endParaRPr lang="en-US" sz="11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F1709-43F8-492A-AA07-BC8F673B8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3016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8588" y="1076325"/>
            <a:ext cx="15614651" cy="8783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this scenario, Spring View Water District has determined that a cyberattack poses a significant risk to the District’s Storage and Distribution Facilities. In table 5a, t</a:t>
            </a:r>
            <a:r>
              <a:rPr lang="en-US" dirty="0"/>
              <a:t>he district checks cyberattack as a significant malevolent act of concern. Then they describe their concern of how a cyberattack could prevent remote operation of a critical pumping station.</a:t>
            </a:r>
          </a:p>
          <a:p>
            <a:endParaRPr lang="en-US" dirty="0"/>
          </a:p>
          <a:p>
            <a:r>
              <a:rPr lang="en-US" dirty="0"/>
              <a:t>With a checked box and a written description, we have completed a qualitative assessment of the risk of a </a:t>
            </a:r>
            <a:r>
              <a:rPr lang="en-US" b="1" dirty="0"/>
              <a:t>cyberattack </a:t>
            </a:r>
            <a:r>
              <a:rPr lang="en-US" dirty="0"/>
              <a:t>on </a:t>
            </a:r>
            <a:r>
              <a:rPr lang="en-US" b="1" dirty="0"/>
              <a:t>storage and distribution facilities.</a:t>
            </a:r>
            <a:r>
              <a:rPr lang="en-US" dirty="0"/>
              <a:t> When your system is creating your RRA, you may want to add more than one check box and description to a given table but for the sake of our time-limited training, lets move on to some of the other required areas of the assessment.</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F1709-43F8-492A-AA07-BC8F673B8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63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1713" y="469900"/>
            <a:ext cx="9005888" cy="5067300"/>
          </a:xfrm>
        </p:spPr>
      </p:sp>
      <p:sp>
        <p:nvSpPr>
          <p:cNvPr id="3" name="Notes Placeholder 2"/>
          <p:cNvSpPr>
            <a:spLocks noGrp="1"/>
          </p:cNvSpPr>
          <p:nvPr>
            <p:ph type="body" idx="1"/>
          </p:nvPr>
        </p:nvSpPr>
        <p:spPr/>
        <p:txBody>
          <a:bodyPr/>
          <a:lstStyle/>
          <a:p>
            <a:r>
              <a:rPr lang="en-US" i="0" dirty="0"/>
              <a:t>The law specifies that a CWS’s RRA must include </a:t>
            </a:r>
            <a:r>
              <a:rPr lang="en-US" sz="1200" b="0" i="0" kern="1200" dirty="0">
                <a:solidFill>
                  <a:schemeClr val="tx1"/>
                </a:solidFill>
                <a:effectLst/>
                <a:latin typeface="+mn-lt"/>
                <a:ea typeface="+mn-ea"/>
                <a:cs typeface="+mn-cs"/>
              </a:rPr>
              <a:t>the risk to the system from both </a:t>
            </a:r>
            <a:r>
              <a:rPr lang="en-US" sz="1200" b="1" i="0" kern="1200" dirty="0">
                <a:solidFill>
                  <a:schemeClr val="tx1"/>
                </a:solidFill>
                <a:effectLst/>
                <a:latin typeface="+mn-lt"/>
                <a:ea typeface="+mn-ea"/>
                <a:cs typeface="+mn-cs"/>
              </a:rPr>
              <a:t>malevolent acts </a:t>
            </a:r>
            <a:r>
              <a:rPr lang="en-US" sz="1200" b="0" i="0" kern="1200" dirty="0">
                <a:solidFill>
                  <a:schemeClr val="tx1"/>
                </a:solidFill>
                <a:effectLst/>
                <a:latin typeface="+mn-lt"/>
                <a:ea typeface="+mn-ea"/>
                <a:cs typeface="+mn-cs"/>
              </a:rPr>
              <a:t>(human-made threats such as a cybersecurity attack, contamination, theft, etc.) and </a:t>
            </a:r>
            <a:r>
              <a:rPr lang="en-US" sz="1200" b="1" i="0" kern="1200" dirty="0">
                <a:solidFill>
                  <a:schemeClr val="tx1"/>
                </a:solidFill>
                <a:effectLst/>
                <a:latin typeface="+mn-lt"/>
                <a:ea typeface="+mn-ea"/>
                <a:cs typeface="+mn-cs"/>
              </a:rPr>
              <a:t>natural hazards </a:t>
            </a:r>
            <a:r>
              <a:rPr lang="en-US" sz="1200" b="0" i="0" kern="1200" dirty="0">
                <a:solidFill>
                  <a:schemeClr val="tx1"/>
                </a:solidFill>
                <a:effectLst/>
                <a:latin typeface="+mn-lt"/>
                <a:ea typeface="+mn-ea"/>
                <a:cs typeface="+mn-cs"/>
              </a:rPr>
              <a:t>(e.g. fires, floods, earthquakes, hurricanes, etc.) for the following asset categories:</a:t>
            </a:r>
          </a:p>
          <a:p>
            <a:pPr marL="685800" lvl="1" indent="-228600">
              <a:buFont typeface="+mj-lt"/>
              <a:buAutoNum type="arabicPeriod"/>
            </a:pPr>
            <a:r>
              <a:rPr lang="en-US" sz="1200" b="0" i="0" kern="1200" dirty="0">
                <a:solidFill>
                  <a:schemeClr val="tx1"/>
                </a:solidFill>
                <a:effectLst/>
                <a:latin typeface="+mn-lt"/>
                <a:ea typeface="+mn-ea"/>
                <a:cs typeface="+mn-cs"/>
              </a:rPr>
              <a:t>Physical barriers, </a:t>
            </a:r>
          </a:p>
          <a:p>
            <a:pPr marL="685800" lvl="1" indent="-228600">
              <a:buFont typeface="+mj-lt"/>
              <a:buAutoNum type="arabicPeriod"/>
            </a:pPr>
            <a:r>
              <a:rPr lang="en-US" sz="1200" b="0" i="0" kern="1200" dirty="0">
                <a:solidFill>
                  <a:schemeClr val="tx1"/>
                </a:solidFill>
                <a:effectLst/>
                <a:latin typeface="+mn-lt"/>
                <a:ea typeface="+mn-ea"/>
                <a:cs typeface="+mn-cs"/>
              </a:rPr>
              <a:t>Source water, </a:t>
            </a:r>
          </a:p>
          <a:p>
            <a:pPr marL="685800" lvl="1" indent="-228600">
              <a:buFont typeface="+mj-lt"/>
              <a:buAutoNum type="arabicPeriod"/>
            </a:pPr>
            <a:r>
              <a:rPr lang="en-US" sz="1200" b="0" i="0" kern="1200" dirty="0">
                <a:solidFill>
                  <a:schemeClr val="tx1"/>
                </a:solidFill>
                <a:effectLst/>
                <a:latin typeface="+mn-lt"/>
                <a:ea typeface="+mn-ea"/>
                <a:cs typeface="+mn-cs"/>
              </a:rPr>
              <a:t>Pipes, conveyances, water collection and intake, </a:t>
            </a:r>
          </a:p>
          <a:p>
            <a:pPr marL="685800" lvl="1" indent="-228600">
              <a:buFont typeface="+mj-lt"/>
              <a:buAutoNum type="arabicPeriod"/>
            </a:pPr>
            <a:r>
              <a:rPr lang="en-US" sz="1200" b="0" i="0" kern="1200" dirty="0">
                <a:solidFill>
                  <a:schemeClr val="tx1"/>
                </a:solidFill>
                <a:effectLst/>
                <a:latin typeface="+mn-lt"/>
                <a:ea typeface="+mn-ea"/>
                <a:cs typeface="+mn-cs"/>
              </a:rPr>
              <a:t>Pretreatment and treatment,</a:t>
            </a:r>
          </a:p>
          <a:p>
            <a:pPr marL="685800" lvl="1" indent="-228600">
              <a:buFont typeface="+mj-lt"/>
              <a:buAutoNum type="arabicPeriod"/>
            </a:pPr>
            <a:r>
              <a:rPr lang="en-US" sz="1200" b="0" i="0" kern="1200" dirty="0">
                <a:solidFill>
                  <a:schemeClr val="tx1"/>
                </a:solidFill>
                <a:effectLst/>
                <a:latin typeface="+mn-lt"/>
                <a:ea typeface="+mn-ea"/>
                <a:cs typeface="+mn-cs"/>
              </a:rPr>
              <a:t>Storage and distribution facilities, </a:t>
            </a:r>
          </a:p>
          <a:p>
            <a:pPr marL="685800" lvl="1" indent="-228600">
              <a:buFont typeface="+mj-lt"/>
              <a:buAutoNum type="arabicPeriod"/>
            </a:pPr>
            <a:r>
              <a:rPr lang="en-US" sz="1200" b="0" i="0" kern="1200" dirty="0">
                <a:solidFill>
                  <a:schemeClr val="tx1"/>
                </a:solidFill>
                <a:effectLst/>
                <a:latin typeface="+mn-lt"/>
                <a:ea typeface="+mn-ea"/>
                <a:cs typeface="+mn-cs"/>
              </a:rPr>
              <a:t>Electronic, computer, or other automated systems which are used by the system (i.e., cybersecurity);</a:t>
            </a:r>
          </a:p>
          <a:p>
            <a:pPr marL="685800" lvl="1" indent="-228600">
              <a:buFont typeface="+mj-lt"/>
              <a:buAutoNum type="arabicPeriod"/>
            </a:pPr>
            <a:r>
              <a:rPr lang="en-US" sz="1200" b="0" i="0" kern="1200" dirty="0">
                <a:solidFill>
                  <a:schemeClr val="tx1"/>
                </a:solidFill>
                <a:effectLst/>
                <a:latin typeface="+mn-lt"/>
                <a:ea typeface="+mn-ea"/>
                <a:cs typeface="+mn-cs"/>
              </a:rPr>
              <a:t>Monitoring practices of the system;</a:t>
            </a:r>
          </a:p>
          <a:p>
            <a:pPr marL="685800" lvl="1" indent="-228600">
              <a:buFont typeface="+mj-lt"/>
              <a:buAutoNum type="arabicPeriod"/>
            </a:pPr>
            <a:r>
              <a:rPr lang="en-US" sz="1200" b="0" i="0" kern="1200" dirty="0">
                <a:solidFill>
                  <a:schemeClr val="tx1"/>
                </a:solidFill>
                <a:effectLst/>
                <a:latin typeface="+mn-lt"/>
                <a:ea typeface="+mn-ea"/>
                <a:cs typeface="+mn-cs"/>
              </a:rPr>
              <a:t>Financial infrastructure of the system (includes billing, payment, financial management systems)</a:t>
            </a:r>
          </a:p>
          <a:p>
            <a:pPr marL="685800" lvl="1" indent="-228600">
              <a:buFont typeface="+mj-lt"/>
              <a:buAutoNum type="arabicPeriod"/>
            </a:pPr>
            <a:r>
              <a:rPr lang="en-US" sz="1200" b="0" i="0" kern="1200" dirty="0">
                <a:solidFill>
                  <a:schemeClr val="tx1"/>
                </a:solidFill>
                <a:effectLst/>
                <a:latin typeface="+mn-lt"/>
                <a:ea typeface="+mn-ea"/>
                <a:cs typeface="+mn-cs"/>
              </a:rPr>
              <a:t>Use, storage, or handling of various chemicals by the system; and</a:t>
            </a:r>
          </a:p>
          <a:p>
            <a:pPr marL="685800" lvl="1" indent="-228600">
              <a:buFont typeface="+mj-lt"/>
              <a:buAutoNum type="arabicPeriod"/>
            </a:pPr>
            <a:r>
              <a:rPr lang="en-US" sz="1200" b="0" i="0" kern="1200" dirty="0">
                <a:solidFill>
                  <a:schemeClr val="tx1"/>
                </a:solidFill>
                <a:effectLst/>
                <a:latin typeface="+mn-lt"/>
                <a:ea typeface="+mn-ea"/>
                <a:cs typeface="+mn-cs"/>
              </a:rPr>
              <a:t>Operation and maintenance of the system.</a:t>
            </a:r>
          </a:p>
          <a:p>
            <a:pPr marL="228600" indent="-228600">
              <a:buFont typeface="+mj-lt"/>
              <a:buAutoNum type="arabicPeriod"/>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assessment may also include an evaluation of capital and operational needs for risk and resilience management for the system, but it’s not required.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2C85F-697A-0F4C-B32C-AC46DD783C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4EA3CC2-2586-47E7-9981-DABAD2E8E97F}"/>
              </a:ext>
            </a:extLst>
          </p:cNvPr>
          <p:cNvSpPr>
            <a:spLocks noGrp="1"/>
          </p:cNvSpPr>
          <p:nvPr>
            <p:ph type="ftr" sz="quarter" idx="4"/>
          </p:nvPr>
        </p:nvSpPr>
        <p:spPr/>
        <p:txBody>
          <a:bodyPr lIns="139537" tIns="69769" rIns="139537" bIns="6976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3224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8588" y="1076325"/>
            <a:ext cx="15614651" cy="8783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this scenario, Spring View Water District has determined that a ransomware cyberattack poses a significant risk to the District’s Electronic, Computer, or Other Automated Systems. In table 6a, t</a:t>
            </a:r>
            <a:r>
              <a:rPr lang="en-US" dirty="0"/>
              <a:t>he district checks cyberattack as a significant malevolent act of concern. Then they describe their concern of how a ransomware attack could negatively impact several of their computer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F1709-43F8-492A-AA07-BC8F673B8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4649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8588" y="1076325"/>
            <a:ext cx="15614651" cy="8783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this scenario, Spring View Water District has determined that a flood poses a significant risk to the District’s monitoring practices. The district uses Table 7b: Monitoring Practices (Natural Hazards). </a:t>
            </a:r>
          </a:p>
          <a:p>
            <a:r>
              <a:rPr lang="en-US" dirty="0"/>
              <a:t>The district checks flood as a significant natural hazard of concern. Then they describe their concern that a 100-year flood could damage electrical components for the utility’s online water quality monitoring equipment's (which is not currently elevated).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3F1709-43F8-492A-AA07-BC8F673B800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005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8588" y="1076325"/>
            <a:ext cx="15614651" cy="8783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example threats in the checklist are not an exhaustive list! If it was, the RRA checklist would be 100 pages long. That’s why we have the “Other(s), enter below:” row. In the word document, you can easily add more rows if a water system has multiple threats they want to add.</a:t>
            </a:r>
          </a:p>
          <a:p>
            <a:endParaRPr lang="en-US" dirty="0"/>
          </a:p>
          <a:p>
            <a:r>
              <a:rPr lang="en-US" dirty="0"/>
              <a:t>In this example, Spring view water district determined that a </a:t>
            </a:r>
            <a:r>
              <a:rPr lang="en-US" sz="1200" b="1" kern="1200" dirty="0">
                <a:solidFill>
                  <a:schemeClr val="tx1"/>
                </a:solidFill>
                <a:latin typeface="+mn-lt"/>
                <a:ea typeface="+mn-ea"/>
                <a:cs typeface="Arial" panose="020B0604020202020204" pitchFamily="34" charset="0"/>
              </a:rPr>
              <a:t>viral pandemic </a:t>
            </a:r>
            <a:r>
              <a:rPr lang="en-US" sz="1200" kern="1200" dirty="0">
                <a:solidFill>
                  <a:schemeClr val="tx1"/>
                </a:solidFill>
                <a:latin typeface="+mn-lt"/>
                <a:ea typeface="+mn-ea"/>
                <a:cs typeface="Arial" panose="020B0604020202020204" pitchFamily="34" charset="0"/>
              </a:rPr>
              <a:t>poses a significant risk to the District’s </a:t>
            </a:r>
            <a:r>
              <a:rPr lang="en-US" sz="1200" b="1" kern="1200" dirty="0">
                <a:solidFill>
                  <a:schemeClr val="tx1"/>
                </a:solidFill>
                <a:latin typeface="+mn-lt"/>
                <a:ea typeface="+mn-ea"/>
                <a:cs typeface="Arial" panose="020B0604020202020204" pitchFamily="34" charset="0"/>
              </a:rPr>
              <a:t>operation and maintenance of the system. </a:t>
            </a:r>
            <a:r>
              <a:rPr lang="en-US" sz="1200" b="0" kern="1200" dirty="0">
                <a:solidFill>
                  <a:schemeClr val="tx1"/>
                </a:solidFill>
                <a:latin typeface="+mn-lt"/>
                <a:ea typeface="+mn-ea"/>
                <a:cs typeface="Arial" panose="020B0604020202020204" pitchFamily="34" charset="0"/>
              </a:rPr>
              <a:t>We use</a:t>
            </a:r>
            <a:r>
              <a:rPr lang="en-US" dirty="0"/>
              <a:t> the natural hazards table, 10b, and typed in our natural hazard, viral pandemic. In the description box, the utility wrote an explanation of their concern that the pandemic could affect their ability to obtain chlorine and that absenteeism could cause loss of staff and key personnel.</a:t>
            </a:r>
          </a:p>
          <a:p>
            <a:endParaRPr lang="en-US" dirty="0"/>
          </a:p>
          <a:p>
            <a:r>
              <a:rPr lang="en-US" dirty="0"/>
              <a:t>Those are a few examples for you to give you an idea of the type of things you could write in the “brief description of impacts” section. Your water utility is not Spring View Water District, though. Make sure that your RRA is specific to the threats and critical assets at your unique water utility.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F1709-43F8-492A-AA07-BC8F673B8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487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Table 11 was recently added to the Small Systems RRA Checklist in July 2024! This table includes 15 cybersecurity controls and recommendations on how to implement them, if they have not yet been implemented at your facility. </a:t>
            </a:r>
            <a:r>
              <a:rPr lang="en-US" sz="1200" b="1" dirty="0"/>
              <a:t>If you already have an RRA, EPA recommends that your water system fill out and add this checklist to your existing RRA for a deeper dive into cybersecurity resilience.</a:t>
            </a:r>
            <a:endParaRPr lang="en-US" sz="1200"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questions are derived from the </a:t>
            </a:r>
            <a:r>
              <a:rPr lang="en-US" sz="1200" b="0" dirty="0">
                <a:hlinkClick r:id="rId3"/>
              </a:rPr>
              <a:t>Top 8 Cyber Actions for Securing Water Systems</a:t>
            </a:r>
            <a:r>
              <a:rPr lang="en-US" sz="1200" b="0" dirty="0"/>
              <a:t> + 7 Priority Controls from EPA’s </a:t>
            </a:r>
            <a:r>
              <a:rPr lang="en-US" sz="1200" b="0" dirty="0">
                <a:hlinkClick r:id="rId4"/>
              </a:rPr>
              <a:t>Cybersecurity Risk Assessment Guidance</a:t>
            </a:r>
            <a:r>
              <a:rPr lang="en-US" sz="1200"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If you want to go above and beyond, you can find the full list of 33 questions </a:t>
            </a:r>
            <a:r>
              <a:rPr lang="en-US" sz="1200" b="0" dirty="0">
                <a:hlinkClick r:id="rId5"/>
              </a:rPr>
              <a:t>available here in the WCAT Tool</a:t>
            </a:r>
            <a:r>
              <a:rPr lang="en-US" sz="1200" b="0" dirty="0"/>
              <a:t> – you will see the 15 questions from Table 11 come from the full list of 33 questions. EPA just prioritized the top 15 controls to make Table 11 more manageable in size, but the option exists to do the full 33 questions and add that to your RRA!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0335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08588" y="1076325"/>
            <a:ext cx="15614651" cy="8783638"/>
          </a:xfrm>
        </p:spPr>
      </p:sp>
      <p:sp>
        <p:nvSpPr>
          <p:cNvPr id="3" name="Notes Placeholder 2"/>
          <p:cNvSpPr>
            <a:spLocks noGrp="1"/>
          </p:cNvSpPr>
          <p:nvPr>
            <p:ph type="body" idx="1"/>
          </p:nvPr>
        </p:nvSpPr>
        <p:spPr/>
        <p:txBody>
          <a:bodyPr/>
          <a:lstStyle/>
          <a:p>
            <a:pPr marL="0" indent="0">
              <a:spcBef>
                <a:spcPts val="0"/>
              </a:spcBef>
              <a:spcAft>
                <a:spcPts val="1200"/>
              </a:spcAft>
              <a:buNone/>
            </a:pPr>
            <a:r>
              <a:rPr lang="en-US" sz="1200" dirty="0">
                <a:cs typeface="Arial" panose="020B0604020202020204" pitchFamily="34" charset="0"/>
              </a:rPr>
              <a:t>In table 12 of the Checklist, which is </a:t>
            </a:r>
            <a:r>
              <a:rPr lang="en-US" sz="1200" b="1" dirty="0">
                <a:cs typeface="Arial" panose="020B0604020202020204" pitchFamily="34" charset="0"/>
              </a:rPr>
              <a:t>optional</a:t>
            </a:r>
            <a:r>
              <a:rPr lang="en-US" sz="1200" dirty="0">
                <a:cs typeface="Arial" panose="020B0604020202020204" pitchFamily="34" charset="0"/>
              </a:rPr>
              <a:t>, you can identify countermeasures the CWS could potentially implement to reduce risk from the malevolent acts and natural hazards that you selected in in this assessment.</a:t>
            </a:r>
          </a:p>
          <a:p>
            <a:pPr marL="171450" indent="-171450">
              <a:spcBef>
                <a:spcPts val="0"/>
              </a:spcBef>
              <a:spcAft>
                <a:spcPts val="1200"/>
              </a:spcAft>
              <a:buFont typeface="Arial" panose="020B0604020202020204" pitchFamily="34" charset="0"/>
              <a:buChar char="•"/>
            </a:pPr>
            <a:r>
              <a:rPr lang="en-US" sz="1200" dirty="0">
                <a:cs typeface="Arial" panose="020B0604020202020204" pitchFamily="34" charset="0"/>
              </a:rPr>
              <a:t>For malevolent acts, countermeasures are intended to deter, delay, detect, and respond to an attack</a:t>
            </a:r>
          </a:p>
          <a:p>
            <a:pPr marL="171450" indent="-171450">
              <a:spcBef>
                <a:spcPts val="0"/>
              </a:spcBef>
              <a:spcAft>
                <a:spcPts val="1200"/>
              </a:spcAft>
              <a:buFont typeface="Arial" panose="020B0604020202020204" pitchFamily="34" charset="0"/>
              <a:buChar char="•"/>
            </a:pPr>
            <a:r>
              <a:rPr lang="en-US" sz="1200" dirty="0">
                <a:cs typeface="Arial" panose="020B0604020202020204" pitchFamily="34" charset="0"/>
              </a:rPr>
              <a:t>For natural hazards, countermeasures are intended to prepare, respond, and recover from an event</a:t>
            </a:r>
          </a:p>
          <a:p>
            <a:pPr marL="0" indent="0">
              <a:spcBef>
                <a:spcPts val="0"/>
              </a:spcBef>
              <a:spcAft>
                <a:spcPts val="1200"/>
              </a:spcAft>
              <a:buNone/>
            </a:pPr>
            <a:endParaRPr lang="en-US" sz="1200" dirty="0">
              <a:cs typeface="Arial" panose="020B0604020202020204" pitchFamily="34" charset="0"/>
            </a:endParaRPr>
          </a:p>
          <a:p>
            <a:pPr marL="0" indent="0">
              <a:spcBef>
                <a:spcPts val="0"/>
              </a:spcBef>
              <a:spcAft>
                <a:spcPts val="1200"/>
              </a:spcAft>
              <a:buNone/>
            </a:pPr>
            <a:r>
              <a:rPr lang="en-US" sz="1200" dirty="0">
                <a:cs typeface="Arial" panose="020B0604020202020204" pitchFamily="34" charset="0"/>
              </a:rPr>
              <a:t>A single countermeasure, such as emergency response planning or power resilience, may reduce risk across multiple malevolent acts, natural hazards and asset categories.</a:t>
            </a:r>
          </a:p>
          <a:p>
            <a:pPr marL="0" indent="0">
              <a:spcBef>
                <a:spcPts val="0"/>
              </a:spcBef>
              <a:spcAft>
                <a:spcPts val="1200"/>
              </a:spcAft>
              <a:buNone/>
            </a:pPr>
            <a:endParaRPr lang="en-US" sz="1100" dirty="0">
              <a:cs typeface="Arial" panose="020B0604020202020204" pitchFamily="34" charset="0"/>
            </a:endParaRPr>
          </a:p>
          <a:p>
            <a:pPr marL="0" indent="0">
              <a:spcBef>
                <a:spcPts val="0"/>
              </a:spcBef>
              <a:spcAft>
                <a:spcPts val="1200"/>
              </a:spcAft>
              <a:buNone/>
            </a:pPr>
            <a:r>
              <a:rPr lang="en-US" sz="1100" dirty="0">
                <a:cs typeface="Arial" panose="020B0604020202020204" pitchFamily="34" charset="0"/>
              </a:rPr>
              <a:t>Here’s table 11 of the Checklist filled out with 5 countermeasures that the district identified that they could implement to reduce risk from the malevolent acts and natural hazards that they used in their assessment:</a:t>
            </a:r>
          </a:p>
          <a:p>
            <a:endParaRPr lang="en-US" dirty="0"/>
          </a:p>
          <a:p>
            <a:pPr marL="228600" indent="-228600">
              <a:buAutoNum type="arabicPeriod"/>
            </a:pPr>
            <a:r>
              <a:rPr lang="en-US" dirty="0"/>
              <a:t>To help with the cyber attacks, they could hire a consultant to find vulnerabilities in the districts networks that could make them vulnerable to a cyberattack. </a:t>
            </a:r>
          </a:p>
          <a:p>
            <a:pPr marL="228600" indent="-228600">
              <a:buAutoNum type="arabicPeriod"/>
            </a:pPr>
            <a:r>
              <a:rPr lang="en-US" dirty="0"/>
              <a:t>They could also institute cybersecurity awareness trainings for their employees to help them identify attacks quicker and potentially stop them from infecting the water system’s electronic systems. </a:t>
            </a:r>
          </a:p>
          <a:p>
            <a:pPr marL="228600" indent="-228600">
              <a:buAutoNum type="arabicPeriod"/>
            </a:pPr>
            <a:r>
              <a:rPr lang="en-US" dirty="0"/>
              <a:t>A countermeasure they listed for floods is to elevate sensors and waterproof boxes for equipment to protect monitoring practices.</a:t>
            </a:r>
          </a:p>
          <a:p>
            <a:pPr marL="228600" indent="-228600">
              <a:buAutoNum type="arabicPeriod"/>
            </a:pPr>
            <a:r>
              <a:rPr lang="en-US" dirty="0"/>
              <a:t>The first 3 measures identified in this example are countermeasures for specific types of incidents. The 4</a:t>
            </a:r>
            <a:r>
              <a:rPr lang="en-US" baseline="30000" dirty="0"/>
              <a:t>th</a:t>
            </a:r>
            <a:r>
              <a:rPr lang="en-US" dirty="0"/>
              <a:t> and 5</a:t>
            </a:r>
            <a:r>
              <a:rPr lang="en-US" baseline="30000" dirty="0"/>
              <a:t>th</a:t>
            </a:r>
            <a:r>
              <a:rPr lang="en-US" dirty="0"/>
              <a:t> countermeasures identified could help Spring View Water District with a wide variety of threats. For example, Spring View Water District could join a Water Agency Response Network (WARN) in their area to be able to quickly get help from nearby utilities during an emergency. If you’re interested in joining a WARN in your area, you can find that information on our website (searching “EPA WARN” will get you to the correct webpage).</a:t>
            </a:r>
          </a:p>
          <a:p>
            <a:pPr marL="228600" indent="-228600">
              <a:buAutoNum type="arabicPeriod"/>
            </a:pPr>
            <a:r>
              <a:rPr lang="en-US" dirty="0"/>
              <a:t>Another countermeasure that could help Spring View Water District reduce risk to many threats is included in the last row of table 11: to update their Standard Operating Procedures for checking their system.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the audience: Can anyone think of additional counter measures related to today’s examples that could go in this 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Please note that the table is OPTIONAL.</a:t>
            </a:r>
            <a:r>
              <a:rPr lang="en-US" b="0" i="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We recommend that you fill out this table if your utility has the time and resources to do so, however, because it can help you take the next step towards making your utility more resilient. It can also help get you thinking about the information you will need to include in your emergency response plans, which you must certify to EPA 6 months after you certify your risk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Also note that table 12 doesn’t require a specific number of countermeasures; you m</a:t>
            </a:r>
            <a:r>
              <a:rPr lang="en-US" sz="1100" dirty="0"/>
              <a:t>ay have fewer than five countermeasures or add more countermeasures and describe them in a separate document.</a:t>
            </a:r>
            <a:endParaRPr lang="en-US" b="1" i="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3F1709-43F8-492A-AA07-BC8F673B80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128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content update for our RRA and ERP resources was that we added a new </a:t>
            </a:r>
            <a:r>
              <a:rPr lang="en-US" sz="1200" b="0" i="1" dirty="0">
                <a:solidFill>
                  <a:schemeClr val="bg1"/>
                </a:solidFill>
                <a:latin typeface="Arial" panose="020B0604020202020204" pitchFamily="34" charset="0"/>
                <a:cs typeface="Arial" panose="020B0604020202020204" pitchFamily="34" charset="0"/>
              </a:rPr>
              <a:t>Checklist of Priority Cybersecurity Practices for Water Systems </a:t>
            </a:r>
            <a:r>
              <a:rPr lang="en-US" sz="1200" b="0" i="0" dirty="0">
                <a:solidFill>
                  <a:schemeClr val="bg1"/>
                </a:solidFill>
                <a:latin typeface="Arial" panose="020B0604020202020204" pitchFamily="34" charset="0"/>
                <a:cs typeface="Arial" panose="020B0604020202020204" pitchFamily="34" charset="0"/>
              </a:rPr>
              <a:t>to all of our resources (VSAT, the small systems checklist, and the ERP template) in 2024.</a:t>
            </a:r>
            <a:r>
              <a:rPr lang="en-US" sz="1200" b="0" i="1" dirty="0">
                <a:solidFill>
                  <a:schemeClr val="bg1"/>
                </a:solidFill>
                <a:latin typeface="Arial" panose="020B0604020202020204" pitchFamily="34" charset="0"/>
                <a:cs typeface="Arial" panose="020B0604020202020204" pitchFamily="34" charset="0"/>
              </a:rPr>
              <a:t> </a:t>
            </a:r>
            <a:endParaRPr lang="en-US" b="0" dirty="0"/>
          </a:p>
        </p:txBody>
      </p:sp>
      <p:sp>
        <p:nvSpPr>
          <p:cNvPr id="4" name="Slide Number Placeholder 3"/>
          <p:cNvSpPr>
            <a:spLocks noGrp="1"/>
          </p:cNvSpPr>
          <p:nvPr>
            <p:ph type="sldNum" sz="quarter" idx="5"/>
          </p:nvPr>
        </p:nvSpPr>
        <p:spPr/>
        <p:txBody>
          <a:bodyPr/>
          <a:lstStyle/>
          <a:p>
            <a:fld id="{8C7F35C3-026A-4C05-900D-9E650721B96F}" type="slidenum">
              <a:rPr lang="en-US" smtClean="0"/>
              <a:t>55</a:t>
            </a:fld>
            <a:endParaRPr lang="en-US" dirty="0"/>
          </a:p>
        </p:txBody>
      </p:sp>
    </p:spTree>
    <p:extLst>
      <p:ext uri="{BB962C8B-B14F-4D97-AF65-F5344CB8AC3E}">
        <p14:creationId xmlns:p14="http://schemas.microsoft.com/office/powerpoint/2010/main" val="35818719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Table 11 was recently added to the Small Systems RRA Checklist in July 2024! This table includes 15 cybersecurity controls and recommendations on how to implement them, if they have not yet been implemented at your facility. </a:t>
            </a:r>
            <a:r>
              <a:rPr lang="en-US" sz="1200" b="1" dirty="0"/>
              <a:t>If you already have an RRA, EPA recommends that your water system fill out and add this checklist to your existing RRA for a deeper dive into cybersecurity resilience.</a:t>
            </a:r>
            <a:endParaRPr lang="en-US" sz="1200" b="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The questions are derived from the </a:t>
            </a:r>
            <a:r>
              <a:rPr lang="en-US" sz="1200" b="0" dirty="0">
                <a:hlinkClick r:id="rId3"/>
              </a:rPr>
              <a:t>Top 8 Cyber Actions for Securing Water Systems</a:t>
            </a:r>
            <a:r>
              <a:rPr lang="en-US" sz="1200" b="0" dirty="0"/>
              <a:t> + 7 Priority Controls from EPA’s </a:t>
            </a:r>
            <a:r>
              <a:rPr lang="en-US" sz="1200" b="0" dirty="0">
                <a:hlinkClick r:id="rId4"/>
              </a:rPr>
              <a:t>Cybersecurity Risk Assessment Guidance</a:t>
            </a:r>
            <a:r>
              <a:rPr lang="en-US" sz="1200"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If you want to go above and beyond, you can find the full list of 33 questions </a:t>
            </a:r>
            <a:r>
              <a:rPr lang="en-US" sz="1200" b="0" dirty="0">
                <a:hlinkClick r:id="rId5"/>
              </a:rPr>
              <a:t>available here in the WCAT Tool</a:t>
            </a:r>
            <a:r>
              <a:rPr lang="en-US" sz="1200" b="0" dirty="0"/>
              <a:t> – you will see the 15 questions from Table 11 come from the full list of 33 questions. EPA just prioritized the top 15 controls to make Table 11 more manageable in size, but the option exists to do the full 33 questions and add that to your RRA!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629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We understand you are not cybersecurity experts, nor do we expect you to become a cybersecurity expert.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indent="0">
              <a:buNone/>
            </a:pPr>
            <a:r>
              <a:rPr lang="en-US" dirty="0"/>
              <a:t>2. There is no “one size fits all” approach to cybersecurity. What works for you might not work for the next utility. What works for them might not work for you.</a:t>
            </a:r>
          </a:p>
          <a:p>
            <a:pPr marL="0" indent="0">
              <a:buNone/>
            </a:pPr>
            <a:endParaRPr lang="en-US" dirty="0"/>
          </a:p>
          <a:p>
            <a:pPr marL="0" indent="0">
              <a:buNone/>
            </a:pPr>
            <a:r>
              <a:rPr lang="en-US" dirty="0"/>
              <a:t>3. Implementation of the 15 cybersecurity controls from the checklist may (and probably will) vary between utilities. </a:t>
            </a:r>
          </a:p>
          <a:p>
            <a:pPr marL="0" indent="0">
              <a:buNone/>
            </a:pPr>
            <a:endParaRPr lang="en-US" dirty="0"/>
          </a:p>
          <a:p>
            <a:pPr marL="0" indent="0">
              <a:buNone/>
            </a:pPr>
            <a:r>
              <a:rPr lang="en-US" dirty="0"/>
              <a:t>4. Some cybersecurity controls may be overseen and implemented by third-parties. Vendors, service providers, county offices and departments may have their hands in a utility’s cybersecurity program. Consult with these third-party groups to help you answer the questions on cybersecurity controls that they oversee.</a:t>
            </a:r>
          </a:p>
          <a:p>
            <a:pPr marL="0" indent="0">
              <a:buNone/>
            </a:pPr>
            <a:endParaRPr lang="en-US" dirty="0"/>
          </a:p>
          <a:p>
            <a:pPr marL="0" indent="0">
              <a:buNone/>
            </a:pPr>
            <a:r>
              <a:rPr lang="en-US" dirty="0"/>
              <a:t>5. When in doubt, you can submit a cybersecurity-related question to our Cybersecurity Technical Assistance Program for the Water Sector and consult with a cybersecurity subject matter expert. They strive to have responses to you within two business days. They are here to help you!</a:t>
            </a: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925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Let’s go over the 15 questions in the checklist. Here is the first question, I’m going to keep this at a high level and not delve into too much detail.</a:t>
            </a:r>
          </a:p>
          <a:p>
            <a:endParaRPr lang="en-US" i="0" dirty="0"/>
          </a:p>
          <a:p>
            <a:r>
              <a:rPr lang="en-US" i="0" dirty="0"/>
              <a:t>Does the utility ensure that assets connected to the public Internet expose no unnecessary exploitable services (e.g., remote desktop protocol) and eliminate connections between OT assets and the Internet?</a:t>
            </a:r>
          </a:p>
          <a:p>
            <a:endParaRPr lang="en-US" i="0" dirty="0"/>
          </a:p>
          <a:p>
            <a:r>
              <a:rPr lang="en-US" i="0" dirty="0"/>
              <a:t>When you have OT systems, sometimes you may connect them to the internet. And sometimes there are features of those systems that you will not use and should turn off. For example, you have a SCADA system and you have no reason that you would want to remote into it. In this case, you should turn off the ability to remote into that SCADA system since you don’t plan on using it. If your SCADA system is hooked up to the internet and you did not disable the remote desktop protocol function, a bad actor could try to remotely hack into your SCADA from 5 states over.</a:t>
            </a:r>
          </a:p>
          <a:p>
            <a:endParaRPr lang="en-US" i="0" dirty="0"/>
          </a:p>
          <a:p>
            <a:r>
              <a:rPr lang="en-US" b="0" i="0" dirty="0"/>
              <a:t>In summary, if your system has extra features, you aren’t planning on using them, and that system is connected to the internet, turn those extra features off so no bad actor can use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7947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Does the utility conduct regular cybersecurity assessments? </a:t>
            </a:r>
          </a:p>
          <a:p>
            <a:endParaRPr lang="en-US" dirty="0"/>
          </a:p>
          <a:p>
            <a:r>
              <a:rPr lang="en-US" dirty="0"/>
              <a:t>When you buy a home, you don’t buy it sight unseen. You want to assess the state of the house, see if the HVAC is working, see which floorboards are creaking. The same applies to cybersecurity at your utility. You want to assess the areas where you might be vulnerable, are there any steps you should be taking to protect these vulnerabilities? We recommend conducting these at least annually. They are quick and easy to do and at the end of the 15 questions, I will provide links for you to either conduct the assessment yourself or you can ask EPA to do it for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930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1713" y="469900"/>
            <a:ext cx="9005888" cy="5067300"/>
          </a:xfrm>
        </p:spPr>
      </p:sp>
      <p:sp>
        <p:nvSpPr>
          <p:cNvPr id="3" name="Notes Placeholder 2"/>
          <p:cNvSpPr>
            <a:spLocks noGrp="1"/>
          </p:cNvSpPr>
          <p:nvPr>
            <p:ph type="body" idx="1"/>
          </p:nvPr>
        </p:nvSpPr>
        <p:spPr/>
        <p:txBody>
          <a:bodyPr/>
          <a:lstStyle/>
          <a:p>
            <a:r>
              <a:rPr lang="en-US" sz="1200" dirty="0">
                <a:solidFill>
                  <a:srgbClr val="0076A0"/>
                </a:solidFill>
                <a:latin typeface="Arial" charset="0"/>
                <a:cs typeface="Arial" charset="0"/>
              </a:rPr>
              <a:t>SDWA 1433 </a:t>
            </a:r>
            <a:r>
              <a:rPr lang="en-US" dirty="0"/>
              <a:t>requires CWSs to prepare or revise an emergency response plan that incorporates findings from the RRA. The law specifies four required components of ERPs:</a:t>
            </a:r>
          </a:p>
          <a:p>
            <a:pPr marL="685800" lvl="1" indent="-228600">
              <a:buFont typeface="+mj-lt"/>
              <a:buAutoNum type="arabicPeriod"/>
            </a:pPr>
            <a:r>
              <a:rPr lang="en-US" dirty="0"/>
              <a:t>Strategies and resources to improve resilience. We call these </a:t>
            </a:r>
            <a:r>
              <a:rPr lang="en-US" i="1" dirty="0"/>
              <a:t>resilience strategies </a:t>
            </a:r>
            <a:r>
              <a:rPr lang="en-US" i="0" dirty="0"/>
              <a:t>for short</a:t>
            </a:r>
            <a:r>
              <a:rPr lang="en-US" dirty="0"/>
              <a:t>.</a:t>
            </a:r>
          </a:p>
          <a:p>
            <a:pPr marL="685800" lvl="1" indent="-228600">
              <a:buFont typeface="+mj-lt"/>
              <a:buAutoNum type="arabicPeriod"/>
            </a:pPr>
            <a:r>
              <a:rPr lang="en-US" dirty="0"/>
              <a:t>Plans, procedures and equipment for responding to a hazard. We call these </a:t>
            </a:r>
            <a:r>
              <a:rPr lang="en-US" i="1" dirty="0"/>
              <a:t>emergency plans</a:t>
            </a:r>
            <a:r>
              <a:rPr lang="en-US" dirty="0"/>
              <a:t>.</a:t>
            </a:r>
          </a:p>
          <a:p>
            <a:pPr marL="685800" lvl="1" indent="-228600">
              <a:buFont typeface="+mj-lt"/>
              <a:buAutoNum type="arabicPeriod"/>
            </a:pPr>
            <a:r>
              <a:rPr lang="en-US" dirty="0"/>
              <a:t>Actions, procedures and equipment to lessen the impact of a hazard. We call these </a:t>
            </a:r>
            <a:r>
              <a:rPr lang="en-US" i="1" dirty="0"/>
              <a:t>mitigation actions</a:t>
            </a:r>
            <a:r>
              <a:rPr lang="en-US" dirty="0"/>
              <a:t>.</a:t>
            </a:r>
          </a:p>
          <a:p>
            <a:pPr marL="685800" lvl="1" indent="-228600">
              <a:buFont typeface="+mj-lt"/>
              <a:buAutoNum type="arabicPeriod"/>
            </a:pPr>
            <a:r>
              <a:rPr lang="en-US" dirty="0"/>
              <a:t>Strategies to detect malevolent acts or natural hazards. We call these </a:t>
            </a:r>
            <a:r>
              <a:rPr lang="en-US" i="1" dirty="0"/>
              <a:t>detection strategies</a:t>
            </a:r>
            <a:r>
              <a:rPr lang="en-US" dirty="0"/>
              <a: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D02C85F-697A-0F4C-B32C-AC46DD783C20}"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4EA3CC2-2586-47E7-9981-DABAD2E8E97F}"/>
              </a:ext>
            </a:extLst>
          </p:cNvPr>
          <p:cNvSpPr>
            <a:spLocks noGrp="1"/>
          </p:cNvSpPr>
          <p:nvPr>
            <p:ph type="ftr" sz="quarter" idx="4"/>
          </p:nvPr>
        </p:nvSpPr>
        <p:spPr/>
        <p:txBody>
          <a:bodyPr lIns="139537" tIns="69769" rIns="139537" bIns="69769"/>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5649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Does the utility have a named role/position/title that is responsible and accountable for planning, resourcing, and execution of cybersecurity activities within the utility?</a:t>
            </a:r>
          </a:p>
          <a:p>
            <a:endParaRPr lang="en-US" i="0" dirty="0"/>
          </a:p>
          <a:p>
            <a:r>
              <a:rPr lang="en-US" i="0" dirty="0"/>
              <a:t>Your utility should have a person with a named role, position, or title that is in charge of the cybersecurity stuff so that all the information cybersecurity wise is running through one person. It is ok if this person has a high or low understanding of cybersecurity, again we know you may not be cybersecurity experts; it still helps to have one person responsible for having cybersecurity related procedures flow through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6627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accent1">
                    <a:lumMod val="75000"/>
                  </a:schemeClr>
                </a:solidFill>
              </a:rPr>
              <a:t>Does your utility change default passwords and require a minimum length for passwords?</a:t>
            </a:r>
          </a:p>
          <a:p>
            <a:pPr marL="0" indent="0">
              <a:buNone/>
            </a:pPr>
            <a:endParaRPr lang="en-US" sz="1200" dirty="0">
              <a:solidFill>
                <a:schemeClr val="accent1">
                  <a:lumMod val="75000"/>
                </a:schemeClr>
              </a:solidFill>
            </a:endParaRPr>
          </a:p>
          <a:p>
            <a:r>
              <a:rPr lang="en-US" sz="1200" dirty="0"/>
              <a:t>Off-the-shelf hardware and software is designed for easy installation and use. Factory default settings often include simple passwords that appear in a product’s user manual and/or documentation. Attackers can easily obtain these passwords and use these credentials to potentially gain unauthorized access to systems. This happened recently! Bad actors from over seas hacked into PLCs that had factory set default passwords of “1111” that were never changed by the utility. Remember to change default passwords to prevent this!!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5035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chemeClr val="accent1">
                    <a:lumMod val="75000"/>
                  </a:schemeClr>
                </a:solidFill>
              </a:rPr>
              <a:t>Does the utility require multi-factor authentication (MFA) wherever possible, but at a minimum to remotely access the OT network? </a:t>
            </a:r>
          </a:p>
          <a:p>
            <a:pPr marL="0" indent="0">
              <a:buNone/>
            </a:pPr>
            <a:endParaRPr lang="en-US" sz="1200" dirty="0">
              <a:solidFill>
                <a:schemeClr val="accent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lumMod val="75000"/>
                  </a:schemeClr>
                </a:solidFill>
              </a:rPr>
              <a:t>You may be wondering, what is </a:t>
            </a:r>
            <a:r>
              <a:rPr lang="en-US" sz="1200" dirty="0"/>
              <a:t>Multi-Factor Authentication (MFA)? Something you know (password) + something you have (a pin sent to your device) = Multi-Factor Authentication </a:t>
            </a:r>
            <a:endParaRPr lang="en-US" sz="1050" dirty="0"/>
          </a:p>
          <a:p>
            <a:endParaRPr lang="en-US" sz="1200" dirty="0"/>
          </a:p>
          <a:p>
            <a:r>
              <a:rPr lang="en-US" sz="1200" dirty="0"/>
              <a:t>We have all come across MFA at some point. If we are trying to log in to our Netflix or our email, after you log in with your username and password it sends you a PIN code to your phone number or email. That process of the username &amp; password plus PIN code is MFA.</a:t>
            </a:r>
          </a:p>
          <a:p>
            <a:endParaRPr lang="en-US" sz="1200" dirty="0"/>
          </a:p>
          <a:p>
            <a:r>
              <a:rPr lang="en-US" sz="1200" dirty="0"/>
              <a:t>MFA should be used at a minimum to remotely access the OT network. With the example I gave on the last slide where bad actors used the default password “1111”, you should have MFA set up for that so the bad actor would get stopped at the second stage of authentication. MFA prevents an attacker from accessing a user’s account, even if they have obtained the user’s password.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06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Does the utility maintain an updated inventory of all OT and IT network assets?</a:t>
            </a:r>
          </a:p>
          <a:p>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“You can’t protect what you don’t know you have.”</a:t>
            </a:r>
          </a:p>
          <a:p>
            <a:endParaRPr lang="en-US" i="0" dirty="0"/>
          </a:p>
          <a:p>
            <a:r>
              <a:rPr lang="en-US" i="0" dirty="0"/>
              <a:t>Think of this like insurance. If you have a flood, you have to let the insurance company know what has been damaged or lost. The same concept applies to cybersecurity OT and IT network assets. What do you have on your network? If something happens, you need to know what you have, what version it is, what year you purchased it, etc. If anything goes wrong, you need to know what you have so you can protect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1656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a:t>Does the utility maintain current documentation detailing the set-up and settings (i.e., configuration) of critical OT and IT assets? </a:t>
            </a:r>
          </a:p>
          <a:p>
            <a:endParaRPr lang="en-US" sz="1200" i="0" dirty="0"/>
          </a:p>
          <a:p>
            <a:r>
              <a:rPr lang="en-US" sz="1200" i="0" dirty="0"/>
              <a:t>On the previous slide, we talked about how the utility needs to know what OT and IT assets they have. This slides says you also need to know how it is set up. E.g. if your SCADA system goes down and you have to use a backup to get it back online, you may not remember how you had it set up. Keeping that documentation on how it is set up will help you easily get things back up in running.</a:t>
            </a: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2436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the utility have a written cybersecurity Incident Response (IR) Plan for critical threat scenarios which is regularly practiced and updated? </a:t>
            </a:r>
          </a:p>
          <a:p>
            <a:endParaRPr lang="en-US" dirty="0"/>
          </a:p>
          <a:p>
            <a:r>
              <a:rPr lang="en-US" dirty="0"/>
              <a:t>This plan will highlight how to prepare for, respond to, and recover from a cybersecurity incident if it does happen to you. Being prepared is half the battle.</a:t>
            </a:r>
          </a:p>
        </p:txBody>
      </p:sp>
      <p:sp>
        <p:nvSpPr>
          <p:cNvPr id="4" name="Slide Number Placeholder 3"/>
          <p:cNvSpPr>
            <a:spLocks noGrp="1"/>
          </p:cNvSpPr>
          <p:nvPr>
            <p:ph type="sldNum" sz="quarter" idx="5"/>
          </p:nvPr>
        </p:nvSpPr>
        <p:spPr/>
        <p:txBody>
          <a:bodyPr/>
          <a:lstStyle/>
          <a:p>
            <a:fld id="{8C7F35C3-026A-4C05-900D-9E650721B96F}" type="slidenum">
              <a:rPr lang="en-US" smtClean="0"/>
              <a:t>65</a:t>
            </a:fld>
            <a:endParaRPr lang="en-US" dirty="0"/>
          </a:p>
        </p:txBody>
      </p:sp>
    </p:spTree>
    <p:extLst>
      <p:ext uri="{BB962C8B-B14F-4D97-AF65-F5344CB8AC3E}">
        <p14:creationId xmlns:p14="http://schemas.microsoft.com/office/powerpoint/2010/main" val="26969343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Does the utility have a written procedure for reporting cybersecurity incidents, including how and to whom?</a:t>
            </a:r>
          </a:p>
          <a:p>
            <a:endParaRPr lang="en-US" i="0" dirty="0"/>
          </a:p>
          <a:p>
            <a:r>
              <a:rPr lang="en-US" i="0" dirty="0"/>
              <a:t>This procedure will make sure utility staff know what to do, who to contact for help, and what kind of info you are going to need to tell them.</a:t>
            </a:r>
          </a:p>
          <a:p>
            <a:endParaRPr lang="en-US" i="0" dirty="0"/>
          </a:p>
          <a:p>
            <a:r>
              <a:rPr lang="en-US" i="0" dirty="0"/>
              <a:t>This screenshot is of EPA’s cyber incident reporting fact sheet. It details how you can report to FBI for threat response, CISA for your asset response, or EPA for a centralized response – you may feel overwhelmed in the moment so feel free to just reach out to EPA and EPA can help talk to CISA and FBI for you and relay information back to you.</a:t>
            </a:r>
          </a:p>
          <a:p>
            <a:endParaRPr lang="en-US" i="0" dirty="0"/>
          </a:p>
          <a:p>
            <a:r>
              <a:rPr lang="en-US" i="0" dirty="0"/>
              <a:t>The fact sheet also covers when to report to the federal government and what to report.</a:t>
            </a:r>
          </a:p>
          <a:p>
            <a:endParaRPr lang="en-US" i="0" dirty="0"/>
          </a:p>
          <a:p>
            <a:r>
              <a:rPr lang="en-US" i="0" dirty="0"/>
              <a:t>In summary, it’s important to know what to do when a cyber incident occurs and who to contact to report the indecent. Reporting incidents helps us become more equipped to protect other utilities – learning from your incident could prevent a similar situation at another utility in the future!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5839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Does the utility backup systems necessary for operations on a regular schedule, store backups separately from the source system, and test backups on a regular basis? </a:t>
            </a:r>
          </a:p>
          <a:p>
            <a:endParaRPr lang="en-US" b="0" i="0" dirty="0"/>
          </a:p>
          <a:p>
            <a:r>
              <a:rPr lang="en-US" b="0" i="0" dirty="0"/>
              <a:t>This is how you get back up as fast as possible and in the right way. For example, let’s say your utility becomes a victim of ransomware where a bad actor demands that you give them $25k or they won’t give you back critical information that they stole from you. If you have backups, you can just report this to local law enforcement or FBI or CISA and just work off the backups of the information they stole.</a:t>
            </a:r>
          </a:p>
        </p:txBody>
      </p:sp>
      <p:sp>
        <p:nvSpPr>
          <p:cNvPr id="4" name="Slide Number Placeholder 3"/>
          <p:cNvSpPr>
            <a:spLocks noGrp="1"/>
          </p:cNvSpPr>
          <p:nvPr>
            <p:ph type="sldNum" sz="quarter" idx="5"/>
          </p:nvPr>
        </p:nvSpPr>
        <p:spPr/>
        <p:txBody>
          <a:bodyPr/>
          <a:lstStyle/>
          <a:p>
            <a:fld id="{8C7F35C3-026A-4C05-900D-9E650721B96F}" type="slidenum">
              <a:rPr lang="en-US" smtClean="0"/>
              <a:t>67</a:t>
            </a:fld>
            <a:endParaRPr lang="en-US" dirty="0"/>
          </a:p>
        </p:txBody>
      </p:sp>
    </p:spTree>
    <p:extLst>
      <p:ext uri="{BB962C8B-B14F-4D97-AF65-F5344CB8AC3E}">
        <p14:creationId xmlns:p14="http://schemas.microsoft.com/office/powerpoint/2010/main" val="36445537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the utility patch or otherwise mitigate known vulnerabilities within the recommended timeframe?</a:t>
            </a:r>
          </a:p>
          <a:p>
            <a:endParaRPr lang="en-US" dirty="0"/>
          </a:p>
          <a:p>
            <a:r>
              <a:rPr lang="en-US" dirty="0"/>
              <a:t>If a utility down the road just went through a cybersecurity incident due to a vulnerability and they provide you with the steps they took to fix it, is your utility going to patch that recently discovered vulnerability on your system in a reasonable timeframe? You can’t sit on it for 2 months for someone to make a decision or wait for new equipment to come in, once you find out that you have a vulnerability that has been exploited by bad actors, you need to patch it quickly.</a:t>
            </a:r>
          </a:p>
        </p:txBody>
      </p:sp>
      <p:sp>
        <p:nvSpPr>
          <p:cNvPr id="4" name="Slide Number Placeholder 3"/>
          <p:cNvSpPr>
            <a:spLocks noGrp="1"/>
          </p:cNvSpPr>
          <p:nvPr>
            <p:ph type="sldNum" sz="quarter" idx="5"/>
          </p:nvPr>
        </p:nvSpPr>
        <p:spPr/>
        <p:txBody>
          <a:bodyPr/>
          <a:lstStyle/>
          <a:p>
            <a:fld id="{8C7F35C3-026A-4C05-900D-9E650721B96F}" type="slidenum">
              <a:rPr lang="en-US" smtClean="0"/>
              <a:t>68</a:t>
            </a:fld>
            <a:endParaRPr lang="en-US" dirty="0"/>
          </a:p>
        </p:txBody>
      </p:sp>
    </p:spTree>
    <p:extLst>
      <p:ext uri="{BB962C8B-B14F-4D97-AF65-F5344CB8AC3E}">
        <p14:creationId xmlns:p14="http://schemas.microsoft.com/office/powerpoint/2010/main" val="13574995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2400"/>
              </a:spcBef>
              <a:spcAft>
                <a:spcPts val="600"/>
              </a:spcAft>
              <a:buNone/>
            </a:pPr>
            <a:r>
              <a:rPr lang="en-US" sz="1200" dirty="0">
                <a:solidFill>
                  <a:schemeClr val="accent1">
                    <a:lumMod val="75000"/>
                  </a:schemeClr>
                </a:solidFill>
              </a:rPr>
              <a:t>Does the utility require unique and separate credentials for users to access OT and IT networks and separate user and privileged (e.g., System Administrator) accounts?</a:t>
            </a:r>
          </a:p>
          <a:p>
            <a:pPr marL="0" indent="0">
              <a:spcBef>
                <a:spcPts val="2400"/>
              </a:spcBef>
              <a:spcAft>
                <a:spcPts val="600"/>
              </a:spcAft>
              <a:buNone/>
            </a:pPr>
            <a:endParaRPr lang="en-US" sz="1200" dirty="0">
              <a:solidFill>
                <a:schemeClr val="accent1">
                  <a:lumMod val="75000"/>
                </a:schemeClr>
              </a:solidFill>
            </a:endParaRPr>
          </a:p>
          <a:p>
            <a:pPr marL="0" marR="0" lvl="0" indent="0" algn="l" defTabSz="914400" rtl="0" eaLnBrk="1" fontAlgn="auto" latinLnBrk="0" hangingPunct="1">
              <a:lnSpc>
                <a:spcPct val="100000"/>
              </a:lnSpc>
              <a:spcBef>
                <a:spcPts val="2400"/>
              </a:spcBef>
              <a:spcAft>
                <a:spcPts val="600"/>
              </a:spcAft>
              <a:buClrTx/>
              <a:buSzTx/>
              <a:buFontTx/>
              <a:buNone/>
              <a:tabLst/>
              <a:defRPr/>
            </a:pPr>
            <a:r>
              <a:rPr lang="en-US" sz="1200" dirty="0">
                <a:solidFill>
                  <a:schemeClr val="accent1">
                    <a:lumMod val="75000"/>
                  </a:schemeClr>
                </a:solidFill>
              </a:rPr>
              <a:t>When you utility has accounts, you will have your OT side and your IT side. You should not have the same log in credentials for both the OT and IT side. E.g. if you are logging in to your main computer at your desk, you should not use that same username and password for your SCADA system. </a:t>
            </a:r>
            <a:r>
              <a:rPr lang="en-US" sz="1200" dirty="0"/>
              <a:t>If an attacker can determine a user’s login on one network, they will try to use that login information to access other accounts. This type of attack may not raise alarms if system monitoring does not recognize this activity as “abnormal” and can lead to a utility not recognizing it as a security incident.</a:t>
            </a:r>
            <a:endParaRPr lang="en-US" sz="1200" dirty="0">
              <a:solidFill>
                <a:schemeClr val="accent1">
                  <a:lumMod val="75000"/>
                </a:schemeClr>
              </a:solidFill>
            </a:endParaRPr>
          </a:p>
          <a:p>
            <a:pPr marL="0" indent="0">
              <a:spcBef>
                <a:spcPts val="2400"/>
              </a:spcBef>
              <a:spcAft>
                <a:spcPts val="600"/>
              </a:spcAft>
              <a:buNone/>
            </a:pPr>
            <a:endParaRPr lang="en-US" sz="1200" dirty="0">
              <a:solidFill>
                <a:schemeClr val="accent1">
                  <a:lumMod val="75000"/>
                </a:schemeClr>
              </a:solidFill>
            </a:endParaRPr>
          </a:p>
          <a:p>
            <a:pPr marL="0" indent="0">
              <a:spcBef>
                <a:spcPts val="2400"/>
              </a:spcBef>
              <a:spcAft>
                <a:spcPts val="600"/>
              </a:spcAft>
              <a:buNone/>
            </a:pPr>
            <a:r>
              <a:rPr lang="en-US" sz="1200" dirty="0">
                <a:solidFill>
                  <a:schemeClr val="accent1">
                    <a:lumMod val="75000"/>
                  </a:schemeClr>
                </a:solidFill>
              </a:rPr>
              <a:t>For the part that says “separate user and privileged accounts”: let’s say you just hired a brand-new employee. The new employee’s user account should not have the same level of access as your IT manager of 10 years. Your new employee should have a basic level user account while your IT manager would have a “privileged” account with more access to things like making essential changes, scheduling updates, etc. </a:t>
            </a:r>
          </a:p>
          <a:p>
            <a:pPr marL="0" indent="0">
              <a:spcBef>
                <a:spcPts val="2400"/>
              </a:spcBef>
              <a:spcAft>
                <a:spcPts val="600"/>
              </a:spcAft>
              <a:buNone/>
            </a:pPr>
            <a:endParaRPr lang="en-US" sz="1200" dirty="0">
              <a:solidFill>
                <a:schemeClr val="accent1">
                  <a:lumMod val="75000"/>
                </a:schemeClr>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789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1200"/>
              </a:spcAft>
            </a:pPr>
            <a:r>
              <a:rPr lang="en-US" dirty="0"/>
              <a:t>SDWA section 1433 does not require the use of any standards or tools to develop a RRA or ERP. </a:t>
            </a:r>
            <a:r>
              <a:rPr lang="en-US" dirty="0">
                <a:cs typeface="Arial" panose="020B0604020202020204" pitchFamily="34" charset="0"/>
              </a:rPr>
              <a:t>EPA recommends the use of tools from EPA or other reputable water sector organizations to facilitate development of sound RRAs and ERPs. </a:t>
            </a:r>
          </a:p>
          <a:p>
            <a:pPr>
              <a:spcBef>
                <a:spcPts val="0"/>
              </a:spcBef>
              <a:spcAft>
                <a:spcPts val="1200"/>
              </a:spcAft>
            </a:pPr>
            <a:endParaRPr lang="en-US" dirty="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lang="en-US" dirty="0">
                <a:cs typeface="Arial" panose="020B0604020202020204" pitchFamily="34" charset="0"/>
              </a:rPr>
              <a:t>However, no method or tool “guarantees” compliance with </a:t>
            </a:r>
            <a:r>
              <a:rPr lang="en-US" dirty="0"/>
              <a:t>SDWA section 1433 -</a:t>
            </a:r>
            <a:r>
              <a:rPr lang="en-US" dirty="0">
                <a:cs typeface="Arial" panose="020B0604020202020204" pitchFamily="34" charset="0"/>
              </a:rPr>
              <a:t> t</a:t>
            </a:r>
            <a:r>
              <a:rPr lang="en-US" dirty="0">
                <a:solidFill>
                  <a:schemeClr val="tx1"/>
                </a:solidFill>
                <a:cs typeface="Arial" panose="020B0604020202020204" pitchFamily="34" charset="0"/>
              </a:rPr>
              <a:t>he CWS is responsible for ensuring it complies with all </a:t>
            </a:r>
            <a:r>
              <a:rPr lang="en-US" dirty="0"/>
              <a:t>SDWA section 1433 </a:t>
            </a:r>
            <a:r>
              <a:rPr lang="en-US" dirty="0">
                <a:solidFill>
                  <a:schemeClr val="tx1"/>
                </a:solidFill>
                <a:cs typeface="Arial" panose="020B0604020202020204" pitchFamily="34" charset="0"/>
              </a:rPr>
              <a:t>requirements. </a:t>
            </a:r>
            <a:r>
              <a:rPr lang="en-US" b="1" dirty="0"/>
              <a:t>After the RRA and ERP are done, double check that each, individual required component detailed on this slide and the last is clearly in the RRA and ERP!</a:t>
            </a:r>
            <a:endParaRPr lang="en-US" dirty="0">
              <a:solidFill>
                <a:schemeClr val="tx1"/>
              </a:solidFill>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2C85F-697A-0F4C-B32C-AC46DD783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6953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the utility prohibit the connection of unauthorized hardware (e.g., USB drives) to OT and IT assets?</a:t>
            </a:r>
          </a:p>
          <a:p>
            <a:endParaRPr lang="en-US" dirty="0"/>
          </a:p>
          <a:p>
            <a:r>
              <a:rPr lang="en-US" dirty="0"/>
              <a:t>A bad actor could put bad code on a USB drive, label it “family vacation 2022”, and drop it on the ground outside the utility. Then a kind utility employee finds it and plugs it in to see if they can get the family photos back to the person and boom, that bad actor now has access to your system. At your utility, you should prevent anything that is not supposed to be plugged in. That extends to cell phones, sometimes we want to charge them but you should not allow your systems to be used to charge phones.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1549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1200"/>
              </a:spcBef>
              <a:spcAft>
                <a:spcPts val="1200"/>
              </a:spcAft>
              <a:buNone/>
            </a:pPr>
            <a:r>
              <a:rPr lang="en-US" sz="1200" dirty="0">
                <a:solidFill>
                  <a:schemeClr val="accent1">
                    <a:lumMod val="75000"/>
                  </a:schemeClr>
                </a:solidFill>
              </a:rPr>
              <a:t>Does the utility immediately disable access to an account or network when access is no longer required due to retirement, change of role, termination, or other factors? </a:t>
            </a:r>
          </a:p>
          <a:p>
            <a:pPr marL="0" indent="0">
              <a:spcBef>
                <a:spcPts val="1200"/>
              </a:spcBef>
              <a:spcAft>
                <a:spcPts val="1200"/>
              </a:spcAft>
              <a:buNone/>
            </a:pPr>
            <a:endParaRPr lang="en-US" sz="1200" dirty="0">
              <a:solidFill>
                <a:schemeClr val="accent1">
                  <a:lumMod val="75000"/>
                </a:schemeClr>
              </a:solidFill>
            </a:endParaRPr>
          </a:p>
          <a:p>
            <a:pPr marL="0" indent="0">
              <a:spcBef>
                <a:spcPts val="1200"/>
              </a:spcBef>
              <a:spcAft>
                <a:spcPts val="1200"/>
              </a:spcAft>
              <a:buNone/>
            </a:pPr>
            <a:r>
              <a:rPr lang="en-US" sz="1200" dirty="0">
                <a:solidFill>
                  <a:schemeClr val="accent1">
                    <a:lumMod val="75000"/>
                  </a:schemeClr>
                </a:solidFill>
              </a:rPr>
              <a:t>Why is this control important?</a:t>
            </a:r>
          </a:p>
          <a:p>
            <a:pPr marL="171450" indent="-171450">
              <a:spcBef>
                <a:spcPts val="1200"/>
              </a:spcBef>
              <a:spcAft>
                <a:spcPts val="1200"/>
              </a:spcAft>
              <a:buFont typeface="Arial" panose="020B0604020202020204" pitchFamily="34" charset="0"/>
              <a:buChar char="•"/>
            </a:pPr>
            <a:r>
              <a:rPr lang="en-US" sz="1200" dirty="0"/>
              <a:t>Inactive accounts may appear harmless, but this is a commonly used attack method. If someone quits or retires, their account should be disabled immediately, especially if they were able to remote into your system! </a:t>
            </a:r>
          </a:p>
          <a:p>
            <a:pPr marL="171450" indent="-171450">
              <a:spcBef>
                <a:spcPts val="1200"/>
              </a:spcBef>
              <a:spcAft>
                <a:spcPts val="1200"/>
              </a:spcAft>
              <a:buFont typeface="Arial" panose="020B0604020202020204" pitchFamily="34" charset="0"/>
              <a:buChar char="•"/>
            </a:pPr>
            <a:r>
              <a:rPr lang="en-US" sz="1200" dirty="0"/>
              <a:t>This is also important when an employee changes roles at the utility. Let’s say someone transfers from HR to the IT team, their HR access should be disabled, and they should be only able to access the things that the IT folks do.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678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the utility provide at least annual training for all utility personnel that covers basic cybersecurity concepts?</a:t>
            </a:r>
          </a:p>
          <a:p>
            <a:endParaRPr lang="en-US" dirty="0"/>
          </a:p>
          <a:p>
            <a:pPr marL="0" indent="0">
              <a:buNone/>
            </a:pPr>
            <a:r>
              <a:rPr lang="en-US" sz="1200" b="0" dirty="0">
                <a:solidFill>
                  <a:schemeClr val="accent1">
                    <a:lumMod val="75000"/>
                  </a:schemeClr>
                </a:solidFill>
              </a:rPr>
              <a:t>Why is this control important?</a:t>
            </a:r>
          </a:p>
          <a:p>
            <a:pPr marL="171450" indent="-171450">
              <a:buFont typeface="Arial" panose="020B0604020202020204" pitchFamily="34" charset="0"/>
              <a:buChar char="•"/>
            </a:pPr>
            <a:r>
              <a:rPr lang="en-US" sz="1200" b="0" dirty="0"/>
              <a:t>Regular cybersecurity training builds a culture of cybersecurity awareness.</a:t>
            </a:r>
          </a:p>
          <a:p>
            <a:pPr marL="171450" indent="-171450">
              <a:buFont typeface="Arial" panose="020B0604020202020204" pitchFamily="34" charset="0"/>
              <a:buChar char="•"/>
            </a:pPr>
            <a:r>
              <a:rPr lang="en-US" sz="1200" b="0" dirty="0"/>
              <a:t>Utilities staff that receive regular training are more likely to identify cyber-attacks.</a:t>
            </a:r>
          </a:p>
          <a:p>
            <a:pPr marL="171450" indent="-171450">
              <a:buFont typeface="Arial" panose="020B0604020202020204" pitchFamily="34" charset="0"/>
              <a:buChar char="•"/>
            </a:pPr>
            <a:r>
              <a:rPr lang="en-US" sz="1200" b="0" dirty="0"/>
              <a:t>Regular training is critical as cybersecurity threats evolve. </a:t>
            </a:r>
          </a:p>
          <a:p>
            <a:pPr marL="0" indent="0">
              <a:buFont typeface="Arial" panose="020B0604020202020204" pitchFamily="34" charset="0"/>
              <a:buNone/>
            </a:pPr>
            <a:endParaRPr lang="en-US" sz="1200" b="0" dirty="0"/>
          </a:p>
          <a:p>
            <a:pPr marL="0" indent="0">
              <a:buFont typeface="Arial" panose="020B0604020202020204" pitchFamily="34" charset="0"/>
              <a:buNone/>
            </a:pPr>
            <a:r>
              <a:rPr lang="en-US" sz="1200" b="0" dirty="0"/>
              <a:t>These trainings may be boring but know that it is super important to train you to see the signs of a cyber attack. One day you may be the one who gets the email from FedEx saying you missed a package, but because you did the cybersecurity training, you don’t click the link on the email and you report it to your IT folks.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F35C3-026A-4C05-900D-9E650721B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4371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We are now done with the 15 question checklist. As mentioned before, we have a longer, 33 question version of the 15 question checklist we went over today. WCAT is a self-assessment tool you can use to work through the longer, 33 question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Alternatively, you can reach out to EPA and we’ll do the cyber assessment for you! For assistance with completing this 15 question cyber assessment checklist, or if you want to do the full 33 questions, please feel free to reach out to EPA through the </a:t>
            </a:r>
            <a:r>
              <a:rPr lang="en-US" sz="1200" b="1" dirty="0">
                <a:effectLst/>
                <a:latin typeface="Calibri" panose="020F0502020204030204" pitchFamily="34" charset="0"/>
                <a:ea typeface="Calibri" panose="020F0502020204030204" pitchFamily="34" charset="0"/>
              </a:rPr>
              <a:t>EPA Cybersecurity Evaluation Program </a:t>
            </a:r>
            <a:r>
              <a:rPr lang="en-US" sz="1200" dirty="0">
                <a:effectLst/>
                <a:latin typeface="Calibri" panose="020F0502020204030204" pitchFamily="34" charset="0"/>
                <a:ea typeface="Calibri" panose="020F0502020204030204" pitchFamily="34" charset="0"/>
              </a:rPr>
              <a:t>form. We went through these 15 questions quickly today – please don’t hesitate to reach out to EPA if you have any questions about them. Cybersecurity subject matter experts will assist in explaining the questions further in detail, or will complete the entire assessment for the utility: </a:t>
            </a:r>
            <a:r>
              <a:rPr lang="en-US" sz="1200" u="sng" dirty="0">
                <a:solidFill>
                  <a:srgbClr val="0563C1"/>
                </a:solidFill>
                <a:effectLst/>
                <a:latin typeface="Calibri" panose="020F0502020204030204" pitchFamily="34" charset="0"/>
                <a:ea typeface="Calibri" panose="020F0502020204030204" pitchFamily="34" charset="0"/>
                <a:hlinkClick r:id="rId3"/>
              </a:rPr>
              <a:t>https://www.epa.gov/waterresilience/forms/epas-water-sector-cybersecurity-evaluation-program</a:t>
            </a:r>
            <a:r>
              <a:rPr lang="en-US" sz="1200" u="sng" dirty="0">
                <a:solidFill>
                  <a:srgbClr val="0563C1"/>
                </a:solidFill>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8C7F35C3-026A-4C05-900D-9E650721B96F}" type="slidenum">
              <a:rPr lang="en-US" smtClean="0"/>
              <a:t>73</a:t>
            </a:fld>
            <a:endParaRPr lang="en-US" dirty="0"/>
          </a:p>
        </p:txBody>
      </p:sp>
    </p:spTree>
    <p:extLst>
      <p:ext uri="{BB962C8B-B14F-4D97-AF65-F5344CB8AC3E}">
        <p14:creationId xmlns:p14="http://schemas.microsoft.com/office/powerpoint/2010/main" val="38420517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let’s discuss how to create, or revise if you already have one, an emergency response plan using EPA’s </a:t>
            </a:r>
            <a:r>
              <a:rPr lang="en-US" sz="1200" b="0" dirty="0">
                <a:solidFill>
                  <a:schemeClr val="bg1"/>
                </a:solidFill>
                <a:latin typeface="Arial" panose="020B0604020202020204" pitchFamily="34" charset="0"/>
                <a:cs typeface="Arial" panose="020B0604020202020204" pitchFamily="34" charset="0"/>
              </a:rPr>
              <a:t>ERP template. </a:t>
            </a:r>
            <a:endParaRPr lang="en-US" b="0" dirty="0"/>
          </a:p>
          <a:p>
            <a:endParaRPr lang="en-US" dirty="0"/>
          </a:p>
        </p:txBody>
      </p:sp>
      <p:sp>
        <p:nvSpPr>
          <p:cNvPr id="4" name="Slide Number Placeholder 3"/>
          <p:cNvSpPr>
            <a:spLocks noGrp="1"/>
          </p:cNvSpPr>
          <p:nvPr>
            <p:ph type="sldNum" sz="quarter" idx="5"/>
          </p:nvPr>
        </p:nvSpPr>
        <p:spPr/>
        <p:txBody>
          <a:bodyPr/>
          <a:lstStyle/>
          <a:p>
            <a:fld id="{8C7F35C3-026A-4C05-900D-9E650721B96F}" type="slidenum">
              <a:rPr lang="en-US" smtClean="0"/>
              <a:t>74</a:t>
            </a:fld>
            <a:endParaRPr lang="en-US" dirty="0"/>
          </a:p>
        </p:txBody>
      </p:sp>
    </p:spTree>
    <p:extLst>
      <p:ext uri="{BB962C8B-B14F-4D97-AF65-F5344CB8AC3E}">
        <p14:creationId xmlns:p14="http://schemas.microsoft.com/office/powerpoint/2010/main" val="22799814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EPA has one ERP template that is easy for any sized CWS to use. We have a Spanish version available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Just like with our RRA resources, we recorded past workshop that you can check out for a demo on how to use the template.</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Note, there are TWO components to the guidance, the </a:t>
            </a:r>
            <a:r>
              <a:rPr lang="en-US" dirty="0"/>
              <a:t>guidance and the template.</a:t>
            </a:r>
            <a:r>
              <a:rPr lang="en-US" sz="1200" dirty="0"/>
              <a:t> It will help to have both open at the same time.</a:t>
            </a:r>
            <a:r>
              <a:rPr lang="en-US" sz="1200" dirty="0">
                <a:cs typeface="Calibri"/>
              </a:rPr>
              <a:t> </a:t>
            </a:r>
            <a:r>
              <a:rPr lang="en-US" sz="1200" dirty="0"/>
              <a:t>The link will open the pdf of the ERP </a:t>
            </a:r>
            <a:r>
              <a:rPr lang="en-US" dirty="0"/>
              <a:t>Instructions document </a:t>
            </a:r>
            <a:r>
              <a:rPr lang="en-US" sz="1200" dirty="0"/>
              <a:t>in your browser. It is very important that you DOWNLOAD the pdf onto your computer, and not work from the browser, so that you can access the imbedded blank, Microsoft Word ERP template.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EPA’s Emergency Response Plan Guidance and Template is an easy-to-use template with fillable tables and checklists that you can customize to fit the needs of your unique utility. </a:t>
            </a:r>
            <a:r>
              <a:rPr lang="en-US" sz="1200" dirty="0"/>
              <a:t>The ERP template consists of 5 sections, outlined here in the Table of Contents.</a:t>
            </a:r>
            <a:r>
              <a:rPr lang="en-US" dirty="0"/>
              <a:t> First is the Utility Information section, which contains helpful, overview-type of information about your facility. </a:t>
            </a:r>
            <a:r>
              <a:rPr lang="en-US" sz="1200" dirty="0"/>
              <a:t>The next 4 sections of the template are modelled around the four criteria that</a:t>
            </a:r>
            <a:r>
              <a:rPr lang="en-US" dirty="0"/>
              <a:t> your ERP must contain, as required by SDWA 1433</a:t>
            </a:r>
            <a:r>
              <a:rPr lang="en-US" altLang="en-US" dirty="0"/>
              <a:t>:</a:t>
            </a:r>
            <a:endParaRPr lang="en-US" altLang="en-US" dirty="0">
              <a:cs typeface="Calibri"/>
            </a:endParaRPr>
          </a:p>
          <a:p>
            <a:pPr marL="685800" lvl="1" indent="-228600">
              <a:buFont typeface="+mj-lt"/>
              <a:buAutoNum type="arabicPeriod"/>
            </a:pPr>
            <a:r>
              <a:rPr lang="en-US" altLang="en-US" dirty="0"/>
              <a:t>Resilience Strategies</a:t>
            </a:r>
            <a:endParaRPr lang="en-US" altLang="en-US" dirty="0">
              <a:cs typeface="Calibri"/>
            </a:endParaRPr>
          </a:p>
          <a:p>
            <a:pPr marL="685800" lvl="1" indent="-228600">
              <a:buFont typeface="+mj-lt"/>
              <a:buAutoNum type="arabicPeriod"/>
            </a:pPr>
            <a:r>
              <a:rPr lang="en-US" altLang="en-US" dirty="0"/>
              <a:t>Emergency Plans and Procedures</a:t>
            </a:r>
            <a:endParaRPr lang="en-US" altLang="en-US" dirty="0">
              <a:cs typeface="Calibri"/>
            </a:endParaRPr>
          </a:p>
          <a:p>
            <a:pPr marL="685800" lvl="1" indent="-228600">
              <a:buFont typeface="+mj-lt"/>
              <a:buAutoNum type="arabicPeriod"/>
            </a:pPr>
            <a:r>
              <a:rPr lang="en-US" altLang="en-US" dirty="0"/>
              <a:t>Mitigation Actions</a:t>
            </a:r>
            <a:endParaRPr lang="en-US" altLang="en-US" dirty="0">
              <a:cs typeface="Calibri"/>
            </a:endParaRPr>
          </a:p>
          <a:p>
            <a:pPr marL="685800" lvl="1" indent="-228600">
              <a:buFont typeface="+mj-lt"/>
              <a:buAutoNum type="arabicPeriod"/>
            </a:pPr>
            <a:r>
              <a:rPr lang="en-US" altLang="en-US" dirty="0"/>
              <a:t>Detection Strategies</a:t>
            </a:r>
            <a:endParaRPr lang="en-US" altLang="en-US" dirty="0">
              <a:cs typeface="Calibri"/>
            </a:endParaRPr>
          </a:p>
          <a:p>
            <a:endParaRPr lang="en-US" dirty="0"/>
          </a:p>
        </p:txBody>
      </p:sp>
      <p:sp>
        <p:nvSpPr>
          <p:cNvPr id="4" name="Slide Number Placeholder 3"/>
          <p:cNvSpPr>
            <a:spLocks noGrp="1"/>
          </p:cNvSpPr>
          <p:nvPr>
            <p:ph type="sldNum" sz="quarter" idx="5"/>
          </p:nvPr>
        </p:nvSpPr>
        <p:spPr/>
        <p:txBody>
          <a:bodyPr/>
          <a:lstStyle/>
          <a:p>
            <a:fld id="{8C7F35C3-026A-4C05-900D-9E650721B96F}" type="slidenum">
              <a:rPr lang="en-US" smtClean="0"/>
              <a:t>75</a:t>
            </a:fld>
            <a:endParaRPr lang="en-US" dirty="0"/>
          </a:p>
        </p:txBody>
      </p:sp>
    </p:spTree>
    <p:extLst>
      <p:ext uri="{BB962C8B-B14F-4D97-AF65-F5344CB8AC3E}">
        <p14:creationId xmlns:p14="http://schemas.microsoft.com/office/powerpoint/2010/main" val="38212001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updated ERP was published in Sep 2024. Here are the changes:</a:t>
            </a:r>
          </a:p>
          <a:p>
            <a:pPr marL="171450" indent="-171450">
              <a:buFont typeface="Arial" panose="020B0604020202020204" pitchFamily="34" charset="0"/>
              <a:buChar char="•"/>
            </a:pPr>
            <a:r>
              <a:rPr lang="en-US" dirty="0"/>
              <a:t>Added additional cybersecurity materials and corresponding practical mitigation options for utilities</a:t>
            </a:r>
          </a:p>
          <a:p>
            <a:pPr marL="171450" indent="-171450">
              <a:buFont typeface="Arial" panose="020B0604020202020204" pitchFamily="34" charset="0"/>
              <a:buChar char="•"/>
            </a:pPr>
            <a:r>
              <a:rPr lang="en-US" dirty="0"/>
              <a:t>Updated ERP Template to be easier to use and more customizable</a:t>
            </a:r>
          </a:p>
          <a:p>
            <a:endParaRPr lang="en-US" dirty="0"/>
          </a:p>
        </p:txBody>
      </p:sp>
      <p:sp>
        <p:nvSpPr>
          <p:cNvPr id="4" name="Slide Number Placeholder 3"/>
          <p:cNvSpPr>
            <a:spLocks noGrp="1"/>
          </p:cNvSpPr>
          <p:nvPr>
            <p:ph type="sldNum" sz="quarter" idx="5"/>
          </p:nvPr>
        </p:nvSpPr>
        <p:spPr/>
        <p:txBody>
          <a:bodyPr/>
          <a:lstStyle/>
          <a:p>
            <a:fld id="{8C7F35C3-026A-4C05-900D-9E650721B96F}" type="slidenum">
              <a:rPr lang="en-US" smtClean="0"/>
              <a:t>76</a:t>
            </a:fld>
            <a:endParaRPr lang="en-US" dirty="0"/>
          </a:p>
        </p:txBody>
      </p:sp>
    </p:spTree>
    <p:extLst>
      <p:ext uri="{BB962C8B-B14F-4D97-AF65-F5344CB8AC3E}">
        <p14:creationId xmlns:p14="http://schemas.microsoft.com/office/powerpoint/2010/main" val="29945232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thing’s first, let me show you how to access the guidance and template. You can navigate to the materials from the water resilience homepage, or you can use a search engine and type in “EPA ERP”.</a:t>
            </a:r>
          </a:p>
          <a:p>
            <a:endParaRPr lang="en-US" dirty="0"/>
          </a:p>
          <a:p>
            <a:r>
              <a:rPr lang="en-US" dirty="0"/>
              <a:t>On the ERP guidance webpage, circled in red is the link you will click to download the guidance materials. </a:t>
            </a:r>
          </a:p>
        </p:txBody>
      </p:sp>
      <p:sp>
        <p:nvSpPr>
          <p:cNvPr id="4" name="Slide Number Placeholder 3"/>
          <p:cNvSpPr>
            <a:spLocks noGrp="1"/>
          </p:cNvSpPr>
          <p:nvPr>
            <p:ph type="sldNum" sz="quarter" idx="5"/>
          </p:nvPr>
        </p:nvSpPr>
        <p:spPr/>
        <p:txBody>
          <a:bodyPr/>
          <a:lstStyle/>
          <a:p>
            <a:fld id="{A4D194F8-573C-4EBC-B375-0C319E113EA5}" type="slidenum">
              <a:rPr lang="en-US" smtClean="0"/>
              <a:t>77</a:t>
            </a:fld>
            <a:endParaRPr lang="en-US" dirty="0"/>
          </a:p>
        </p:txBody>
      </p:sp>
    </p:spTree>
    <p:extLst>
      <p:ext uri="{BB962C8B-B14F-4D97-AF65-F5344CB8AC3E}">
        <p14:creationId xmlns:p14="http://schemas.microsoft.com/office/powerpoint/2010/main" val="189052428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link I just showed will open the pdf of the ERP </a:t>
            </a:r>
            <a:r>
              <a:rPr lang="en-US" dirty="0"/>
              <a:t>guidance document </a:t>
            </a:r>
            <a:r>
              <a:rPr lang="en-US" sz="1200" dirty="0"/>
              <a:t>in your browser. It is very important that you DOWNLOAD the pdf onto your computer and not work from the browser. This means saving the file to an accessible your </a:t>
            </a:r>
            <a:r>
              <a:rPr lang="en-US" dirty="0"/>
              <a:t>folder HARDDRIVE.</a:t>
            </a:r>
            <a:endParaRPr lang="en-US" sz="1200" dirty="0"/>
          </a:p>
          <a:p>
            <a:pPr marL="0" indent="0">
              <a:buFont typeface="Arial" panose="020B0604020202020204" pitchFamily="34" charset="0"/>
              <a:buNone/>
            </a:pPr>
            <a:endParaRPr lang="en-US" sz="1200" dirty="0"/>
          </a:p>
          <a:p>
            <a:r>
              <a:rPr lang="en-US" sz="1200" dirty="0"/>
              <a:t>This single pdf document will serve as your step-by-step, paint by numbers approach to developing your ERP, complete with useful links and information. Embedded in the pdf document is a blank word document version of the ERP.</a:t>
            </a:r>
            <a:r>
              <a:rPr lang="en-US" dirty="0"/>
              <a:t> </a:t>
            </a:r>
            <a:r>
              <a:rPr lang="en-US" sz="1200" dirty="0"/>
              <a:t> You access </a:t>
            </a:r>
            <a:r>
              <a:rPr lang="en-US" dirty="0"/>
              <a:t>this word document</a:t>
            </a:r>
            <a:r>
              <a:rPr lang="en-US" sz="1200" dirty="0"/>
              <a:t> by clicking the gray box pictured here. This button may not work if you have not downloaded the </a:t>
            </a:r>
            <a:r>
              <a:rPr lang="en-US" dirty="0"/>
              <a:t>guidance pdf to your computer.</a:t>
            </a:r>
            <a:endParaRPr lang="en-US" sz="1200" dirty="0">
              <a:cs typeface="Calibri"/>
            </a:endParaRPr>
          </a:p>
          <a:p>
            <a:pPr marL="0" indent="0">
              <a:buFont typeface="Arial" panose="020B0604020202020204" pitchFamily="34" charset="0"/>
              <a:buNone/>
            </a:pPr>
            <a:endParaRPr lang="en-US" sz="1200" dirty="0"/>
          </a:p>
          <a:p>
            <a:r>
              <a:rPr lang="en-US" sz="1200" dirty="0"/>
              <a:t>Note, there are TWO components to the guidance, the </a:t>
            </a:r>
            <a:r>
              <a:rPr lang="en-US" dirty="0"/>
              <a:t>guidance and the template.</a:t>
            </a:r>
            <a:r>
              <a:rPr lang="en-US" sz="1200" dirty="0"/>
              <a:t> It will help to have both open at the same time</a:t>
            </a:r>
            <a:r>
              <a:rPr lang="en-US" dirty="0"/>
              <a:t> </a:t>
            </a:r>
            <a:endParaRPr lang="en-US" sz="1200" dirty="0">
              <a:cs typeface="Calibri"/>
            </a:endParaRPr>
          </a:p>
          <a:p>
            <a:pPr marL="0" indent="0">
              <a:buFont typeface="Arial" panose="020B0604020202020204" pitchFamily="34" charset="0"/>
              <a:buNone/>
            </a:pPr>
            <a:endParaRPr lang="en-US" sz="1200" dirty="0"/>
          </a:p>
          <a:p>
            <a:pPr marL="0" indent="0">
              <a:buFont typeface="Arial" panose="020B0604020202020204" pitchFamily="34" charset="0"/>
              <a:buNone/>
            </a:pPr>
            <a:endParaRPr lang="en-US" sz="1200" dirty="0"/>
          </a:p>
          <a:p>
            <a:endParaRPr lang="en-US" dirty="0"/>
          </a:p>
        </p:txBody>
      </p:sp>
      <p:sp>
        <p:nvSpPr>
          <p:cNvPr id="4" name="Slide Number Placeholder 3"/>
          <p:cNvSpPr>
            <a:spLocks noGrp="1"/>
          </p:cNvSpPr>
          <p:nvPr>
            <p:ph type="sldNum" sz="quarter" idx="5"/>
          </p:nvPr>
        </p:nvSpPr>
        <p:spPr/>
        <p:txBody>
          <a:bodyPr/>
          <a:lstStyle/>
          <a:p>
            <a:fld id="{A4D194F8-573C-4EBC-B375-0C319E113EA5}" type="slidenum">
              <a:rPr lang="en-US" smtClean="0"/>
              <a:t>78</a:t>
            </a:fld>
            <a:endParaRPr lang="en-US" dirty="0"/>
          </a:p>
        </p:txBody>
      </p:sp>
    </p:spTree>
    <p:extLst>
      <p:ext uri="{BB962C8B-B14F-4D97-AF65-F5344CB8AC3E}">
        <p14:creationId xmlns:p14="http://schemas.microsoft.com/office/powerpoint/2010/main" val="37477268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The ERP template consists of 5 sections, outlined here in the Table of Contents.</a:t>
            </a:r>
            <a:r>
              <a:rPr lang="en-US" dirty="0"/>
              <a:t> </a:t>
            </a:r>
            <a:endParaRPr lang="en-US"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a:defRPr/>
            </a:pPr>
            <a:r>
              <a:rPr lang="en-US" sz="1200" dirty="0"/>
              <a:t>The Template is modelled around the four criteria that</a:t>
            </a:r>
            <a:r>
              <a:rPr lang="en-US" dirty="0"/>
              <a:t> your ERP must contain, as required by AWIA. EPA has included a fifth section, titled Utility Information for ease of use. </a:t>
            </a:r>
            <a:r>
              <a:rPr lang="en-US" altLang="en-US" dirty="0"/>
              <a:t>The four mandated sections are:</a:t>
            </a:r>
            <a:endParaRPr lang="en-US" altLang="en-US" dirty="0">
              <a:cs typeface="Calibri"/>
            </a:endParaRPr>
          </a:p>
          <a:p>
            <a:pPr marL="628650" lvl="1" indent="-171450">
              <a:buFont typeface="Arial" panose="020B0604020202020204" pitchFamily="34" charset="0"/>
              <a:buChar char="•"/>
            </a:pPr>
            <a:r>
              <a:rPr lang="en-US" altLang="en-US" dirty="0"/>
              <a:t>Resilience Strategies</a:t>
            </a:r>
            <a:endParaRPr lang="en-US" altLang="en-US" dirty="0">
              <a:cs typeface="Calibri"/>
            </a:endParaRPr>
          </a:p>
          <a:p>
            <a:pPr marL="628650" lvl="1" indent="-171450">
              <a:buFont typeface="Arial" panose="020B0604020202020204" pitchFamily="34" charset="0"/>
              <a:buChar char="•"/>
            </a:pPr>
            <a:r>
              <a:rPr lang="en-US" altLang="en-US" dirty="0"/>
              <a:t>Emergency Plans and Procedures</a:t>
            </a:r>
            <a:endParaRPr lang="en-US" altLang="en-US" dirty="0">
              <a:cs typeface="Calibri"/>
            </a:endParaRPr>
          </a:p>
          <a:p>
            <a:pPr marL="628650" lvl="1" indent="-171450">
              <a:buFont typeface="Arial" panose="020B0604020202020204" pitchFamily="34" charset="0"/>
              <a:buChar char="•"/>
            </a:pPr>
            <a:r>
              <a:rPr lang="en-US" altLang="en-US" dirty="0"/>
              <a:t>Mitigation Actions</a:t>
            </a:r>
            <a:endParaRPr lang="en-US" altLang="en-US" dirty="0">
              <a:cs typeface="Calibri"/>
            </a:endParaRPr>
          </a:p>
          <a:p>
            <a:pPr marL="628650" lvl="1" indent="-171450">
              <a:buFont typeface="Arial" panose="020B0604020202020204" pitchFamily="34" charset="0"/>
              <a:buChar char="•"/>
            </a:pPr>
            <a:r>
              <a:rPr lang="en-US" altLang="en-US" dirty="0"/>
              <a:t>Detection Strategies</a:t>
            </a:r>
            <a:endParaRPr lang="en-US" altLang="en-US" dirty="0">
              <a:cs typeface="Calibri"/>
            </a:endParaRPr>
          </a:p>
          <a:p>
            <a:pPr marL="418109" lvl="1" indent="0">
              <a:buFont typeface="Arial" panose="020B0604020202020204" pitchFamily="34" charset="0"/>
              <a:buNone/>
            </a:pPr>
            <a:endParaRPr lang="en-US" sz="1200" dirty="0"/>
          </a:p>
          <a:p>
            <a:pPr indent="-38735">
              <a:defRPr/>
            </a:pPr>
            <a:r>
              <a:rPr lang="en-US" sz="1200" dirty="0"/>
              <a:t>The template is designed to be user-friendly and features fillable tables, checklists and charts to use as a starting point for </a:t>
            </a:r>
            <a:r>
              <a:rPr lang="en-US" dirty="0"/>
              <a:t>your utility's ERP</a:t>
            </a:r>
            <a:r>
              <a:rPr lang="en-US" sz="1200" dirty="0"/>
              <a:t>.</a:t>
            </a:r>
            <a:r>
              <a:rPr lang="en-US" dirty="0"/>
              <a:t> </a:t>
            </a:r>
            <a:r>
              <a:rPr lang="en-US" sz="1200" dirty="0"/>
              <a:t> You can modify the template in any way you want to meet your utilities' needs.</a:t>
            </a:r>
            <a:endParaRPr lang="en-US" sz="1200" dirty="0">
              <a:cs typeface="Calibri" panose="020F0502020204030204"/>
            </a:endParaRPr>
          </a:p>
          <a:p>
            <a:pPr marL="0" marR="0" lvl="0" indent="-39091"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a:p>
            <a:pPr indent="-38735">
              <a:defRPr/>
            </a:pPr>
            <a:r>
              <a:rPr lang="en-US" sz="1200" dirty="0"/>
              <a:t>In the following slides, I will </a:t>
            </a:r>
            <a:r>
              <a:rPr lang="en-US" dirty="0"/>
              <a:t>explain the 5</a:t>
            </a:r>
            <a:r>
              <a:rPr lang="en-US" sz="1200" dirty="0"/>
              <a:t> sections are as we walk through some examples.</a:t>
            </a:r>
            <a:r>
              <a:rPr lang="en-US" dirty="0"/>
              <a:t> </a:t>
            </a:r>
            <a:endParaRPr lang="en-US" altLang="en-US" sz="1200" i="0" dirty="0">
              <a:cs typeface="Calibri"/>
            </a:endParaRPr>
          </a:p>
        </p:txBody>
      </p:sp>
      <p:sp>
        <p:nvSpPr>
          <p:cNvPr id="4" name="Slide Number Placeholder 3"/>
          <p:cNvSpPr>
            <a:spLocks noGrp="1"/>
          </p:cNvSpPr>
          <p:nvPr>
            <p:ph type="sldNum" sz="quarter" idx="5"/>
          </p:nvPr>
        </p:nvSpPr>
        <p:spPr/>
        <p:txBody>
          <a:bodyPr/>
          <a:lstStyle/>
          <a:p>
            <a:fld id="{A4D194F8-573C-4EBC-B375-0C319E113EA5}" type="slidenum">
              <a:rPr lang="en-US" smtClean="0"/>
              <a:t>79</a:t>
            </a:fld>
            <a:endParaRPr lang="en-US" dirty="0"/>
          </a:p>
        </p:txBody>
      </p:sp>
    </p:spTree>
    <p:extLst>
      <p:ext uri="{BB962C8B-B14F-4D97-AF65-F5344CB8AC3E}">
        <p14:creationId xmlns:p14="http://schemas.microsoft.com/office/powerpoint/2010/main" val="2902791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There are three ways to certify completion of your RRA and ERP to EPA. These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1. Electronic submission through EPA’s secure, online portal. **This is the preferred method! It is the quickest way to get your certification to EPA, the only method where you will be sent a confirmation email of receipt for your records, and it is the only method that allows you to</a:t>
            </a:r>
            <a:r>
              <a:rPr lang="en-US" sz="1800" dirty="0">
                <a:solidFill>
                  <a:srgbClr val="000000"/>
                </a:solidFill>
                <a:effectLst/>
                <a:latin typeface="Calibri" panose="020F0502020204030204" pitchFamily="34" charset="0"/>
              </a:rPr>
              <a:t> view your submission history at any time by logging into your account. </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2. Email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3. Regular mail submission are also available using EPA’s PDF certification statements. </a:t>
            </a:r>
          </a:p>
          <a:p>
            <a:endParaRPr lang="en-US" dirty="0"/>
          </a:p>
          <a:p>
            <a:r>
              <a:rPr lang="en-US" dirty="0"/>
              <a:t>Note: Please do</a:t>
            </a:r>
            <a:r>
              <a:rPr lang="en-US" b="1" dirty="0"/>
              <a:t> NOT </a:t>
            </a:r>
            <a:r>
              <a:rPr lang="en-US" dirty="0"/>
              <a:t>send in your actual RRA or ERP to EPA! EPA only needs the certification statements. These documents often contain sensitive information so please safeguard the information by keeping the them in a secure location at your utility.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02C85F-697A-0F4C-B32C-AC46DD783C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3253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Consider the Utility Information section the “orientation materials” for your response partners (or new staff) to get familiar with your system. When you open up your ERP during an incident the first section you will come to is the utility overview.</a:t>
            </a:r>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1.1. Utility overview – This section will include the utility name and address, and the primary and alternate contact info for the system owner/administrator. You may choose to provide additional info here, such as your facilities and distribution system maps. Next;</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sz="1200" dirty="0"/>
              <a:t>1.2. Personnel </a:t>
            </a:r>
            <a:r>
              <a:rPr lang="en-US" dirty="0"/>
              <a:t>information</a:t>
            </a:r>
            <a:r>
              <a:rPr lang="en-US" sz="1200" dirty="0"/>
              <a:t> – </a:t>
            </a:r>
            <a:r>
              <a:rPr lang="en-US" dirty="0"/>
              <a:t>This is your personnel</a:t>
            </a:r>
            <a:r>
              <a:rPr lang="en-US" sz="1200" dirty="0"/>
              <a:t> roster</a:t>
            </a:r>
            <a:r>
              <a:rPr lang="en-US" dirty="0"/>
              <a:t>,</a:t>
            </a:r>
            <a:r>
              <a:rPr lang="en-US" sz="1200" dirty="0"/>
              <a:t> </a:t>
            </a:r>
            <a:r>
              <a:rPr lang="en-US" dirty="0"/>
              <a:t>which includes Names</a:t>
            </a:r>
            <a:r>
              <a:rPr lang="en-US" sz="1200" dirty="0"/>
              <a:t>, numbers, and titles</a:t>
            </a:r>
            <a:r>
              <a:rPr lang="en-US" dirty="0"/>
              <a:t> of all staff.</a:t>
            </a:r>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1.3</a:t>
            </a:r>
            <a:r>
              <a:rPr lang="en-US" dirty="0"/>
              <a:t> </a:t>
            </a:r>
            <a:r>
              <a:rPr lang="en-US" sz="1200" dirty="0"/>
              <a:t>.</a:t>
            </a:r>
            <a:r>
              <a:rPr lang="en-US" dirty="0"/>
              <a:t>Primary </a:t>
            </a:r>
            <a:r>
              <a:rPr lang="en-US" sz="1200" dirty="0"/>
              <a:t> Utility comp. –Answers the question “What is your treatment and distribution system comprised of?”</a:t>
            </a:r>
            <a:r>
              <a:rPr lang="en-US" dirty="0"/>
              <a:t>  This</a:t>
            </a:r>
            <a:r>
              <a:rPr lang="en-US" sz="1200" dirty="0"/>
              <a:t> </a:t>
            </a:r>
            <a:r>
              <a:rPr lang="en-US" dirty="0"/>
              <a:t>can include names and locations of wells</a:t>
            </a:r>
            <a:r>
              <a:rPr lang="en-US" sz="1200" dirty="0"/>
              <a:t>, intakes, treatment plants,</a:t>
            </a:r>
            <a:r>
              <a:rPr lang="en-US" dirty="0"/>
              <a:t> and storage facilities. Details</a:t>
            </a:r>
            <a:r>
              <a:rPr lang="en-US" sz="1200" dirty="0"/>
              <a:t> on the location and operation these components can be given here.</a:t>
            </a:r>
            <a:endParaRPr lang="en-US" sz="1200" dirty="0">
              <a:cs typeface="Calibri"/>
            </a:endParaRPr>
          </a:p>
          <a:p>
            <a:pPr marL="0" indent="0">
              <a:buFont typeface="Arial" panose="020B0604020202020204" pitchFamily="34" charset="0"/>
              <a:buNone/>
            </a:pPr>
            <a:endParaRPr lang="en-US" sz="1200" dirty="0"/>
          </a:p>
          <a:p>
            <a:pPr>
              <a:defRPr/>
            </a:pPr>
            <a:r>
              <a:rPr lang="en-US" sz="1200" dirty="0"/>
              <a:t>1.4. Industry Chem handling and storage –</a:t>
            </a:r>
            <a:r>
              <a:rPr lang="en-US" dirty="0"/>
              <a:t> Industries surrounding your utility can also be impacted by incidents, resulting in accidental releases. Under AWIA,</a:t>
            </a:r>
            <a:r>
              <a:rPr lang="en-US" sz="1200" dirty="0"/>
              <a:t> </a:t>
            </a:r>
            <a:r>
              <a:rPr lang="en-US" dirty="0"/>
              <a:t>it</a:t>
            </a:r>
            <a:r>
              <a:rPr lang="en-US" sz="1200" dirty="0"/>
              <a:t> is required that you are aware of what chemicals may be released in your area during an incident.</a:t>
            </a:r>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a:defRPr/>
            </a:pPr>
            <a:r>
              <a:rPr lang="en-US" sz="1200" dirty="0"/>
              <a:t>1.5. Safety -</a:t>
            </a:r>
            <a:r>
              <a:rPr lang="en-US" dirty="0"/>
              <a:t> Having easy access to safety materials and procedures will help protect utility personnel during an incident. You can use the tables in this section of the ERP template to record that information, or, if your utility has a Health and Safety Plan, you can simply reference that in this section.</a:t>
            </a:r>
            <a:endParaRPr lang="en-US" dirty="0">
              <a:cs typeface="Calibri"/>
            </a:endParaRPr>
          </a:p>
          <a:p>
            <a:pPr>
              <a:defRPr/>
            </a:pPr>
            <a:endParaRPr lang="en-US" dirty="0"/>
          </a:p>
          <a:p>
            <a:pPr>
              <a:defRPr/>
            </a:pPr>
            <a:r>
              <a:rPr lang="en-US" sz="1200" dirty="0"/>
              <a:t>1.6. Response Resources - </a:t>
            </a:r>
            <a:r>
              <a:rPr lang="en-US" sz="1800" b="0" i="0" u="none" strike="noStrike" baseline="0" dirty="0">
                <a:solidFill>
                  <a:srgbClr val="4B4D4D"/>
                </a:solidFill>
                <a:latin typeface="Arial"/>
                <a:cs typeface="Arial"/>
              </a:rPr>
              <a:t>Having an accurate inventory of available resources, either onsite or readily available, allows any utility </a:t>
            </a:r>
            <a:r>
              <a:rPr lang="en-US" sz="1800" dirty="0">
                <a:solidFill>
                  <a:srgbClr val="4B4D4D"/>
                </a:solidFill>
                <a:latin typeface="Arial"/>
                <a:cs typeface="Arial"/>
              </a:rPr>
              <a:t>responders</a:t>
            </a:r>
            <a:r>
              <a:rPr lang="en-US" sz="1800" b="0" i="0" u="none" strike="noStrike" baseline="0" dirty="0">
                <a:solidFill>
                  <a:srgbClr val="4B4D4D"/>
                </a:solidFill>
                <a:latin typeface="Arial"/>
                <a:cs typeface="Arial"/>
              </a:rPr>
              <a:t> to know is immediately available during an incident.</a:t>
            </a:r>
            <a:r>
              <a:rPr lang="en-US" sz="1800" dirty="0">
                <a:solidFill>
                  <a:srgbClr val="4B4D4D"/>
                </a:solidFill>
                <a:latin typeface="Arial"/>
                <a:cs typeface="Arial"/>
              </a:rPr>
              <a:t> </a:t>
            </a:r>
            <a:r>
              <a:rPr lang="en-US" sz="1800" b="0" i="0" u="none" strike="noStrike" baseline="0" dirty="0">
                <a:solidFill>
                  <a:srgbClr val="4B4D4D"/>
                </a:solidFill>
                <a:latin typeface="Arial"/>
                <a:cs typeface="Arial"/>
              </a:rPr>
              <a:t> The term “</a:t>
            </a:r>
            <a:r>
              <a:rPr lang="en-US" sz="1200" b="0" i="0" u="none" strike="noStrike" baseline="0" dirty="0">
                <a:solidFill>
                  <a:srgbClr val="4B4D4D"/>
                </a:solidFill>
                <a:latin typeface="Arial"/>
                <a:cs typeface="Arial"/>
              </a:rPr>
              <a:t>r</a:t>
            </a:r>
            <a:r>
              <a:rPr lang="en-US" sz="1200" dirty="0"/>
              <a:t>esources” can be used </a:t>
            </a:r>
            <a:r>
              <a:rPr lang="en-US" dirty="0"/>
              <a:t>interchangeably</a:t>
            </a:r>
            <a:r>
              <a:rPr lang="en-US" sz="1200" dirty="0"/>
              <a:t> in different scenarios, </a:t>
            </a:r>
            <a:r>
              <a:rPr lang="en-US" dirty="0"/>
              <a:t>but in</a:t>
            </a:r>
            <a:r>
              <a:rPr lang="en-US" sz="1200" dirty="0"/>
              <a:t> this case resources refers to supplies and equipment.</a:t>
            </a:r>
            <a:r>
              <a:rPr lang="en-US" dirty="0"/>
              <a:t> </a:t>
            </a:r>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a:defRPr/>
            </a:pPr>
            <a:r>
              <a:rPr lang="en-US" sz="1200" dirty="0"/>
              <a:t>1.7. Key loc. Services- </a:t>
            </a:r>
            <a:r>
              <a:rPr lang="en-US" dirty="0"/>
              <a:t>These include hospitals, gas stations, and other facilities like drugstores, ATMs, and 24 hour restaurants. Include a map or maps if available.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194F8-573C-4EBC-B375-0C319E113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7808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is our first example of the tables within the ERP template. The tables in the template will include examples written in italics to provide an idea of the level of detail you should include in your ERP. Remember, you can always edit these tables to suit your needs and preferences.</a:t>
            </a:r>
          </a:p>
          <a:p>
            <a:pPr>
              <a:defRPr/>
            </a:pPr>
            <a:endParaRPr lang="en-US" dirty="0"/>
          </a:p>
          <a:p>
            <a:pPr marL="0" marR="0" lvl="0" indent="0" algn="l" defTabSz="914400" rtl="0" eaLnBrk="1" fontAlgn="auto" latinLnBrk="0" hangingPunct="1">
              <a:lnSpc>
                <a:spcPct val="115000"/>
              </a:lnSpc>
              <a:spcBef>
                <a:spcPts val="0"/>
              </a:spcBef>
              <a:spcAft>
                <a:spcPts val="0"/>
              </a:spcAft>
              <a:buClrTx/>
              <a:buSzTx/>
              <a:buFontTx/>
              <a:buNone/>
              <a:tabLst/>
              <a:defRPr/>
            </a:pPr>
            <a:r>
              <a:rPr lang="en-US" dirty="0"/>
              <a:t>In this section, as stated, this is where you will list</a:t>
            </a:r>
            <a:r>
              <a:rPr kumimoji="0" lang="en-US" sz="1200" b="0" i="0" u="none" strike="noStrike" kern="1200" cap="none" spc="0" normalizeH="0" baseline="0" noProof="0" dirty="0">
                <a:ln>
                  <a:noFill/>
                </a:ln>
                <a:solidFill>
                  <a:srgbClr val="4C4D4D"/>
                </a:solidFill>
                <a:effectLst/>
                <a:uLnTx/>
                <a:uFillTx/>
                <a:latin typeface="Arial" panose="020B0604020202020204" pitchFamily="34" charset="0"/>
                <a:ea typeface="Times New Roman" panose="02020603050405020304" pitchFamily="18" charset="0"/>
                <a:cs typeface="Times New Roman" panose="02020603050405020304" pitchFamily="18" charset="0"/>
              </a:rPr>
              <a:t> all the components necessary to maintain effective operation of your utility. Simply add more rows to the tables below if you have additional components. Text in italics represents examples – be sure to delete italicized text as necessary as you fill out the tables below and throughout this template.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a:lnSpc>
                <a:spcPct val="100000"/>
              </a:lnSpc>
              <a:spcBef>
                <a:spcPts val="0"/>
              </a:spcBef>
              <a:spcAft>
                <a:spcPts val="0"/>
              </a:spcAft>
              <a:buClrTx/>
              <a:buSzTx/>
              <a:buFontTx/>
              <a:buNone/>
              <a:tabLst/>
              <a:defRPr/>
            </a:pPr>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a:p>
            <a:endParaRPr lang="en-U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A4D194F8-573C-4EBC-B375-0C319E113EA5}" type="slidenum">
              <a:rPr lang="en-US" smtClean="0"/>
              <a:t>81</a:t>
            </a:fld>
            <a:endParaRPr lang="en-US" dirty="0"/>
          </a:p>
        </p:txBody>
      </p:sp>
    </p:spTree>
    <p:extLst>
      <p:ext uri="{BB962C8B-B14F-4D97-AF65-F5344CB8AC3E}">
        <p14:creationId xmlns:p14="http://schemas.microsoft.com/office/powerpoint/2010/main" val="7260081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Resilience strategies incorporate how you will assign roles and responsibilities, how you will work with response partners, and how you intend to communicate during an incident.</a:t>
            </a:r>
          </a:p>
          <a:p>
            <a:pPr marL="0" indent="0">
              <a:buFont typeface="Arial" panose="020B0604020202020204" pitchFamily="34" charset="0"/>
              <a:buNone/>
            </a:pPr>
            <a:endParaRPr lang="en-US" altLang="en-US" sz="1000" dirty="0"/>
          </a:p>
          <a:p>
            <a:r>
              <a:rPr lang="en-US" altLang="en-US" sz="1000" dirty="0"/>
              <a:t>1.1. Emergency Response roles – Answers the question “When the time comes, who is responsible for what?” An effective ERP involves active participation of both utility and response partners, each having well defines roles and responsibilities.</a:t>
            </a:r>
            <a:endParaRPr lang="en-US" altLang="en-US" sz="1000" dirty="0">
              <a:cs typeface="Calibri"/>
            </a:endParaRPr>
          </a:p>
          <a:p>
            <a:endParaRPr lang="en-US" altLang="en-US" sz="1000" dirty="0"/>
          </a:p>
          <a:p>
            <a:r>
              <a:rPr lang="en-US" altLang="en-US" sz="1000" dirty="0"/>
              <a:t>1.2. Incident command system roles – For those who are not familiar,  </a:t>
            </a:r>
            <a:r>
              <a:rPr lang="en-US" sz="1200" b="0" i="0" u="none" strike="noStrike" baseline="0" dirty="0">
                <a:solidFill>
                  <a:srgbClr val="4B4D4D"/>
                </a:solidFill>
                <a:latin typeface="Arial"/>
                <a:cs typeface="Arial"/>
              </a:rPr>
              <a:t>ICS was developed by FEMA </a:t>
            </a:r>
            <a:r>
              <a:rPr lang="en-US" dirty="0">
                <a:solidFill>
                  <a:srgbClr val="4B4D4D"/>
                </a:solidFill>
                <a:latin typeface="Arial"/>
                <a:cs typeface="Arial"/>
              </a:rPr>
              <a:t>and is</a:t>
            </a:r>
            <a:r>
              <a:rPr lang="en-US" sz="1200" b="0" i="0" u="none" strike="noStrike" baseline="0" dirty="0">
                <a:solidFill>
                  <a:srgbClr val="4B4D4D"/>
                </a:solidFill>
                <a:latin typeface="Arial"/>
                <a:cs typeface="Arial"/>
              </a:rPr>
              <a:t> used to organize both</a:t>
            </a:r>
            <a:r>
              <a:rPr lang="en-US" dirty="0">
                <a:solidFill>
                  <a:srgbClr val="4B4D4D"/>
                </a:solidFill>
                <a:latin typeface="Arial"/>
                <a:cs typeface="Arial"/>
              </a:rPr>
              <a:t> small and large,</a:t>
            </a:r>
            <a:r>
              <a:rPr lang="en-US" sz="1200" b="0" i="0" u="none" strike="noStrike" baseline="0" dirty="0">
                <a:solidFill>
                  <a:srgbClr val="4B4D4D"/>
                </a:solidFill>
                <a:latin typeface="Arial"/>
                <a:cs typeface="Arial"/>
              </a:rPr>
              <a:t> field-level operations for a broad spectrum of </a:t>
            </a:r>
            <a:r>
              <a:rPr lang="en-US" dirty="0">
                <a:solidFill>
                  <a:srgbClr val="4B4D4D"/>
                </a:solidFill>
                <a:latin typeface="Arial"/>
                <a:cs typeface="Arial"/>
              </a:rPr>
              <a:t>emergencies</a:t>
            </a:r>
            <a:r>
              <a:rPr lang="en-US" sz="1200" b="0" i="0" u="none" strike="noStrike" baseline="0" dirty="0">
                <a:solidFill>
                  <a:srgbClr val="4B4D4D"/>
                </a:solidFill>
                <a:latin typeface="Arial"/>
                <a:cs typeface="Arial"/>
              </a:rPr>
              <a:t>. ICS is used by all levels of government, as well as the private sector.</a:t>
            </a:r>
          </a:p>
          <a:p>
            <a:pPr marL="0" indent="0">
              <a:buFont typeface="Arial" panose="020B0604020202020204" pitchFamily="34" charset="0"/>
              <a:buNone/>
            </a:pPr>
            <a:endParaRPr lang="en-US" sz="1200" b="0" i="0" u="none" strike="noStrike" baseline="0" dirty="0">
              <a:solidFill>
                <a:srgbClr val="4B4D4D"/>
              </a:solidFill>
              <a:latin typeface="Arial" panose="020B0604020202020204" pitchFamily="34" charset="0"/>
            </a:endParaRPr>
          </a:p>
          <a:p>
            <a:pPr>
              <a:buFont typeface="Arial" panose="020B0604020202020204" pitchFamily="34" charset="0"/>
            </a:pPr>
            <a:r>
              <a:rPr lang="en-US" altLang="en-US" dirty="0">
                <a:solidFill>
                  <a:srgbClr val="4B4D4D"/>
                </a:solidFill>
                <a:latin typeface="Arial"/>
                <a:cs typeface="Arial"/>
              </a:rPr>
              <a:t>1.3</a:t>
            </a:r>
            <a:r>
              <a:rPr lang="en-US" altLang="en-US" sz="1200" b="0" i="0" u="none" strike="noStrike" baseline="0" dirty="0">
                <a:solidFill>
                  <a:srgbClr val="4B4D4D"/>
                </a:solidFill>
                <a:latin typeface="Arial"/>
                <a:cs typeface="Arial"/>
              </a:rPr>
              <a:t>. Communication </a:t>
            </a:r>
            <a:r>
              <a:rPr lang="en-US" altLang="en-US" dirty="0">
                <a:solidFill>
                  <a:srgbClr val="4B4D4D"/>
                </a:solidFill>
                <a:latin typeface="Arial"/>
                <a:cs typeface="Arial"/>
              </a:rPr>
              <a:t>- Communication during an incident is critical to relay information to employees, government agencies, the public, the media, and others about potential risks to health, infrastructure, and the environment.</a:t>
            </a:r>
            <a:endParaRPr lang="en-US" altLang="en-US" b="0" i="0" u="none" strike="noStrike" baseline="0" dirty="0">
              <a:solidFill>
                <a:srgbClr val="4B4D4D"/>
              </a:solidFill>
              <a:latin typeface="Arial"/>
              <a:cs typeface="Arial"/>
            </a:endParaRPr>
          </a:p>
          <a:p>
            <a:endParaRPr lang="en-US" altLang="en-US" dirty="0">
              <a:solidFill>
                <a:srgbClr val="4B4D4D"/>
              </a:solidFill>
              <a:latin typeface="Arial"/>
              <a:cs typeface="Arial"/>
            </a:endParaRPr>
          </a:p>
          <a:p>
            <a:r>
              <a:rPr lang="en-US" altLang="en-US" sz="1200" b="0" i="0" u="sng" strike="noStrike" baseline="0" dirty="0">
                <a:solidFill>
                  <a:srgbClr val="4B4D4D"/>
                </a:solidFill>
                <a:latin typeface="Arial"/>
                <a:cs typeface="Arial"/>
              </a:rPr>
              <a:t>Interna</a:t>
            </a:r>
            <a:r>
              <a:rPr lang="en-US" altLang="en-US" sz="1200" b="0" i="0" u="none" strike="noStrike" baseline="0" dirty="0">
                <a:solidFill>
                  <a:srgbClr val="4B4D4D"/>
                </a:solidFill>
                <a:latin typeface="Arial"/>
                <a:cs typeface="Arial"/>
              </a:rPr>
              <a:t>l – “How you will coordinate with your utility personnel?”</a:t>
            </a:r>
            <a:r>
              <a:rPr lang="en-US" altLang="en-US" dirty="0">
                <a:solidFill>
                  <a:srgbClr val="4B4D4D"/>
                </a:solidFill>
                <a:latin typeface="Arial"/>
                <a:cs typeface="Arial"/>
              </a:rPr>
              <a:t> </a:t>
            </a:r>
          </a:p>
          <a:p>
            <a:pPr>
              <a:buFont typeface="Arial" panose="020B0604020202020204" pitchFamily="34" charset="0"/>
            </a:pPr>
            <a:r>
              <a:rPr lang="en-US" altLang="en-US" sz="1200" b="0" i="0" u="sng" strike="noStrike" baseline="0" dirty="0">
                <a:solidFill>
                  <a:srgbClr val="4B4D4D"/>
                </a:solidFill>
                <a:latin typeface="Arial"/>
                <a:cs typeface="Arial"/>
              </a:rPr>
              <a:t>External</a:t>
            </a:r>
            <a:r>
              <a:rPr lang="en-US" altLang="en-US" u="sng" dirty="0">
                <a:solidFill>
                  <a:srgbClr val="4B4D4D"/>
                </a:solidFill>
                <a:latin typeface="Arial"/>
                <a:cs typeface="Arial"/>
              </a:rPr>
              <a:t>/Response Partner</a:t>
            </a:r>
            <a:r>
              <a:rPr lang="en-US" altLang="en-US" sz="1200" b="0" i="0" u="none" strike="noStrike" baseline="0" dirty="0">
                <a:solidFill>
                  <a:srgbClr val="4B4D4D"/>
                </a:solidFill>
                <a:latin typeface="Arial"/>
                <a:cs typeface="Arial"/>
              </a:rPr>
              <a:t> – “Who outside of your utility should you notify</a:t>
            </a:r>
            <a:r>
              <a:rPr lang="en-US" altLang="en-US" dirty="0">
                <a:solidFill>
                  <a:srgbClr val="4B4D4D"/>
                </a:solidFill>
                <a:latin typeface="Arial"/>
                <a:cs typeface="Arial"/>
              </a:rPr>
              <a:t>; i.e. who will be providing you support and resources</a:t>
            </a:r>
            <a:endParaRPr lang="en-US" altLang="en-US" sz="1200" b="0" i="0" u="none" strike="noStrike" baseline="0" dirty="0">
              <a:solidFill>
                <a:srgbClr val="4B4D4D"/>
              </a:solidFill>
              <a:latin typeface="Arial"/>
              <a:cs typeface="Arial"/>
            </a:endParaRPr>
          </a:p>
          <a:p>
            <a:pPr>
              <a:defRPr/>
            </a:pPr>
            <a:r>
              <a:rPr lang="en-US" altLang="en-US" sz="1200" b="0" i="0" u="sng" strike="noStrike" baseline="0" dirty="0">
                <a:solidFill>
                  <a:srgbClr val="4B4D4D"/>
                </a:solidFill>
                <a:latin typeface="Arial"/>
                <a:cs typeface="Arial"/>
              </a:rPr>
              <a:t>Critical Customers </a:t>
            </a:r>
            <a:r>
              <a:rPr lang="en-US" altLang="en-US" sz="1200" b="0" i="0" u="none" strike="noStrike" baseline="0" dirty="0">
                <a:solidFill>
                  <a:srgbClr val="4B4D4D"/>
                </a:solidFill>
                <a:latin typeface="Arial"/>
                <a:cs typeface="Arial"/>
              </a:rPr>
              <a:t>– Includes hospitals, long-term care facilities, emergency shelters,</a:t>
            </a:r>
            <a:r>
              <a:rPr lang="en-US" altLang="en-US" dirty="0">
                <a:solidFill>
                  <a:srgbClr val="4B4D4D"/>
                </a:solidFill>
                <a:latin typeface="Arial"/>
                <a:cs typeface="Arial"/>
              </a:rPr>
              <a:t> and</a:t>
            </a:r>
            <a:r>
              <a:rPr lang="en-US" altLang="en-US" sz="1200" b="0" i="0" u="none" strike="noStrike" baseline="0" dirty="0">
                <a:solidFill>
                  <a:srgbClr val="4B4D4D"/>
                </a:solidFill>
                <a:latin typeface="Arial"/>
                <a:cs typeface="Arial"/>
              </a:rPr>
              <a:t> sensitive populations or could be based on usage (large commercial, significant industrial users) </a:t>
            </a:r>
            <a:r>
              <a:rPr lang="en-US" altLang="en-US" dirty="0">
                <a:solidFill>
                  <a:srgbClr val="4B4D4D"/>
                </a:solidFill>
                <a:latin typeface="Arial"/>
                <a:cs typeface="Arial"/>
              </a:rPr>
              <a:t>as well</a:t>
            </a:r>
            <a:r>
              <a:rPr lang="en-US" altLang="en-US" sz="1200" b="0" i="0" u="none" strike="noStrike" baseline="0" dirty="0">
                <a:solidFill>
                  <a:srgbClr val="4B4D4D"/>
                </a:solidFill>
                <a:latin typeface="Arial"/>
                <a:cs typeface="Arial"/>
              </a:rPr>
              <a:t> </a:t>
            </a:r>
            <a:r>
              <a:rPr lang="en-US" altLang="en-US" dirty="0">
                <a:solidFill>
                  <a:srgbClr val="4B4D4D"/>
                </a:solidFill>
                <a:latin typeface="Arial"/>
                <a:cs typeface="Arial"/>
              </a:rPr>
              <a:t>as </a:t>
            </a:r>
            <a:r>
              <a:rPr lang="en-US" altLang="en-US" sz="1200" b="0" i="0" u="none" strike="noStrike" baseline="0" dirty="0">
                <a:solidFill>
                  <a:srgbClr val="4B4D4D"/>
                </a:solidFill>
                <a:latin typeface="Arial"/>
                <a:cs typeface="Arial"/>
              </a:rPr>
              <a:t>government buildings like the EOC! How will these critical customers be notified? (Directly or indirectly,</a:t>
            </a:r>
            <a:r>
              <a:rPr lang="en-US" altLang="en-US" dirty="0">
                <a:solidFill>
                  <a:srgbClr val="4B4D4D"/>
                </a:solidFill>
                <a:latin typeface="Arial"/>
                <a:cs typeface="Arial"/>
              </a:rPr>
              <a:t> </a:t>
            </a:r>
            <a:r>
              <a:rPr lang="en-US" altLang="en-US" sz="1200" b="0" i="0" u="none" strike="noStrike" baseline="0" dirty="0">
                <a:solidFill>
                  <a:srgbClr val="4B4D4D"/>
                </a:solidFill>
                <a:latin typeface="Arial"/>
                <a:cs typeface="Arial"/>
              </a:rPr>
              <a:t> </a:t>
            </a:r>
            <a:r>
              <a:rPr lang="en-US" altLang="en-US" dirty="0">
                <a:solidFill>
                  <a:srgbClr val="4B4D4D"/>
                </a:solidFill>
                <a:latin typeface="Arial"/>
                <a:cs typeface="Arial"/>
              </a:rPr>
              <a:t>via social</a:t>
            </a:r>
            <a:r>
              <a:rPr lang="en-US" altLang="en-US" sz="1200" b="0" i="0" u="none" strike="noStrike" baseline="0" dirty="0">
                <a:solidFill>
                  <a:srgbClr val="4B4D4D"/>
                </a:solidFill>
                <a:latin typeface="Arial"/>
                <a:cs typeface="Arial"/>
              </a:rPr>
              <a:t> media, posted bulletins, door-to-door)</a:t>
            </a:r>
          </a:p>
          <a:p>
            <a:pPr>
              <a:defRPr/>
            </a:pPr>
            <a:r>
              <a:rPr lang="en-US" altLang="en-US" sz="1200" b="0" i="0" u="sng" strike="noStrike" baseline="0" dirty="0">
                <a:solidFill>
                  <a:srgbClr val="4B4D4D"/>
                </a:solidFill>
                <a:latin typeface="Arial"/>
                <a:cs typeface="Arial"/>
              </a:rPr>
              <a:t>Communication equip. inv.</a:t>
            </a:r>
            <a:r>
              <a:rPr lang="en-US" altLang="en-US" sz="1200" b="0" i="0" u="none" strike="noStrike" baseline="0" dirty="0">
                <a:solidFill>
                  <a:srgbClr val="4B4D4D"/>
                </a:solidFill>
                <a:latin typeface="Arial"/>
                <a:cs typeface="Arial"/>
              </a:rPr>
              <a:t> – </a:t>
            </a:r>
            <a:r>
              <a:rPr lang="en-US" altLang="en-US" dirty="0">
                <a:solidFill>
                  <a:srgbClr val="4B4D4D"/>
                </a:solidFill>
                <a:latin typeface="Arial"/>
                <a:cs typeface="Arial"/>
              </a:rPr>
              <a:t>Use this</a:t>
            </a:r>
            <a:r>
              <a:rPr lang="en-US" altLang="en-US" sz="1200" b="0" i="0" u="none" strike="noStrike" baseline="0" dirty="0">
                <a:solidFill>
                  <a:srgbClr val="4B4D4D"/>
                </a:solidFill>
                <a:latin typeface="Arial"/>
                <a:cs typeface="Arial"/>
              </a:rPr>
              <a:t> </a:t>
            </a:r>
            <a:r>
              <a:rPr lang="en-US" altLang="en-US" dirty="0">
                <a:solidFill>
                  <a:srgbClr val="4B4D4D"/>
                </a:solidFill>
                <a:latin typeface="Arial"/>
                <a:cs typeface="Arial"/>
              </a:rPr>
              <a:t>table to inventory your communications equipment (e.g., mobile phones</a:t>
            </a:r>
            <a:r>
              <a:rPr lang="en-US" altLang="en-US" sz="1200" b="0" i="0" u="none" strike="noStrike" baseline="0" dirty="0">
                <a:solidFill>
                  <a:srgbClr val="4B4D4D"/>
                </a:solidFill>
                <a:latin typeface="Arial"/>
                <a:cs typeface="Arial"/>
              </a:rPr>
              <a:t>, </a:t>
            </a:r>
            <a:r>
              <a:rPr lang="en-US" altLang="en-US" dirty="0">
                <a:solidFill>
                  <a:srgbClr val="4B4D4D"/>
                </a:solidFill>
                <a:latin typeface="Arial"/>
                <a:cs typeface="Arial"/>
              </a:rPr>
              <a:t>two-way radios)</a:t>
            </a:r>
            <a:endParaRPr lang="en-US" altLang="en-US" sz="1200" b="0" i="0" u="none" strike="noStrike" baseline="0" dirty="0">
              <a:solidFill>
                <a:srgbClr val="4B4D4D"/>
              </a:solidFill>
              <a:latin typeface="Arial" panose="020B06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en-US" sz="1200" b="0" i="0" u="none" strike="noStrike" baseline="0" dirty="0">
              <a:solidFill>
                <a:srgbClr val="4B4D4D"/>
              </a:solidFill>
              <a:latin typeface="Arial" panose="020B0604020202020204" pitchFamily="34" charset="0"/>
            </a:endParaRPr>
          </a:p>
          <a:p>
            <a:pPr>
              <a:defRPr/>
            </a:pPr>
            <a:r>
              <a:rPr lang="en-US" altLang="en-US" dirty="0">
                <a:solidFill>
                  <a:srgbClr val="4B4D4D"/>
                </a:solidFill>
                <a:latin typeface="Arial"/>
                <a:cs typeface="Arial"/>
              </a:rPr>
              <a:t>1.4</a:t>
            </a:r>
            <a:r>
              <a:rPr lang="en-US" altLang="en-US" sz="1200" b="0" i="0" u="none" strike="noStrike" baseline="0" dirty="0">
                <a:solidFill>
                  <a:srgbClr val="4B4D4D"/>
                </a:solidFill>
                <a:latin typeface="Arial"/>
                <a:cs typeface="Arial"/>
              </a:rPr>
              <a:t>.</a:t>
            </a:r>
            <a:r>
              <a:rPr lang="en-US" altLang="en-US" dirty="0">
                <a:solidFill>
                  <a:srgbClr val="4B4D4D"/>
                </a:solidFill>
                <a:latin typeface="Arial"/>
                <a:cs typeface="Arial"/>
              </a:rPr>
              <a:t> Will include your list </a:t>
            </a:r>
            <a:r>
              <a:rPr lang="en-US" altLang="en-US" sz="1200" b="0" i="0" u="none" strike="noStrike" baseline="0" dirty="0">
                <a:solidFill>
                  <a:srgbClr val="4B4D4D"/>
                </a:solidFill>
                <a:latin typeface="Arial"/>
                <a:cs typeface="Arial"/>
              </a:rPr>
              <a:t> </a:t>
            </a:r>
            <a:r>
              <a:rPr lang="en-US" altLang="en-US" dirty="0">
                <a:solidFill>
                  <a:srgbClr val="4B4D4D"/>
                </a:solidFill>
                <a:latin typeface="Arial"/>
                <a:cs typeface="Arial"/>
              </a:rPr>
              <a:t>of contacts</a:t>
            </a:r>
            <a:r>
              <a:rPr lang="en-US" altLang="en-US" sz="1200" b="0" i="0" u="none" strike="noStrike" baseline="0" dirty="0">
                <a:solidFill>
                  <a:srgbClr val="4B4D4D"/>
                </a:solidFill>
                <a:latin typeface="Arial"/>
                <a:cs typeface="Arial"/>
              </a:rPr>
              <a:t> for media outlets</a:t>
            </a:r>
            <a:r>
              <a:rPr lang="en-US" altLang="en-US" dirty="0">
                <a:solidFill>
                  <a:srgbClr val="4B4D4D"/>
                </a:solidFill>
                <a:latin typeface="Arial"/>
                <a:cs typeface="Arial"/>
              </a:rPr>
              <a:t>, such as newspapers</a:t>
            </a:r>
            <a:r>
              <a:rPr lang="en-US" altLang="en-US" sz="1200" b="0" i="0" u="none" strike="noStrike" baseline="0" dirty="0">
                <a:solidFill>
                  <a:srgbClr val="4B4D4D"/>
                </a:solidFill>
                <a:latin typeface="Arial"/>
                <a:cs typeface="Arial"/>
              </a:rPr>
              <a:t>, TV, </a:t>
            </a:r>
            <a:r>
              <a:rPr lang="en-US" altLang="en-US" dirty="0">
                <a:solidFill>
                  <a:srgbClr val="4B4D4D"/>
                </a:solidFill>
                <a:latin typeface="Arial"/>
                <a:cs typeface="Arial"/>
              </a:rPr>
              <a:t>and radio</a:t>
            </a:r>
            <a:r>
              <a:rPr lang="en-US" altLang="en-US" sz="1200" b="0" i="0" u="none" strike="noStrike" baseline="0" dirty="0">
                <a:solidFill>
                  <a:srgbClr val="4B4D4D"/>
                </a:solidFill>
                <a:latin typeface="Arial"/>
                <a:cs typeface="Arial"/>
              </a:rPr>
              <a:t>.</a:t>
            </a:r>
            <a:r>
              <a:rPr lang="en-US" altLang="en-US" dirty="0">
                <a:solidFill>
                  <a:srgbClr val="4B4D4D"/>
                </a:solidFill>
                <a:latin typeface="Arial"/>
                <a:cs typeface="Arial"/>
              </a:rPr>
              <a:t> </a:t>
            </a:r>
            <a:endParaRPr lang="en-US" altLang="en-US" sz="1200" b="0" i="0" u="none" strike="noStrike" baseline="0" dirty="0">
              <a:solidFill>
                <a:srgbClr val="4B4D4D"/>
              </a:solidFill>
              <a:latin typeface="Arial" panose="020B0604020202020204" pitchFamily="34" charset="0"/>
              <a:cs typeface="Arial"/>
            </a:endParaRPr>
          </a:p>
          <a:p>
            <a:pPr>
              <a:defRPr/>
            </a:pPr>
            <a:r>
              <a:rPr lang="en-US" altLang="en-US" dirty="0">
                <a:solidFill>
                  <a:srgbClr val="4B4D4D"/>
                </a:solidFill>
                <a:latin typeface="Arial"/>
                <a:cs typeface="Arial"/>
              </a:rPr>
              <a:t>1.5</a:t>
            </a:r>
            <a:r>
              <a:rPr lang="en-US" altLang="en-US" sz="1200" b="0" i="0" u="none" strike="noStrike" baseline="0" dirty="0">
                <a:solidFill>
                  <a:srgbClr val="4B4D4D"/>
                </a:solidFill>
                <a:latin typeface="Arial"/>
                <a:cs typeface="Arial"/>
              </a:rPr>
              <a:t>. Public Notification Templates – </a:t>
            </a:r>
            <a:r>
              <a:rPr lang="en-US" altLang="en-US" dirty="0">
                <a:solidFill>
                  <a:srgbClr val="4B4D4D"/>
                </a:solidFill>
                <a:latin typeface="Arial"/>
                <a:cs typeface="Arial"/>
              </a:rPr>
              <a:t>Here you can insert your templates for public notifications, which can include boil notices, health advisories, and draft press releases; for quick reference and distribution.</a:t>
            </a:r>
          </a:p>
          <a:p>
            <a:pPr marL="0" indent="0">
              <a:buFont typeface="Arial" panose="020B0604020202020204" pitchFamily="34" charset="0"/>
              <a:buNone/>
            </a:pPr>
            <a:endParaRPr lang="en-US" altLang="en-US" sz="1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194F8-573C-4EBC-B375-0C319E113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3798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C4D4D"/>
                </a:solidFill>
                <a:effectLst/>
                <a:latin typeface="Arial" panose="020B0604020202020204" pitchFamily="34" charset="0"/>
                <a:ea typeface="Times New Roman" panose="02020603050405020304" pitchFamily="18" charset="0"/>
                <a:cs typeface="Times New Roman" panose="02020603050405020304" pitchFamily="18" charset="0"/>
              </a:rPr>
              <a:t>Describe the roles and responsibilities for key utility and external response partner personnel in the tables below. You can add, edit, or delete rows as necessary.</a:t>
            </a:r>
          </a:p>
          <a:p>
            <a:pPr>
              <a:defRPr/>
            </a:pPr>
            <a:endParaRPr lang="en-US" dirty="0">
              <a:solidFill>
                <a:srgbClr val="4B4D4D"/>
              </a:solidFill>
            </a:endParaRPr>
          </a:p>
          <a:p>
            <a:pPr>
              <a:defRPr/>
            </a:pPr>
            <a:r>
              <a:rPr lang="en-US" dirty="0">
                <a:solidFill>
                  <a:srgbClr val="4B4D4D"/>
                </a:solidFill>
              </a:rPr>
              <a:t>It is important to first establish an Emergency Response Lead (ER Lead) and Alternate ER Lead at your utility. The ER Lead should be the main point of contact during an incident and will also have a role in developing and updating the ERP.</a:t>
            </a:r>
            <a:endParaRPr lang="en-US" dirty="0">
              <a:cs typeface="Calibri"/>
            </a:endParaRPr>
          </a:p>
          <a:p>
            <a:pPr>
              <a:defRPr/>
            </a:pPr>
            <a:endParaRPr lang="en-US" altLang="en-US" sz="1800" dirty="0">
              <a:cs typeface="Calibri" panose="020F0502020204030204"/>
            </a:endParaRPr>
          </a:p>
          <a:p>
            <a:r>
              <a:rPr lang="en-US" altLang="en-US" dirty="0"/>
              <a:t>It is very</a:t>
            </a:r>
            <a:r>
              <a:rPr lang="en-US" altLang="en-US" sz="1200" dirty="0"/>
              <a:t> important to keep</a:t>
            </a:r>
            <a:r>
              <a:rPr lang="en-US" altLang="en-US" dirty="0"/>
              <a:t> this</a:t>
            </a:r>
            <a:r>
              <a:rPr lang="en-US" altLang="en-US" sz="1200" dirty="0"/>
              <a:t> </a:t>
            </a:r>
            <a:r>
              <a:rPr lang="en-US" altLang="en-US" dirty="0"/>
              <a:t>table </a:t>
            </a:r>
            <a:r>
              <a:rPr lang="en-US" altLang="en-US" sz="1200" dirty="0"/>
              <a:t>up to date, and for </a:t>
            </a:r>
            <a:r>
              <a:rPr lang="en-US" altLang="en-US" dirty="0"/>
              <a:t>the responsibilities</a:t>
            </a:r>
            <a:r>
              <a:rPr lang="en-US" altLang="en-US" sz="1200" dirty="0"/>
              <a:t> to be accurately defined and communicated.</a:t>
            </a:r>
            <a:r>
              <a:rPr lang="en-US" altLang="en-US" dirty="0"/>
              <a:t> </a:t>
            </a:r>
            <a:r>
              <a:rPr lang="en-US" altLang="en-US" sz="1200" dirty="0"/>
              <a:t> </a:t>
            </a:r>
            <a:endParaRPr lang="en-US" altLang="en-US" sz="1200" dirty="0">
              <a:cs typeface="Calibri"/>
            </a:endParaRPr>
          </a:p>
          <a:p>
            <a:pPr marL="0" indent="0">
              <a:buFont typeface="Arial" panose="020B0604020202020204" pitchFamily="34" charset="0"/>
              <a:buNone/>
            </a:pPr>
            <a:endParaRPr lang="en-US" altLang="en-US" sz="1200" dirty="0">
              <a:cs typeface="Calibri"/>
            </a:endParaRPr>
          </a:p>
          <a:p>
            <a:pPr marL="0" indent="0">
              <a:buFont typeface="Arial" panose="020B0604020202020204" pitchFamily="34" charset="0"/>
              <a:buNone/>
            </a:pPr>
            <a:endParaRPr lang="en-US" altLang="en-US" sz="1200" dirty="0"/>
          </a:p>
        </p:txBody>
      </p:sp>
      <p:sp>
        <p:nvSpPr>
          <p:cNvPr id="4" name="Slide Number Placeholder 3"/>
          <p:cNvSpPr>
            <a:spLocks noGrp="1"/>
          </p:cNvSpPr>
          <p:nvPr>
            <p:ph type="sldNum" sz="quarter" idx="5"/>
          </p:nvPr>
        </p:nvSpPr>
        <p:spPr/>
        <p:txBody>
          <a:bodyPr/>
          <a:lstStyle/>
          <a:p>
            <a:fld id="{FB3F1709-43F8-492A-AA07-BC8F673B8001}" type="slidenum">
              <a:rPr lang="en-US" smtClean="0"/>
              <a:t>83</a:t>
            </a:fld>
            <a:endParaRPr lang="en-US" dirty="0"/>
          </a:p>
        </p:txBody>
      </p:sp>
    </p:spTree>
    <p:extLst>
      <p:ext uri="{BB962C8B-B14F-4D97-AF65-F5344CB8AC3E}">
        <p14:creationId xmlns:p14="http://schemas.microsoft.com/office/powerpoint/2010/main" val="5465249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solidFill>
                  <a:srgbClr val="4C4D4D"/>
                </a:solidFill>
                <a:effectLst/>
                <a:latin typeface="Arial" panose="020B0604020202020204" pitchFamily="34" charset="0"/>
                <a:ea typeface="Times New Roman" panose="02020603050405020304" pitchFamily="18" charset="0"/>
                <a:cs typeface="Times New Roman" panose="02020603050405020304" pitchFamily="18" charset="0"/>
              </a:rPr>
              <a:t>Communication during an incident is critical to relay information to employees, response partners and critical customers about potential risks to health, infrastructure, and the environment. </a:t>
            </a:r>
          </a:p>
          <a:p>
            <a:pPr marL="0" marR="0">
              <a:lnSpc>
                <a:spcPct val="115000"/>
              </a:lnSpc>
              <a:spcBef>
                <a:spcPts val="0"/>
              </a:spcBef>
              <a:spcAft>
                <a:spcPts val="1000"/>
              </a:spcAft>
            </a:pPr>
            <a:r>
              <a:rPr lang="en-US" sz="1800" dirty="0">
                <a:solidFill>
                  <a:srgbClr val="4C4D4D"/>
                </a:solidFill>
                <a:effectLst/>
                <a:latin typeface="Arial" panose="020B0604020202020204" pitchFamily="34" charset="0"/>
                <a:ea typeface="Times New Roman" panose="02020603050405020304" pitchFamily="18" charset="0"/>
                <a:cs typeface="Times New Roman" panose="02020603050405020304" pitchFamily="18" charset="0"/>
              </a:rPr>
              <a:t>List all utility emergency response team members, their response role, title and contact information below.</a:t>
            </a: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dirty="0">
              <a:cs typeface="Calibri"/>
            </a:endParaRPr>
          </a:p>
          <a:p>
            <a:r>
              <a:rPr lang="en-US" dirty="0"/>
              <a:t>This is an important reference table! The ERP consists of  many sections that can be modular. You should consider printing and posting certain sections, as you may need to access them quickly during an emergency</a:t>
            </a:r>
            <a:r>
              <a:rPr lang="en-US" dirty="0">
                <a:cs typeface="Calibri"/>
              </a:rPr>
              <a:t>.</a:t>
            </a:r>
            <a:endParaRPr lang="en-US" alt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FB3F1709-43F8-492A-AA07-BC8F673B8001}" type="slidenum">
              <a:rPr lang="en-US" smtClean="0"/>
              <a:t>84</a:t>
            </a:fld>
            <a:endParaRPr lang="en-US" dirty="0"/>
          </a:p>
        </p:txBody>
      </p:sp>
    </p:spTree>
    <p:extLst>
      <p:ext uri="{BB962C8B-B14F-4D97-AF65-F5344CB8AC3E}">
        <p14:creationId xmlns:p14="http://schemas.microsoft.com/office/powerpoint/2010/main" val="17684180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kern="1200" dirty="0">
                <a:solidFill>
                  <a:srgbClr val="FFFFFF"/>
                </a:solidFill>
                <a:latin typeface="+mj-lt"/>
                <a:ea typeface="+mj-ea"/>
                <a:cs typeface="+mj-cs"/>
              </a:rPr>
              <a:t>Next is the Emergency Plans &amp; Procedures section. </a:t>
            </a:r>
            <a:r>
              <a:rPr kumimoji="0" lang="en-US" sz="1200" b="0" i="0" u="none" strike="noStrike" kern="1200" cap="none" spc="0" normalizeH="0" baseline="0" noProof="0" dirty="0">
                <a:ln>
                  <a:noFill/>
                </a:ln>
                <a:solidFill>
                  <a:srgbClr val="58595B"/>
                </a:solidFill>
                <a:effectLst/>
                <a:uLnTx/>
                <a:uFillTx/>
                <a:latin typeface="tahoma"/>
                <a:ea typeface="+mn-ea"/>
                <a:cs typeface="+mn-cs"/>
              </a:rPr>
              <a:t>This section of your ERP should contain plans, procedures, and equipment that can be used during an event that threatens your utility’s ability to treat and distribute drinking water. </a:t>
            </a:r>
          </a:p>
          <a:p>
            <a:endParaRPr lang="en-US" dirty="0"/>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58595B"/>
                </a:solidFill>
                <a:effectLst/>
                <a:uLnTx/>
                <a:uFillTx/>
                <a:latin typeface="tahoma"/>
                <a:ea typeface="+mn-ea"/>
                <a:cs typeface="+mn-cs"/>
              </a:rPr>
              <a:t>Two types of emergency response plans and procedures should be included as part of your ERP: </a:t>
            </a:r>
            <a:endParaRPr kumimoji="0" lang="en-US" sz="1800" b="0" i="0" u="none" strike="noStrike" kern="1200" cap="none" spc="0" normalizeH="0" baseline="0" noProof="0" dirty="0">
              <a:ln>
                <a:noFill/>
              </a:ln>
              <a:solidFill>
                <a:srgbClr val="58595B"/>
              </a:solidFill>
              <a:effectLst/>
              <a:uLnTx/>
              <a:uFillTx/>
              <a:latin typeface="tahoma"/>
              <a:ea typeface="tahoma"/>
              <a:cs typeface="tahoma"/>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95B"/>
              </a:solidFill>
              <a:effectLst/>
              <a:uLnTx/>
              <a:uFillTx/>
              <a:latin typeface="tahoma"/>
              <a:ea typeface="+mn-ea"/>
              <a:cs typeface="+mn-cs"/>
            </a:endParaRP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tahoma"/>
                <a:ea typeface="+mn-ea"/>
                <a:cs typeface="+mn-cs"/>
              </a:rPr>
              <a:t>2.1 - Core Response Procedures</a:t>
            </a:r>
            <a:endParaRPr kumimoji="0" lang="en-US" sz="1800" b="0" i="0" u="none" strike="noStrike" kern="1200" cap="none" spc="0" normalizeH="0" baseline="0" noProof="0" dirty="0">
              <a:ln>
                <a:noFill/>
              </a:ln>
              <a:solidFill>
                <a:srgbClr val="58595B"/>
              </a:solidFill>
              <a:effectLst/>
              <a:uLnTx/>
              <a:uFillTx/>
              <a:latin typeface="tahoma"/>
              <a:ea typeface="tahoma"/>
              <a:cs typeface="tahoma"/>
            </a:endParaRP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tahoma"/>
                <a:ea typeface="+mn-ea"/>
                <a:cs typeface="+mn-cs"/>
              </a:rPr>
              <a:t>2.2 - Incident-Specific Response Procedures (ISRPs)</a:t>
            </a:r>
            <a:endParaRPr kumimoji="0" lang="en-US" sz="1800" b="0" i="0" u="none" strike="noStrike" kern="1200" cap="none" spc="0" normalizeH="0" baseline="0" noProof="0" dirty="0">
              <a:ln>
                <a:noFill/>
              </a:ln>
              <a:solidFill>
                <a:srgbClr val="58595B"/>
              </a:solidFill>
              <a:effectLst/>
              <a:uLnTx/>
              <a:uFillTx/>
              <a:latin typeface="tahoma"/>
              <a:ea typeface="tahoma"/>
              <a:cs typeface="tahoma"/>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194F8-573C-4EBC-B375-0C319E113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40396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36219"/>
            <a:r>
              <a:rPr lang="en-US" dirty="0">
                <a:cs typeface="Calibri"/>
              </a:rPr>
              <a:t>Here we have listed the set of core response procedures that are included in the ERP guidance document. I will give a brief overview of each:</a:t>
            </a:r>
            <a:endParaRPr lang="en-US" dirty="0"/>
          </a:p>
          <a:p>
            <a:pPr marL="628650" lvl="1" indent="-171450" defTabSz="836219">
              <a:buFont typeface="Arial" panose="020B0604020202020204" pitchFamily="34" charset="0"/>
              <a:buChar char="•"/>
            </a:pPr>
            <a:r>
              <a:rPr lang="en-US" dirty="0"/>
              <a:t>Access – A common, and sometimes exceedingly difficult challenge your utility may face during an incident is accessing your critical facilities. Access to sites may be hampered by debris, downed power lines, flood waters, or roadblocks established by law enforcement agencies.  For example, under a mandatory evacuation, members of the public would not be allowed to return the affected area, therefore the access procedures should account for what documentation would be needed for reentry. </a:t>
            </a:r>
          </a:p>
          <a:p>
            <a:pPr marL="628650" lvl="1" indent="-171450" defTabSz="836219">
              <a:buFont typeface="Arial" panose="020B0604020202020204" pitchFamily="34" charset="0"/>
              <a:buChar char="•"/>
            </a:pPr>
            <a:r>
              <a:rPr lang="en-US" dirty="0"/>
              <a:t>Physical security procedures will cover </a:t>
            </a:r>
            <a:r>
              <a:rPr lang="en-US" dirty="0">
                <a:solidFill>
                  <a:srgbClr val="000000"/>
                </a:solidFill>
                <a:latin typeface="Calibri"/>
                <a:cs typeface="Calibri"/>
              </a:rPr>
              <a:t>protecting </a:t>
            </a:r>
            <a:r>
              <a:rPr lang="en-US" sz="1200" b="0" i="0" u="none" strike="noStrike" baseline="0" dirty="0">
                <a:solidFill>
                  <a:srgbClr val="000000"/>
                </a:solidFill>
                <a:latin typeface="Calibri"/>
                <a:cs typeface="Calibri"/>
              </a:rPr>
              <a:t> facilities, equipment, and vital records</a:t>
            </a:r>
            <a:r>
              <a:rPr lang="en-US" dirty="0">
                <a:solidFill>
                  <a:srgbClr val="000000"/>
                </a:solidFill>
                <a:latin typeface="Calibri"/>
                <a:cs typeface="Calibri"/>
              </a:rPr>
              <a:t>. Use this section to describe the physical security measures for your utility's assets.</a:t>
            </a:r>
            <a:endParaRPr lang="en-US" sz="1200" b="0" i="0" u="none" strike="noStrike" baseline="0" dirty="0">
              <a:solidFill>
                <a:srgbClr val="4B4D4D"/>
              </a:solidFill>
              <a:latin typeface="Arial" panose="020B0604020202020204" pitchFamily="34" charset="0"/>
            </a:endParaRPr>
          </a:p>
          <a:p>
            <a:pPr marL="628650" lvl="1" indent="-171450" defTabSz="836219">
              <a:buFont typeface="Arial" panose="020B0604020202020204" pitchFamily="34" charset="0"/>
              <a:buChar char="•"/>
            </a:pPr>
            <a:r>
              <a:rPr lang="en-US" sz="1200" b="0" i="0" u="none" strike="noStrike" baseline="0" dirty="0">
                <a:solidFill>
                  <a:srgbClr val="4B4D4D"/>
                </a:solidFill>
                <a:latin typeface="Arial"/>
                <a:cs typeface="Arial"/>
              </a:rPr>
              <a:t>Cybersecurity –</a:t>
            </a:r>
            <a:r>
              <a:rPr lang="en-US" dirty="0">
                <a:solidFill>
                  <a:srgbClr val="4B4D4D"/>
                </a:solidFill>
                <a:latin typeface="Arial"/>
                <a:cs typeface="Arial"/>
              </a:rPr>
              <a:t>As you may be hearing more lately, cyber-attacks on information technology (IT) and operation technology (OT) are increasingly common. </a:t>
            </a:r>
            <a:r>
              <a:rPr lang="en-US" sz="1200" b="0" i="0" u="none" strike="noStrike" baseline="0" dirty="0">
                <a:solidFill>
                  <a:srgbClr val="4B4D4D"/>
                </a:solidFill>
                <a:latin typeface="Arial"/>
                <a:cs typeface="Arial"/>
              </a:rPr>
              <a:t>Your utility should consider the adoption of cybersecurity best practices to reduce the threat of cyber attack, including drill response and recovery procedures after a successful cyber attack.</a:t>
            </a:r>
            <a:endParaRPr lang="en-US" sz="1200" b="0" i="0" u="none" strike="noStrike" baseline="0" dirty="0">
              <a:solidFill>
                <a:srgbClr val="4B4D4D"/>
              </a:solidFill>
              <a:latin typeface="Arial" panose="020B0604020202020204" pitchFamily="34" charset="0"/>
            </a:endParaRPr>
          </a:p>
          <a:p>
            <a:pPr marL="628650" lvl="1" indent="-171450" defTabSz="836219">
              <a:buFont typeface="Arial" panose="020B0604020202020204" pitchFamily="34" charset="0"/>
              <a:buChar char="•"/>
            </a:pPr>
            <a:r>
              <a:rPr lang="en-US" sz="1200" b="0" i="0" u="none" strike="noStrike" baseline="0" dirty="0">
                <a:solidFill>
                  <a:srgbClr val="4B4D4D"/>
                </a:solidFill>
                <a:latin typeface="Arial"/>
                <a:cs typeface="Arial"/>
              </a:rPr>
              <a:t>Power Loss </a:t>
            </a:r>
            <a:r>
              <a:rPr lang="en-US" dirty="0">
                <a:solidFill>
                  <a:srgbClr val="4B4D4D"/>
                </a:solidFill>
                <a:latin typeface="Arial"/>
                <a:cs typeface="Arial"/>
              </a:rPr>
              <a:t>can be the most immediate and significant impact to your plant's ability to produce water. An</a:t>
            </a:r>
            <a:r>
              <a:rPr lang="en-US" sz="1200" b="0" i="0" u="none" strike="noStrike" baseline="0" dirty="0">
                <a:solidFill>
                  <a:srgbClr val="4B4D4D"/>
                </a:solidFill>
                <a:latin typeface="Arial"/>
                <a:cs typeface="Arial"/>
              </a:rPr>
              <a:t> extended power loss can have devastating impacts on your water utility and the community you serve.</a:t>
            </a:r>
            <a:r>
              <a:rPr lang="en-US" dirty="0">
                <a:solidFill>
                  <a:srgbClr val="4B4D4D"/>
                </a:solidFill>
                <a:latin typeface="Arial"/>
                <a:cs typeface="Arial"/>
              </a:rPr>
              <a:t> Use this section to describe your utility’s resources and procedures in the event of the loss of grid power.</a:t>
            </a:r>
            <a:endParaRPr lang="en-US" sz="1200" b="0" i="0" u="none" strike="noStrike" baseline="0" dirty="0">
              <a:solidFill>
                <a:srgbClr val="4B4D4D"/>
              </a:solidFill>
              <a:latin typeface="Arial" panose="020B0604020202020204" pitchFamily="34" charset="0"/>
            </a:endParaRPr>
          </a:p>
          <a:p>
            <a:pPr marL="628650" lvl="1" indent="-171450" defTabSz="836219">
              <a:buFont typeface="Arial" panose="020B0604020202020204" pitchFamily="34" charset="0"/>
              <a:buChar char="•"/>
            </a:pPr>
            <a:r>
              <a:rPr lang="en-US" sz="1200" b="0" i="0" u="none" strike="noStrike" baseline="0" dirty="0">
                <a:solidFill>
                  <a:srgbClr val="4B4D4D"/>
                </a:solidFill>
                <a:latin typeface="Arial"/>
                <a:cs typeface="Arial"/>
              </a:rPr>
              <a:t>Emergency Alternate Water Supply – </a:t>
            </a:r>
            <a:r>
              <a:rPr lang="en-US" dirty="0">
                <a:solidFill>
                  <a:srgbClr val="4B4D4D"/>
                </a:solidFill>
                <a:latin typeface="Arial"/>
                <a:cs typeface="Arial"/>
              </a:rPr>
              <a:t>During an emergency, your</a:t>
            </a:r>
            <a:r>
              <a:rPr lang="en-US" sz="1200" b="0" i="0" u="none" strike="noStrike" baseline="0" dirty="0">
                <a:solidFill>
                  <a:srgbClr val="4B4D4D"/>
                </a:solidFill>
                <a:latin typeface="Arial"/>
                <a:cs typeface="Arial"/>
              </a:rPr>
              <a:t> utility should have procedures for supplying </a:t>
            </a:r>
            <a:r>
              <a:rPr lang="en-US" dirty="0">
                <a:solidFill>
                  <a:srgbClr val="4B4D4D"/>
                </a:solidFill>
                <a:latin typeface="Arial"/>
                <a:cs typeface="Arial"/>
              </a:rPr>
              <a:t>alternate drinking </a:t>
            </a:r>
            <a:r>
              <a:rPr lang="en-US" sz="1200" b="0" i="0" u="none" strike="noStrike" baseline="0" dirty="0">
                <a:solidFill>
                  <a:srgbClr val="4B4D4D"/>
                </a:solidFill>
                <a:latin typeface="Arial"/>
                <a:cs typeface="Arial"/>
              </a:rPr>
              <a:t>water </a:t>
            </a:r>
            <a:r>
              <a:rPr lang="en-US" dirty="0">
                <a:solidFill>
                  <a:srgbClr val="4B4D4D"/>
                </a:solidFill>
                <a:latin typeface="Arial"/>
                <a:cs typeface="Arial"/>
              </a:rPr>
              <a:t>to</a:t>
            </a:r>
            <a:r>
              <a:rPr lang="en-US" sz="1200" b="0" i="0" u="none" strike="noStrike" baseline="0" dirty="0">
                <a:solidFill>
                  <a:srgbClr val="4B4D4D"/>
                </a:solidFill>
                <a:latin typeface="Arial"/>
                <a:cs typeface="Arial"/>
              </a:rPr>
              <a:t> your community</a:t>
            </a:r>
            <a:r>
              <a:rPr lang="en-US" dirty="0">
                <a:solidFill>
                  <a:srgbClr val="4B4D4D"/>
                </a:solidFill>
                <a:latin typeface="Arial"/>
                <a:cs typeface="Arial"/>
              </a:rPr>
              <a:t>, for both</a:t>
            </a:r>
            <a:r>
              <a:rPr lang="en-US" sz="1200" b="0" i="0" u="none" strike="noStrike" baseline="0" dirty="0">
                <a:solidFill>
                  <a:srgbClr val="4B4D4D"/>
                </a:solidFill>
                <a:latin typeface="Arial"/>
                <a:cs typeface="Arial"/>
              </a:rPr>
              <a:t> short- and long-term outages. </a:t>
            </a:r>
            <a:r>
              <a:rPr lang="en-US" dirty="0">
                <a:solidFill>
                  <a:srgbClr val="4B4D4D"/>
                </a:solidFill>
                <a:latin typeface="Arial"/>
                <a:cs typeface="Arial"/>
              </a:rPr>
              <a:t>Alternate</a:t>
            </a:r>
            <a:r>
              <a:rPr lang="en-US" sz="1200" b="0" i="0" u="none" strike="noStrike" baseline="0" dirty="0">
                <a:solidFill>
                  <a:srgbClr val="4B4D4D"/>
                </a:solidFill>
                <a:latin typeface="Arial"/>
                <a:cs typeface="Arial"/>
              </a:rPr>
              <a:t> water services </a:t>
            </a:r>
            <a:r>
              <a:rPr lang="en-US" dirty="0">
                <a:solidFill>
                  <a:srgbClr val="4B4D4D"/>
                </a:solidFill>
                <a:latin typeface="Arial"/>
                <a:cs typeface="Arial"/>
              </a:rPr>
              <a:t>can</a:t>
            </a:r>
            <a:r>
              <a:rPr lang="en-US" sz="1200" b="0" i="0" u="none" strike="noStrike" baseline="0" dirty="0">
                <a:solidFill>
                  <a:srgbClr val="4B4D4D"/>
                </a:solidFill>
                <a:latin typeface="Arial"/>
                <a:cs typeface="Arial"/>
              </a:rPr>
              <a:t> include interconnections with neighboring, operational utilities</a:t>
            </a:r>
            <a:r>
              <a:rPr lang="en-US" dirty="0">
                <a:solidFill>
                  <a:srgbClr val="4B4D4D"/>
                </a:solidFill>
                <a:latin typeface="Arial"/>
                <a:cs typeface="Arial"/>
              </a:rPr>
              <a:t> (if  possible), as well as for providing bulk or bottled water</a:t>
            </a:r>
            <a:endParaRPr lang="en-US" sz="1200" b="0" i="0" u="none" strike="noStrike" baseline="0" dirty="0">
              <a:solidFill>
                <a:srgbClr val="4B4D4D"/>
              </a:solidFill>
              <a:latin typeface="Arial" panose="020B0604020202020204" pitchFamily="34" charset="0"/>
            </a:endParaRPr>
          </a:p>
          <a:p>
            <a:pPr marL="628650" lvl="1" indent="-171450" defTabSz="836219">
              <a:buFont typeface="Arial" panose="020B0604020202020204" pitchFamily="34" charset="0"/>
              <a:buChar char="•"/>
              <a:defRPr/>
            </a:pPr>
            <a:r>
              <a:rPr lang="en-US" sz="1200" b="0" i="0" u="none" strike="noStrike" baseline="0" dirty="0">
                <a:solidFill>
                  <a:srgbClr val="4B4D4D"/>
                </a:solidFill>
                <a:latin typeface="Arial"/>
                <a:cs typeface="Arial"/>
              </a:rPr>
              <a:t>Sampling &amp; Analysis –</a:t>
            </a:r>
            <a:r>
              <a:rPr lang="en-US" dirty="0">
                <a:solidFill>
                  <a:srgbClr val="4B4D4D"/>
                </a:solidFill>
                <a:latin typeface="Arial"/>
                <a:cs typeface="Arial"/>
              </a:rPr>
              <a:t>Water</a:t>
            </a:r>
            <a:r>
              <a:rPr lang="en-US" sz="1200" b="0" i="0" u="none" strike="noStrike" baseline="0" dirty="0">
                <a:solidFill>
                  <a:srgbClr val="4B4D4D"/>
                </a:solidFill>
                <a:latin typeface="Arial"/>
                <a:cs typeface="Arial"/>
              </a:rPr>
              <a:t> contamination </a:t>
            </a:r>
            <a:r>
              <a:rPr lang="en-US" dirty="0">
                <a:solidFill>
                  <a:srgbClr val="4B4D4D"/>
                </a:solidFill>
                <a:latin typeface="Arial"/>
                <a:cs typeface="Arial"/>
              </a:rPr>
              <a:t>emergencies could </a:t>
            </a:r>
            <a:r>
              <a:rPr lang="en-US" sz="1200" b="0" i="0" u="none" strike="noStrike" baseline="0" dirty="0">
                <a:solidFill>
                  <a:srgbClr val="4B4D4D"/>
                </a:solidFill>
                <a:latin typeface="Arial"/>
                <a:cs typeface="Arial"/>
              </a:rPr>
              <a:t>result in </a:t>
            </a:r>
            <a:r>
              <a:rPr lang="en-US" dirty="0">
                <a:solidFill>
                  <a:srgbClr val="4B4D4D"/>
                </a:solidFill>
                <a:latin typeface="Arial"/>
                <a:cs typeface="Arial"/>
              </a:rPr>
              <a:t>a surge of </a:t>
            </a:r>
            <a:r>
              <a:rPr lang="en-US" sz="1200" b="0" i="0" u="none" strike="noStrike" baseline="0" dirty="0">
                <a:solidFill>
                  <a:srgbClr val="4B4D4D"/>
                </a:solidFill>
                <a:latin typeface="Arial"/>
                <a:cs typeface="Arial"/>
              </a:rPr>
              <a:t>water sampling and </a:t>
            </a:r>
            <a:r>
              <a:rPr lang="en-US" dirty="0">
                <a:solidFill>
                  <a:srgbClr val="4B4D4D"/>
                </a:solidFill>
                <a:latin typeface="Arial"/>
                <a:cs typeface="Arial"/>
              </a:rPr>
              <a:t>analysis needs that can </a:t>
            </a:r>
            <a:r>
              <a:rPr lang="en-US" sz="1200" b="0" i="0" u="none" strike="noStrike" baseline="0" dirty="0">
                <a:solidFill>
                  <a:srgbClr val="4B4D4D"/>
                </a:solidFill>
                <a:latin typeface="Arial"/>
                <a:cs typeface="Arial"/>
              </a:rPr>
              <a:t>quickly </a:t>
            </a:r>
            <a:r>
              <a:rPr lang="en-US" dirty="0">
                <a:solidFill>
                  <a:srgbClr val="4B4D4D"/>
                </a:solidFill>
                <a:latin typeface="Arial"/>
                <a:cs typeface="Arial"/>
              </a:rPr>
              <a:t>overwhelm</a:t>
            </a:r>
            <a:r>
              <a:rPr lang="en-US" sz="1200" b="0" i="0" u="none" strike="noStrike" baseline="0" dirty="0">
                <a:solidFill>
                  <a:srgbClr val="4B4D4D"/>
                </a:solidFill>
                <a:latin typeface="Arial"/>
                <a:cs typeface="Arial"/>
              </a:rPr>
              <a:t> the laboratory resources available. In the event you would need to outsource</a:t>
            </a:r>
            <a:r>
              <a:rPr lang="en-US" dirty="0">
                <a:solidFill>
                  <a:srgbClr val="4B4D4D"/>
                </a:solidFill>
                <a:latin typeface="Arial"/>
                <a:cs typeface="Arial"/>
              </a:rPr>
              <a:t> your sampling/analysis,</a:t>
            </a:r>
            <a:r>
              <a:rPr lang="en-US" sz="1200" b="0" i="0" u="none" strike="noStrike" baseline="0" dirty="0">
                <a:solidFill>
                  <a:srgbClr val="4B4D4D"/>
                </a:solidFill>
                <a:latin typeface="Arial"/>
                <a:cs typeface="Arial"/>
              </a:rPr>
              <a:t> you </a:t>
            </a:r>
            <a:r>
              <a:rPr lang="en-US" dirty="0">
                <a:solidFill>
                  <a:srgbClr val="4B4D4D"/>
                </a:solidFill>
                <a:latin typeface="Arial"/>
                <a:cs typeface="Arial"/>
              </a:rPr>
              <a:t>should have</a:t>
            </a:r>
            <a:r>
              <a:rPr lang="en-US" sz="1200" b="0" i="0" u="none" strike="noStrike" baseline="0" dirty="0">
                <a:solidFill>
                  <a:srgbClr val="4B4D4D"/>
                </a:solidFill>
                <a:latin typeface="Arial"/>
                <a:cs typeface="Arial"/>
              </a:rPr>
              <a:t> established procedures for handling the </a:t>
            </a:r>
            <a:r>
              <a:rPr lang="en-US" dirty="0">
                <a:solidFill>
                  <a:srgbClr val="4B4D4D"/>
                </a:solidFill>
                <a:latin typeface="Arial"/>
                <a:cs typeface="Arial"/>
              </a:rPr>
              <a:t>sample collection</a:t>
            </a:r>
            <a:r>
              <a:rPr lang="en-US" sz="1200" b="0" i="0" u="none" strike="noStrike" baseline="0" dirty="0">
                <a:solidFill>
                  <a:srgbClr val="4B4D4D"/>
                </a:solidFill>
                <a:latin typeface="Arial"/>
                <a:cs typeface="Arial"/>
              </a:rPr>
              <a:t>, chain of custody, sample preservation</a:t>
            </a:r>
            <a:r>
              <a:rPr lang="en-US" dirty="0">
                <a:solidFill>
                  <a:srgbClr val="4B4D4D"/>
                </a:solidFill>
                <a:latin typeface="Arial"/>
                <a:cs typeface="Arial"/>
              </a:rPr>
              <a:t>,</a:t>
            </a:r>
            <a:r>
              <a:rPr lang="en-US" sz="1200" b="0" i="0" u="none" strike="noStrike" baseline="0" dirty="0">
                <a:solidFill>
                  <a:srgbClr val="4B4D4D"/>
                </a:solidFill>
                <a:latin typeface="Arial"/>
                <a:cs typeface="Arial"/>
              </a:rPr>
              <a:t> and transport</a:t>
            </a:r>
            <a:r>
              <a:rPr lang="en-US" dirty="0">
                <a:solidFill>
                  <a:srgbClr val="4B4D4D"/>
                </a:solidFill>
                <a:latin typeface="Arial"/>
                <a:cs typeface="Arial"/>
              </a:rPr>
              <a:t> to an alternate lab.</a:t>
            </a:r>
            <a:endParaRPr lang="en-US" sz="1200" b="0" i="0" u="none" strike="noStrike" baseline="0" dirty="0">
              <a:solidFill>
                <a:srgbClr val="4B4D4D"/>
              </a:solidFill>
              <a:latin typeface="Arial" panose="020B0604020202020204" pitchFamily="34" charset="0"/>
            </a:endParaRPr>
          </a:p>
          <a:p>
            <a:pPr marL="628650" lvl="1" indent="-171450" defTabSz="836219">
              <a:buFont typeface="Arial" panose="020B0604020202020204" pitchFamily="34" charset="0"/>
              <a:buChar char="•"/>
            </a:pPr>
            <a:r>
              <a:rPr lang="en-US" sz="1200" b="0" i="0" u="none" strike="noStrike" baseline="0" dirty="0">
                <a:solidFill>
                  <a:srgbClr val="4B4D4D"/>
                </a:solidFill>
                <a:latin typeface="Arial"/>
                <a:cs typeface="Arial"/>
              </a:rPr>
              <a:t>Family and Utility Personnel Well Being – Your personnel are more likely to report for duty and stay on the job during an incident if they know that they and their families are safe and cared for. </a:t>
            </a:r>
            <a:r>
              <a:rPr lang="en-US" dirty="0">
                <a:solidFill>
                  <a:srgbClr val="4B4D4D"/>
                </a:solidFill>
                <a:latin typeface="Arial"/>
                <a:cs typeface="Arial"/>
              </a:rPr>
              <a:t>The Family and Utility Personnel Well Being </a:t>
            </a:r>
            <a:r>
              <a:rPr lang="en-US" sz="1200" b="0" i="0" u="none" strike="noStrike" baseline="0" dirty="0">
                <a:solidFill>
                  <a:srgbClr val="4B4D4D"/>
                </a:solidFill>
                <a:latin typeface="Arial"/>
                <a:cs typeface="Arial"/>
              </a:rPr>
              <a:t>section can be used to identity what actions can be taken before, during, and after an incident to prepare for</a:t>
            </a:r>
            <a:r>
              <a:rPr lang="en-US" dirty="0">
                <a:solidFill>
                  <a:srgbClr val="4B4D4D"/>
                </a:solidFill>
                <a:latin typeface="Arial"/>
                <a:cs typeface="Arial"/>
              </a:rPr>
              <a:t> the</a:t>
            </a:r>
            <a:r>
              <a:rPr lang="en-US" sz="1200" b="0" i="0" u="none" strike="noStrike" baseline="0" dirty="0">
                <a:solidFill>
                  <a:srgbClr val="4B4D4D"/>
                </a:solidFill>
                <a:latin typeface="Arial"/>
                <a:cs typeface="Arial"/>
              </a:rPr>
              <a:t> </a:t>
            </a:r>
            <a:r>
              <a:rPr lang="en-US" dirty="0">
                <a:solidFill>
                  <a:srgbClr val="4B4D4D"/>
                </a:solidFill>
                <a:latin typeface="Arial"/>
                <a:cs typeface="Arial"/>
              </a:rPr>
              <a:t>demands of emergency response</a:t>
            </a:r>
            <a:r>
              <a:rPr lang="en-US" sz="1200" b="0" i="0" u="none" strike="noStrike" baseline="0" dirty="0">
                <a:solidFill>
                  <a:srgbClr val="4B4D4D"/>
                </a:solidFill>
                <a:latin typeface="Arial"/>
                <a:cs typeface="Arial"/>
              </a:rPr>
              <a:t>. Actions may include alternate work locations, on-site emergency supplies, and ensuring staff have developed family disaster plans. </a:t>
            </a:r>
            <a:r>
              <a:rPr lang="en-US" dirty="0">
                <a:solidFill>
                  <a:srgbClr val="4B4D4D"/>
                </a:solidFill>
              </a:rPr>
              <a:t>Your utility should also consider how it wants to support personnel who may be working extended shifts during an incident.</a:t>
            </a:r>
            <a:r>
              <a:rPr lang="en-US" dirty="0">
                <a:solidFill>
                  <a:srgbClr val="4B4D4D"/>
                </a:solidFill>
                <a:latin typeface="Arial"/>
                <a:cs typeface="Arial"/>
              </a:rPr>
              <a:t>:</a:t>
            </a:r>
            <a:r>
              <a:rPr lang="en-US" sz="1200" b="0" i="0" u="none" strike="noStrike" baseline="0" dirty="0">
                <a:solidFill>
                  <a:srgbClr val="4B4D4D"/>
                </a:solidFill>
                <a:latin typeface="Arial"/>
                <a:cs typeface="Arial"/>
              </a:rPr>
              <a:t> </a:t>
            </a:r>
            <a:r>
              <a:rPr lang="en-US" dirty="0">
                <a:solidFill>
                  <a:srgbClr val="4B4D4D"/>
                </a:solidFill>
                <a:latin typeface="Arial"/>
                <a:cs typeface="Arial"/>
              </a:rPr>
              <a:t>This can include the staff's</a:t>
            </a:r>
            <a:r>
              <a:rPr lang="en-US" sz="1200" b="0" i="0" u="none" strike="noStrike" baseline="0" dirty="0">
                <a:solidFill>
                  <a:srgbClr val="4B4D4D"/>
                </a:solidFill>
                <a:latin typeface="Arial"/>
                <a:cs typeface="Arial"/>
              </a:rPr>
              <a:t> </a:t>
            </a:r>
            <a:r>
              <a:rPr lang="en-US" dirty="0">
                <a:solidFill>
                  <a:srgbClr val="4B4D4D"/>
                </a:solidFill>
                <a:latin typeface="Arial"/>
                <a:cs typeface="Arial"/>
              </a:rPr>
              <a:t>needs</a:t>
            </a:r>
            <a:r>
              <a:rPr lang="en-US" sz="1200" b="0" i="0" u="none" strike="noStrike" baseline="0" dirty="0">
                <a:solidFill>
                  <a:srgbClr val="4B4D4D"/>
                </a:solidFill>
                <a:latin typeface="Arial"/>
                <a:cs typeface="Arial"/>
              </a:rPr>
              <a:t> to eat, sleep, bathe,</a:t>
            </a:r>
            <a:r>
              <a:rPr lang="en-US" dirty="0">
                <a:solidFill>
                  <a:srgbClr val="4B4D4D"/>
                </a:solidFill>
                <a:latin typeface="Arial"/>
                <a:cs typeface="Arial"/>
              </a:rPr>
              <a:t> and</a:t>
            </a:r>
            <a:r>
              <a:rPr lang="en-US" sz="1200" b="0" i="0" u="none" strike="noStrike" baseline="0" dirty="0">
                <a:solidFill>
                  <a:srgbClr val="4B4D4D"/>
                </a:solidFill>
                <a:latin typeface="Arial"/>
                <a:cs typeface="Arial"/>
              </a:rPr>
              <a:t> have working facilities.</a:t>
            </a:r>
            <a:endParaRPr lang="en-US" dirty="0"/>
          </a:p>
          <a:p>
            <a:pPr marL="171450" indent="-171450">
              <a:buFont typeface="Arial" panose="020B0604020202020204" pitchFamily="34" charset="0"/>
              <a:buChar char="•"/>
            </a:pPr>
            <a:endParaRPr lang="en-US" altLang="en-US" b="1" dirty="0"/>
          </a:p>
          <a:p>
            <a:endParaRPr lang="en-US" altLang="en-US" b="1" dirty="0">
              <a:cs typeface="Calibri" panose="020F0502020204030204"/>
            </a:endParaRPr>
          </a:p>
          <a:p>
            <a:pPr marL="171450" indent="-171450">
              <a:buFontTx/>
              <a:buChar char="•"/>
            </a:pPr>
            <a:endParaRPr lang="en-US" altLang="en-US" b="1" dirty="0"/>
          </a:p>
          <a:p>
            <a:endParaRPr lang="en-US" dirty="0"/>
          </a:p>
        </p:txBody>
      </p:sp>
      <p:sp>
        <p:nvSpPr>
          <p:cNvPr id="4" name="Slide Number Placeholder 3"/>
          <p:cNvSpPr>
            <a:spLocks noGrp="1"/>
          </p:cNvSpPr>
          <p:nvPr>
            <p:ph type="sldNum" sz="quarter" idx="5"/>
          </p:nvPr>
        </p:nvSpPr>
        <p:spPr/>
        <p:txBody>
          <a:bodyPr/>
          <a:lstStyle/>
          <a:p>
            <a:fld id="{A4D194F8-573C-4EBC-B375-0C319E113EA5}" type="slidenum">
              <a:rPr lang="en-US" smtClean="0"/>
              <a:t>86</a:t>
            </a:fld>
            <a:endParaRPr lang="en-US" dirty="0"/>
          </a:p>
        </p:txBody>
      </p:sp>
    </p:spTree>
    <p:extLst>
      <p:ext uri="{BB962C8B-B14F-4D97-AF65-F5344CB8AC3E}">
        <p14:creationId xmlns:p14="http://schemas.microsoft.com/office/powerpoint/2010/main" val="6856715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r>
              <a:rPr lang="en-US" sz="1200" kern="1200" dirty="0">
                <a:solidFill>
                  <a:schemeClr val="tx1"/>
                </a:solidFill>
                <a:effectLst/>
                <a:latin typeface="+mn-lt"/>
                <a:ea typeface="+mn-ea"/>
                <a:cs typeface="+mn-cs"/>
              </a:rPr>
              <a:t>There are </a:t>
            </a:r>
            <a:r>
              <a:rPr lang="en-US" dirty="0"/>
              <a:t>many ISRPs ready-to-go on our website and listed in the guidance document. Feel free to use them as a starting point and customize them to meet the specific needs at your utility. You will not need to include all of them in </a:t>
            </a:r>
            <a:r>
              <a:rPr lang="en-US" sz="1200" kern="1200" dirty="0">
                <a:solidFill>
                  <a:schemeClr val="tx1"/>
                </a:solidFill>
                <a:effectLst/>
                <a:latin typeface="+mn-lt"/>
                <a:ea typeface="+mn-ea"/>
                <a:cs typeface="+mn-cs"/>
              </a:rPr>
              <a:t>your ERP, but</a:t>
            </a:r>
            <a:r>
              <a:rPr lang="en-US" dirty="0"/>
              <a:t> you should consider</a:t>
            </a:r>
            <a:r>
              <a:rPr lang="en-US" sz="1200" kern="1200" dirty="0">
                <a:solidFill>
                  <a:schemeClr val="tx1"/>
                </a:solidFill>
                <a:effectLst/>
                <a:latin typeface="+mn-lt"/>
                <a:ea typeface="+mn-ea"/>
                <a:cs typeface="+mn-cs"/>
              </a:rPr>
              <a:t> having a few</a:t>
            </a:r>
            <a:r>
              <a:rPr lang="en-US" dirty="0"/>
              <a:t> included that can be detached and brought to the field during an emergency.</a:t>
            </a:r>
            <a:endParaRPr lang="en-US" dirty="0">
              <a:cs typeface="Calibri" panose="020F0502020204030204"/>
            </a:endParaRPr>
          </a:p>
          <a:p>
            <a:endParaRPr lang="en-US" dirty="0"/>
          </a:p>
          <a:p>
            <a:endParaRPr lang="en-US" sz="1200" kern="1200" dirty="0">
              <a:solidFill>
                <a:schemeClr val="tx1"/>
              </a:solidFill>
              <a:effectLst/>
              <a:latin typeface="+mn-lt"/>
              <a:cs typeface="Calibri"/>
            </a:endParaRPr>
          </a:p>
          <a:p>
            <a:pPr marL="0" indent="0">
              <a:buFontTx/>
              <a:buNone/>
            </a:pPr>
            <a:endParaRPr lang="en-US" altLang="en-US" b="1" dirty="0"/>
          </a:p>
          <a:p>
            <a:pPr marL="0" indent="0">
              <a:buFontTx/>
              <a:buNone/>
            </a:pPr>
            <a:endParaRPr lang="en-US" altLang="en-US" b="1" dirty="0"/>
          </a:p>
          <a:p>
            <a:pPr marL="171450" indent="-171450">
              <a:buFontTx/>
              <a:buChar char="•"/>
            </a:pPr>
            <a:endParaRPr lang="en-US" altLang="en-US" b="1" dirty="0"/>
          </a:p>
          <a:p>
            <a:endParaRPr lang="en-US" dirty="0"/>
          </a:p>
        </p:txBody>
      </p:sp>
      <p:sp>
        <p:nvSpPr>
          <p:cNvPr id="4" name="Slide Number Placeholder 3"/>
          <p:cNvSpPr>
            <a:spLocks noGrp="1"/>
          </p:cNvSpPr>
          <p:nvPr>
            <p:ph type="sldNum" sz="quarter" idx="5"/>
          </p:nvPr>
        </p:nvSpPr>
        <p:spPr/>
        <p:txBody>
          <a:bodyPr/>
          <a:lstStyle/>
          <a:p>
            <a:fld id="{A4D194F8-573C-4EBC-B375-0C319E113EA5}" type="slidenum">
              <a:rPr lang="en-US" smtClean="0"/>
              <a:t>87</a:t>
            </a:fld>
            <a:endParaRPr lang="en-US" dirty="0"/>
          </a:p>
        </p:txBody>
      </p:sp>
    </p:spTree>
    <p:extLst>
      <p:ext uri="{BB962C8B-B14F-4D97-AF65-F5344CB8AC3E}">
        <p14:creationId xmlns:p14="http://schemas.microsoft.com/office/powerpoint/2010/main" val="28368896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45EA4D9-CF17-4932-B6FF-98357646CA07}"/>
              </a:ext>
            </a:extLst>
          </p:cNvPr>
          <p:cNvSpPr>
            <a:spLocks noGrp="1" noRot="1" noChangeAspect="1" noChangeArrowheads="1" noTextEdit="1"/>
          </p:cNvSpPr>
          <p:nvPr>
            <p:ph type="sldImg"/>
          </p:nvPr>
        </p:nvSpPr>
        <p:spPr>
          <a:xfrm>
            <a:off x="317500" y="304800"/>
            <a:ext cx="4722813" cy="2657475"/>
          </a:xfrm>
          <a:ln/>
        </p:spPr>
      </p:sp>
      <p:sp>
        <p:nvSpPr>
          <p:cNvPr id="30723" name="Notes Placeholder 2">
            <a:extLst>
              <a:ext uri="{FF2B5EF4-FFF2-40B4-BE49-F238E27FC236}">
                <a16:creationId xmlns:a16="http://schemas.microsoft.com/office/drawing/2014/main" id="{BA03D68C-3071-4E4C-8292-0430F0B110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cs typeface="Calibri"/>
              </a:rPr>
              <a:t>Here we have an excerpt from the Wildfire ISRP.  The check list includes actions you can take to prepare, respond to, and recover from a wildfire.</a:t>
            </a:r>
            <a:endParaRPr lang="en-US" sz="1200" kern="1200" dirty="0">
              <a:solidFill>
                <a:schemeClr val="tx1"/>
              </a:solidFill>
              <a:effectLst/>
              <a:latin typeface="+mn-lt"/>
              <a:cs typeface="Calibri"/>
            </a:endParaRPr>
          </a:p>
          <a:p>
            <a:pPr marL="0" lvl="0" indent="0">
              <a:buFontTx/>
              <a:buNone/>
            </a:pPr>
            <a:endParaRPr lang="en-US" sz="1200" kern="1200" dirty="0">
              <a:solidFill>
                <a:schemeClr val="tx1"/>
              </a:solidFill>
              <a:effectLst/>
              <a:latin typeface="+mn-lt"/>
              <a:cs typeface="Calibri"/>
            </a:endParaRPr>
          </a:p>
          <a:p>
            <a:r>
              <a:rPr lang="en-US" dirty="0">
                <a:cs typeface="Calibri" panose="020F0502020204030204"/>
              </a:rPr>
              <a:t>The "prepare" checklist includes sections for pre-planning and coordination and have items such as identifying critical infrastructure and coordinating with local emergency responders. These are excellent tools for becoming familiar with the functions of emergency response, especially for those new to the world of emergency management.</a:t>
            </a:r>
          </a:p>
          <a:p>
            <a:pPr>
              <a:buFont typeface="Arial" panose="020B0604020202020204" pitchFamily="34" charset="0"/>
            </a:pPr>
            <a:endParaRPr lang="en-US" dirty="0">
              <a:cs typeface="Calibri" panose="020F0502020204030204"/>
            </a:endParaRPr>
          </a:p>
          <a:p>
            <a:endParaRPr lang="en-US" altLang="en-US" dirty="0"/>
          </a:p>
          <a:p>
            <a:r>
              <a:rPr lang="en-US" altLang="en-US" dirty="0"/>
              <a:t> </a:t>
            </a:r>
            <a:endParaRPr lang="en-US" altLang="en-US" dirty="0">
              <a:cs typeface="Calibri"/>
            </a:endParaRPr>
          </a:p>
          <a:p>
            <a:pPr marL="0" indent="0">
              <a:buFontTx/>
              <a:buNone/>
            </a:pPr>
            <a:endParaRPr lang="en-US" altLang="en-US" dirty="0"/>
          </a:p>
          <a:p>
            <a:pPr marL="0" indent="0">
              <a:buFontTx/>
              <a:buNone/>
            </a:pPr>
            <a:endParaRPr lang="en-US" altLang="en-US" dirty="0"/>
          </a:p>
        </p:txBody>
      </p:sp>
      <p:sp>
        <p:nvSpPr>
          <p:cNvPr id="30724" name="Slide Number Placeholder 3">
            <a:extLst>
              <a:ext uri="{FF2B5EF4-FFF2-40B4-BE49-F238E27FC236}">
                <a16:creationId xmlns:a16="http://schemas.microsoft.com/office/drawing/2014/main" id="{CCC193CC-9BA5-4669-B95E-26016A8BE3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568">
              <a:defRPr>
                <a:solidFill>
                  <a:schemeClr val="tx1"/>
                </a:solidFill>
                <a:latin typeface="Arial" panose="020B0604020202020204" pitchFamily="34" charset="0"/>
              </a:defRPr>
            </a:lvl1pPr>
            <a:lvl2pPr marL="757066" indent="-291179" defTabSz="949568">
              <a:defRPr>
                <a:solidFill>
                  <a:schemeClr val="tx1"/>
                </a:solidFill>
                <a:latin typeface="Arial" panose="020B0604020202020204" pitchFamily="34" charset="0"/>
              </a:defRPr>
            </a:lvl2pPr>
            <a:lvl3pPr marL="1164717" indent="-232943" defTabSz="949568">
              <a:defRPr>
                <a:solidFill>
                  <a:schemeClr val="tx1"/>
                </a:solidFill>
                <a:latin typeface="Arial" panose="020B0604020202020204" pitchFamily="34" charset="0"/>
              </a:defRPr>
            </a:lvl3pPr>
            <a:lvl4pPr marL="1630604" indent="-232943" defTabSz="949568">
              <a:defRPr>
                <a:solidFill>
                  <a:schemeClr val="tx1"/>
                </a:solidFill>
                <a:latin typeface="Arial" panose="020B0604020202020204" pitchFamily="34" charset="0"/>
              </a:defRPr>
            </a:lvl4pPr>
            <a:lvl5pPr marL="2096491" indent="-232943" defTabSz="949568">
              <a:defRPr>
                <a:solidFill>
                  <a:schemeClr val="tx1"/>
                </a:solidFill>
                <a:latin typeface="Arial" panose="020B0604020202020204" pitchFamily="34" charset="0"/>
              </a:defRPr>
            </a:lvl5pPr>
            <a:lvl6pPr marL="2562377" indent="-232943" defTabSz="949568" eaLnBrk="0" fontAlgn="base" hangingPunct="0">
              <a:spcBef>
                <a:spcPct val="0"/>
              </a:spcBef>
              <a:spcAft>
                <a:spcPct val="0"/>
              </a:spcAft>
              <a:defRPr>
                <a:solidFill>
                  <a:schemeClr val="tx1"/>
                </a:solidFill>
                <a:latin typeface="Arial" panose="020B0604020202020204" pitchFamily="34" charset="0"/>
              </a:defRPr>
            </a:lvl6pPr>
            <a:lvl7pPr marL="3028264" indent="-232943" defTabSz="949568" eaLnBrk="0" fontAlgn="base" hangingPunct="0">
              <a:spcBef>
                <a:spcPct val="0"/>
              </a:spcBef>
              <a:spcAft>
                <a:spcPct val="0"/>
              </a:spcAft>
              <a:defRPr>
                <a:solidFill>
                  <a:schemeClr val="tx1"/>
                </a:solidFill>
                <a:latin typeface="Arial" panose="020B0604020202020204" pitchFamily="34" charset="0"/>
              </a:defRPr>
            </a:lvl7pPr>
            <a:lvl8pPr marL="3494151" indent="-232943" defTabSz="949568" eaLnBrk="0" fontAlgn="base" hangingPunct="0">
              <a:spcBef>
                <a:spcPct val="0"/>
              </a:spcBef>
              <a:spcAft>
                <a:spcPct val="0"/>
              </a:spcAft>
              <a:defRPr>
                <a:solidFill>
                  <a:schemeClr val="tx1"/>
                </a:solidFill>
                <a:latin typeface="Arial" panose="020B0604020202020204" pitchFamily="34" charset="0"/>
              </a:defRPr>
            </a:lvl8pPr>
            <a:lvl9pPr marL="3960038" indent="-232943" defTabSz="949568" eaLnBrk="0" fontAlgn="base" hangingPunct="0">
              <a:spcBef>
                <a:spcPct val="0"/>
              </a:spcBef>
              <a:spcAft>
                <a:spcPct val="0"/>
              </a:spcAft>
              <a:defRPr>
                <a:solidFill>
                  <a:schemeClr val="tx1"/>
                </a:solidFill>
                <a:latin typeface="Arial" panose="020B0604020202020204" pitchFamily="34" charset="0"/>
              </a:defRPr>
            </a:lvl9pPr>
          </a:lstStyle>
          <a:p>
            <a:fld id="{FAFE9BD3-7001-4A16-B239-3D778D733511}" type="slidenum">
              <a:rPr lang="en-US" altLang="en-US" smtClean="0">
                <a:latin typeface="Times New Roman" panose="02020603050405020304" pitchFamily="18" charset="0"/>
              </a:rPr>
              <a:pPr/>
              <a:t>88</a:t>
            </a:fld>
            <a:endParaRPr lang="en-US" altLang="en-US" dirty="0">
              <a:latin typeface="Times New Roman" panose="02020603050405020304"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Mitigation actions are </a:t>
            </a:r>
            <a:r>
              <a:rPr lang="en-US" sz="1100" b="1" dirty="0"/>
              <a:t>cost effective</a:t>
            </a:r>
            <a:r>
              <a:rPr lang="en-US" sz="1100" b="0" dirty="0"/>
              <a:t>. They help your utility better withstand and rapidly recover from an incident,</a:t>
            </a:r>
            <a:r>
              <a:rPr lang="en-US" sz="1100" dirty="0"/>
              <a:t> which</a:t>
            </a:r>
            <a:r>
              <a:rPr lang="en-US" sz="1100" b="0" dirty="0"/>
              <a:t> </a:t>
            </a:r>
            <a:r>
              <a:rPr lang="en-US" sz="1100" dirty="0"/>
              <a:t>increases</a:t>
            </a:r>
            <a:r>
              <a:rPr lang="en-US" sz="1100" b="0" dirty="0"/>
              <a:t> overall resilience.</a:t>
            </a:r>
            <a:r>
              <a:rPr lang="en-US" sz="1100" dirty="0"/>
              <a:t> There are two groups of mitigations actions highlighted in the template:</a:t>
            </a:r>
            <a:endParaRPr lang="en-US" sz="1100"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a:defRPr/>
            </a:pPr>
            <a:r>
              <a:rPr lang="en-US" sz="1100" dirty="0"/>
              <a:t>3.1 – Alt source water options, and interconnected utilities – “How will you prevent a disaster from impacting  your ability to treat and distribute drinking water?"</a:t>
            </a:r>
            <a:endParaRPr lang="en-US" sz="11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C4D4D"/>
                </a:solidFill>
                <a:effectLst/>
                <a:latin typeface="Arial" panose="020B0604020202020204" pitchFamily="34" charset="0"/>
                <a:ea typeface="Times New Roman" panose="02020603050405020304" pitchFamily="18" charset="0"/>
                <a:cs typeface="Times New Roman" panose="02020603050405020304" pitchFamily="18" charset="0"/>
              </a:rPr>
              <a:t>3.2 - Identify the priority cybersecurity mitigation actions that your utility intends to implement to better protect against a cyberattack. To accomplish this, you can use the Checklist of Priority Cybersecurity Practices for Water Systems </a:t>
            </a:r>
            <a:endParaRPr lang="en-US" sz="1100" dirty="0">
              <a:solidFill>
                <a:srgbClr val="4C4D4D"/>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a:defRPr/>
            </a:pPr>
            <a:r>
              <a:rPr lang="en-US" sz="1100" dirty="0"/>
              <a:t>3.3 – The other mitigation actions section should be based on the countermeasures identified in you RRA and implemented before an incident. These actions will be specific to vulnerabilities that affect your unique utility. For example, identifying fire-hardened areas to store your critical assets,  or removing vegetation and flammable debris in the area around your facility.</a:t>
            </a:r>
            <a:endParaRPr lang="en-US" sz="1100"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194F8-573C-4EBC-B375-0C319E113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076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already have a SDWA 1433 RRA and ERP, you need to review, updated, and re-certify your RRA and ERP to EPA before the 2025-2026 deadlines. You don’t have to restart the RRA and ERP from scratch.</a:t>
            </a:r>
          </a:p>
          <a:p>
            <a:endParaRPr lang="en-US" dirty="0"/>
          </a:p>
          <a:p>
            <a:r>
              <a:rPr lang="en-US" dirty="0"/>
              <a:t>The requirements for RRAs and ERPs as written by Congress in SDWA section 1433 have not changed, however your water system and the threats facing the water sector has changed over the past 5 years. We want to underscore the importance of conducting a thorough review and making substantial updates to your RRA and ERP so they will be useful to you when emergency strikes! </a:t>
            </a:r>
            <a:r>
              <a:rPr lang="en-US" sz="1800" dirty="0">
                <a:effectLst/>
                <a:latin typeface="Calibri" panose="020F0502020204030204" pitchFamily="34" charset="0"/>
                <a:ea typeface="Calibri" panose="020F0502020204030204" pitchFamily="34" charset="0"/>
                <a:cs typeface="Arial" panose="020B0604020202020204" pitchFamily="34" charset="0"/>
              </a:rPr>
              <a:t>We encourage CWSs to consider adding to existing sections based on the latest knowledge of threats for the water sector. </a:t>
            </a:r>
            <a:r>
              <a:rPr lang="en-US" sz="1800" dirty="0"/>
              <a:t>EPA has free resources available on www.epa.gov/waterresilience with information on a wide variety of threats, including cybersecurity, supply chain resilience, and more, that used to help bolster sections of your RRA and ERP. </a:t>
            </a:r>
          </a:p>
        </p:txBody>
      </p:sp>
      <p:sp>
        <p:nvSpPr>
          <p:cNvPr id="4" name="Slide Number Placeholder 3"/>
          <p:cNvSpPr>
            <a:spLocks noGrp="1"/>
          </p:cNvSpPr>
          <p:nvPr>
            <p:ph type="sldNum" sz="quarter" idx="10"/>
          </p:nvPr>
        </p:nvSpPr>
        <p:spPr/>
        <p:txBody>
          <a:bodyPr/>
          <a:lstStyle/>
          <a:p>
            <a:fld id="{1D02C85F-697A-0F4C-B32C-AC46DD783C20}" type="slidenum">
              <a:rPr lang="en-US" smtClean="0"/>
              <a:t>9</a:t>
            </a:fld>
            <a:endParaRPr lang="en-US" dirty="0"/>
          </a:p>
        </p:txBody>
      </p:sp>
    </p:spTree>
    <p:extLst>
      <p:ext uri="{BB962C8B-B14F-4D97-AF65-F5344CB8AC3E}">
        <p14:creationId xmlns:p14="http://schemas.microsoft.com/office/powerpoint/2010/main" val="255950971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5125" y="365125"/>
            <a:ext cx="4102100" cy="2306638"/>
          </a:xfrm>
        </p:spPr>
      </p:sp>
      <p:sp>
        <p:nvSpPr>
          <p:cNvPr id="3" name="Notes Placeholder 2"/>
          <p:cNvSpPr>
            <a:spLocks noGrp="1"/>
          </p:cNvSpPr>
          <p:nvPr>
            <p:ph type="body" idx="1"/>
          </p:nvPr>
        </p:nvSpPr>
        <p:spPr/>
        <p:txBody>
          <a:bodyPr/>
          <a:lstStyle/>
          <a:p>
            <a:r>
              <a:rPr lang="en-US" dirty="0"/>
              <a:t>An interconnection to a neighboring water utility would be most preferable option to be able to supply safe drinking water during an emergency</a:t>
            </a:r>
            <a:r>
              <a:rPr lang="en-US" dirty="0">
                <a:cs typeface="Calibri"/>
              </a:rPr>
              <a:t> </a:t>
            </a:r>
            <a:r>
              <a:rPr lang="en-US" dirty="0"/>
              <a:t>, followed by “damage control” mitigation actions. In the example, we identified in the template example the option to tap into a well used for irrigation for an emergency water supply (note, that this may be a special case, as allowed by State/Federal Law).</a:t>
            </a:r>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B3F1709-43F8-492A-AA07-BC8F673B8001}" type="slidenum">
              <a:rPr lang="en-US" smtClean="0"/>
              <a:t>90</a:t>
            </a:fld>
            <a:endParaRPr lang="en-US" dirty="0"/>
          </a:p>
        </p:txBody>
      </p:sp>
    </p:spTree>
    <p:extLst>
      <p:ext uri="{BB962C8B-B14F-4D97-AF65-F5344CB8AC3E}">
        <p14:creationId xmlns:p14="http://schemas.microsoft.com/office/powerpoint/2010/main" val="49079498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most appropriate method of detecting a possible incident depends on the type of threat. Where possible, multiple detection methods should be used.</a:t>
            </a:r>
            <a:endParaRPr lang="en-US" dirty="0">
              <a:cs typeface="Calibri"/>
            </a:endParaRP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altLang="en-US" dirty="0">
              <a:cs typeface="Calibri"/>
            </a:endParaRPr>
          </a:p>
          <a:p>
            <a:pPr>
              <a:defRPr/>
            </a:pPr>
            <a:r>
              <a:rPr lang="en-US" dirty="0"/>
              <a:t>Remember: Effective response to an emergency requires timely detection, which allows your utility to implement its ERP as soon as possible. I.E. The sooner you detect, the sooner you can respond.</a:t>
            </a:r>
            <a:endParaRPr lang="en-US" dirty="0">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194F8-573C-4EBC-B375-0C319E113E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525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Please visit our website for additional information, access to EPA’s free resources and guidance, and links electronically certify your RRA or ERP using our secure, online platform. </a:t>
            </a:r>
            <a:r>
              <a:rPr lang="en-US" sz="1100" kern="1200" dirty="0">
                <a:solidFill>
                  <a:schemeClr val="tx1"/>
                </a:solidFill>
                <a:effectLst/>
                <a:latin typeface="+mn-lt"/>
                <a:ea typeface="+mn-ea"/>
                <a:cs typeface="+mn-cs"/>
              </a:rPr>
              <a:t>If you have additional questions about </a:t>
            </a:r>
            <a:r>
              <a:rPr lang="en-US" sz="2400" dirty="0"/>
              <a:t>SDWA section 1433/</a:t>
            </a:r>
            <a:r>
              <a:rPr lang="en-US" sz="1100" kern="1200" dirty="0">
                <a:solidFill>
                  <a:schemeClr val="tx1"/>
                </a:solidFill>
                <a:effectLst/>
                <a:latin typeface="+mn-lt"/>
                <a:ea typeface="+mn-ea"/>
                <a:cs typeface="+mn-cs"/>
              </a:rPr>
              <a:t>AWIA section 2013, please email us at dwresilience@epa.gov. </a:t>
            </a:r>
          </a:p>
          <a:p>
            <a:endParaRPr lang="en-US" dirty="0"/>
          </a:p>
        </p:txBody>
      </p:sp>
      <p:sp>
        <p:nvSpPr>
          <p:cNvPr id="4" name="Slide Number Placeholder 3"/>
          <p:cNvSpPr>
            <a:spLocks noGrp="1"/>
          </p:cNvSpPr>
          <p:nvPr>
            <p:ph type="sldNum" sz="quarter" idx="10"/>
          </p:nvPr>
        </p:nvSpPr>
        <p:spPr/>
        <p:txBody>
          <a:bodyPr/>
          <a:lstStyle/>
          <a:p>
            <a:fld id="{1D02C85F-697A-0F4C-B32C-AC46DD783C20}" type="slidenum">
              <a:rPr lang="en-US" smtClean="0"/>
              <a:t>92</a:t>
            </a:fld>
            <a:endParaRPr lang="en-US" dirty="0"/>
          </a:p>
        </p:txBody>
      </p:sp>
    </p:spTree>
    <p:extLst>
      <p:ext uri="{BB962C8B-B14F-4D97-AF65-F5344CB8AC3E}">
        <p14:creationId xmlns:p14="http://schemas.microsoft.com/office/powerpoint/2010/main" val="21623071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BD6EA2-A626-4813-8D72-8AB4E6CD9E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01329"/>
            <a:ext cx="4828315" cy="3219193"/>
          </a:xfrm>
          <a:prstGeom prst="rect">
            <a:avLst/>
          </a:prstGeom>
        </p:spPr>
      </p:pic>
      <p:pic>
        <p:nvPicPr>
          <p:cNvPr id="8" name="Picture 7">
            <a:extLst>
              <a:ext uri="{FF2B5EF4-FFF2-40B4-BE49-F238E27FC236}">
                <a16:creationId xmlns:a16="http://schemas.microsoft.com/office/drawing/2014/main" id="{B2AECB5D-D4A5-4A3F-9C43-D6905603C6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50955" y="2736746"/>
            <a:ext cx="4548139" cy="3308854"/>
          </a:xfrm>
          <a:prstGeom prst="rect">
            <a:avLst/>
          </a:prstGeom>
        </p:spPr>
      </p:pic>
      <p:pic>
        <p:nvPicPr>
          <p:cNvPr id="9" name="Picture 8">
            <a:extLst>
              <a:ext uri="{FF2B5EF4-FFF2-40B4-BE49-F238E27FC236}">
                <a16:creationId xmlns:a16="http://schemas.microsoft.com/office/drawing/2014/main" id="{20ADAE13-ADA9-4EE1-A18A-3768024F35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51335" y="2547991"/>
            <a:ext cx="4453238" cy="3554331"/>
          </a:xfrm>
          <a:prstGeom prst="rect">
            <a:avLst/>
          </a:prstGeom>
        </p:spPr>
      </p:pic>
      <p:sp>
        <p:nvSpPr>
          <p:cNvPr id="10" name="Rectangle 9">
            <a:extLst>
              <a:ext uri="{FF2B5EF4-FFF2-40B4-BE49-F238E27FC236}">
                <a16:creationId xmlns:a16="http://schemas.microsoft.com/office/drawing/2014/main" id="{8315F8A5-7F9A-4A62-8DD5-09CC1C58D8C3}"/>
              </a:ext>
            </a:extLst>
          </p:cNvPr>
          <p:cNvSpPr/>
          <p:nvPr userDrawn="1"/>
        </p:nvSpPr>
        <p:spPr>
          <a:xfrm>
            <a:off x="-7093" y="5890373"/>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CDBA65AE-8A61-42F3-93BE-109F4C89D123}"/>
              </a:ext>
            </a:extLst>
          </p:cNvPr>
          <p:cNvSpPr txBox="1"/>
          <p:nvPr userDrawn="1"/>
        </p:nvSpPr>
        <p:spPr>
          <a:xfrm>
            <a:off x="9039827" y="6123789"/>
            <a:ext cx="304266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pic>
        <p:nvPicPr>
          <p:cNvPr id="12" name="Picture 11">
            <a:extLst>
              <a:ext uri="{FF2B5EF4-FFF2-40B4-BE49-F238E27FC236}">
                <a16:creationId xmlns:a16="http://schemas.microsoft.com/office/drawing/2014/main" id="{6431AEF2-B6C0-4E98-8340-4F0F577A91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62667" y="5826741"/>
            <a:ext cx="4085483" cy="1259690"/>
          </a:xfrm>
          <a:prstGeom prst="rect">
            <a:avLst/>
          </a:prstGeom>
        </p:spPr>
      </p:pic>
      <p:pic>
        <p:nvPicPr>
          <p:cNvPr id="13" name="Picture 12">
            <a:extLst>
              <a:ext uri="{FF2B5EF4-FFF2-40B4-BE49-F238E27FC236}">
                <a16:creationId xmlns:a16="http://schemas.microsoft.com/office/drawing/2014/main" id="{297FA611-9455-4AAE-86E8-2A6C4725783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5294"/>
            <a:ext cx="4052984" cy="2701330"/>
          </a:xfrm>
          <a:prstGeom prst="rect">
            <a:avLst/>
          </a:prstGeom>
        </p:spPr>
      </p:pic>
      <p:pic>
        <p:nvPicPr>
          <p:cNvPr id="14" name="Picture 13">
            <a:extLst>
              <a:ext uri="{FF2B5EF4-FFF2-40B4-BE49-F238E27FC236}">
                <a16:creationId xmlns:a16="http://schemas.microsoft.com/office/drawing/2014/main" id="{B99CDC14-81FB-4029-8AEF-08938FBFF2C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51337" y="0"/>
            <a:ext cx="4453239" cy="2701330"/>
          </a:xfrm>
          <a:prstGeom prst="rect">
            <a:avLst/>
          </a:prstGeom>
        </p:spPr>
      </p:pic>
      <p:pic>
        <p:nvPicPr>
          <p:cNvPr id="15" name="Picture 14">
            <a:extLst>
              <a:ext uri="{FF2B5EF4-FFF2-40B4-BE49-F238E27FC236}">
                <a16:creationId xmlns:a16="http://schemas.microsoft.com/office/drawing/2014/main" id="{7CE4053E-B4E8-4079-9F18-01407820CAA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04573" y="10633"/>
            <a:ext cx="4080334" cy="2726012"/>
          </a:xfrm>
          <a:prstGeom prst="rect">
            <a:avLst/>
          </a:prstGeom>
        </p:spPr>
      </p:pic>
      <p:sp>
        <p:nvSpPr>
          <p:cNvPr id="16" name="Rectangle 15">
            <a:extLst>
              <a:ext uri="{FF2B5EF4-FFF2-40B4-BE49-F238E27FC236}">
                <a16:creationId xmlns:a16="http://schemas.microsoft.com/office/drawing/2014/main" id="{8C8F6198-AEBB-42A7-98AD-978B6B70213B}"/>
              </a:ext>
            </a:extLst>
          </p:cNvPr>
          <p:cNvSpPr/>
          <p:nvPr userDrawn="1"/>
        </p:nvSpPr>
        <p:spPr>
          <a:xfrm>
            <a:off x="7093" y="-5294"/>
            <a:ext cx="12192000" cy="5895666"/>
          </a:xfrm>
          <a:prstGeom prst="rect">
            <a:avLst/>
          </a:prstGeom>
          <a:solidFill>
            <a:srgbClr val="262626">
              <a:alpha val="7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000" spc="-100" dirty="0">
              <a:ln w="15875">
                <a:solidFill>
                  <a:srgbClr val="FFFFFF"/>
                </a:solidFill>
              </a:ln>
              <a:solidFill>
                <a:prstClr val="white"/>
              </a:solidFill>
              <a:ea typeface="+mj-ea"/>
              <a:cs typeface="+mj-cs"/>
            </a:endParaRPr>
          </a:p>
          <a:p>
            <a:pPr algn="ctr"/>
            <a:endParaRPr lang="en-US" sz="4000" spc="-100" dirty="0">
              <a:ln w="15875">
                <a:solidFill>
                  <a:srgbClr val="FFFFFF"/>
                </a:solidFill>
              </a:ln>
              <a:solidFill>
                <a:prstClr val="white"/>
              </a:solidFill>
              <a:ea typeface="+mj-ea"/>
              <a:cs typeface="+mj-cs"/>
            </a:endParaRPr>
          </a:p>
        </p:txBody>
      </p:sp>
      <p:sp>
        <p:nvSpPr>
          <p:cNvPr id="5" name="Title 4">
            <a:extLst>
              <a:ext uri="{FF2B5EF4-FFF2-40B4-BE49-F238E27FC236}">
                <a16:creationId xmlns:a16="http://schemas.microsoft.com/office/drawing/2014/main" id="{8D459D77-8DFB-4C70-A27E-E23EE8980855}"/>
              </a:ext>
            </a:extLst>
          </p:cNvPr>
          <p:cNvSpPr>
            <a:spLocks noGrp="1"/>
          </p:cNvSpPr>
          <p:nvPr>
            <p:ph type="title" hasCustomPrompt="1"/>
          </p:nvPr>
        </p:nvSpPr>
        <p:spPr>
          <a:xfrm>
            <a:off x="1143797" y="2097838"/>
            <a:ext cx="9611512" cy="2176216"/>
          </a:xfrm>
        </p:spPr>
        <p:txBody>
          <a:bodyPr/>
          <a:lstStyle>
            <a:lvl1pPr algn="l">
              <a:defRPr sz="4000" b="1">
                <a:solidFill>
                  <a:schemeClr val="bg1"/>
                </a:solidFill>
                <a:latin typeface="+mn-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lang="en-US"/>
            </a:br>
            <a:endParaRPr lang="en-US"/>
          </a:p>
        </p:txBody>
      </p:sp>
    </p:spTree>
    <p:extLst>
      <p:ext uri="{BB962C8B-B14F-4D97-AF65-F5344CB8AC3E}">
        <p14:creationId xmlns:p14="http://schemas.microsoft.com/office/powerpoint/2010/main" val="4243687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BCA4D-104A-40C5-B24F-C36AB82287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4CBE86-5A92-4C4C-A4F1-425E73A4F2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CC974-447F-4C6A-ADF2-DCE246102D7A}"/>
              </a:ext>
            </a:extLst>
          </p:cNvPr>
          <p:cNvSpPr>
            <a:spLocks noGrp="1"/>
          </p:cNvSpPr>
          <p:nvPr>
            <p:ph type="dt" sz="half" idx="10"/>
          </p:nvPr>
        </p:nvSpPr>
        <p:spPr/>
        <p:txBody>
          <a:bodyPr/>
          <a:lstStyle/>
          <a:p>
            <a:fld id="{053FF917-5D73-49AD-98D6-00819063991C}" type="datetime1">
              <a:rPr lang="en-US" smtClean="0"/>
              <a:t>6/4/2025</a:t>
            </a:fld>
            <a:endParaRPr lang="en-US" dirty="0"/>
          </a:p>
        </p:txBody>
      </p:sp>
      <p:sp>
        <p:nvSpPr>
          <p:cNvPr id="5" name="Footer Placeholder 4">
            <a:extLst>
              <a:ext uri="{FF2B5EF4-FFF2-40B4-BE49-F238E27FC236}">
                <a16:creationId xmlns:a16="http://schemas.microsoft.com/office/drawing/2014/main" id="{6DDB383B-6443-48BA-88E0-61A5DDDD46EA}"/>
              </a:ext>
            </a:extLst>
          </p:cNvPr>
          <p:cNvSpPr>
            <a:spLocks noGrp="1"/>
          </p:cNvSpPr>
          <p:nvPr>
            <p:ph type="ftr" sz="quarter" idx="11"/>
          </p:nvPr>
        </p:nvSpPr>
        <p:spPr/>
        <p:txBody>
          <a:bodyPr/>
          <a:lstStyle/>
          <a:p>
            <a:r>
              <a:rPr lang="en-US" sz="1200" b="1" dirty="0">
                <a:solidFill>
                  <a:srgbClr val="C00000"/>
                </a:solidFill>
              </a:rPr>
              <a:t>PRE-DECISIONAL/DELIBERATIVE</a:t>
            </a:r>
          </a:p>
        </p:txBody>
      </p:sp>
      <p:sp>
        <p:nvSpPr>
          <p:cNvPr id="6" name="Slide Number Placeholder 5">
            <a:extLst>
              <a:ext uri="{FF2B5EF4-FFF2-40B4-BE49-F238E27FC236}">
                <a16:creationId xmlns:a16="http://schemas.microsoft.com/office/drawing/2014/main" id="{1C051287-A733-4409-8045-3D6BEA61C864}"/>
              </a:ext>
            </a:extLst>
          </p:cNvPr>
          <p:cNvSpPr>
            <a:spLocks noGrp="1"/>
          </p:cNvSpPr>
          <p:nvPr>
            <p:ph type="sldNum" sz="quarter" idx="12"/>
          </p:nvPr>
        </p:nvSpPr>
        <p:spPr/>
        <p:txBody>
          <a:bodyPr/>
          <a:lstStyle/>
          <a:p>
            <a:fld id="{A0678034-1553-42D3-8F41-00DF5023F3D5}" type="slidenum">
              <a:rPr lang="en-US" smtClean="0"/>
              <a:t>‹#›</a:t>
            </a:fld>
            <a:endParaRPr lang="en-US" dirty="0"/>
          </a:p>
        </p:txBody>
      </p:sp>
    </p:spTree>
    <p:extLst>
      <p:ext uri="{BB962C8B-B14F-4D97-AF65-F5344CB8AC3E}">
        <p14:creationId xmlns:p14="http://schemas.microsoft.com/office/powerpoint/2010/main" val="2954872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859C92-3B76-4254-8856-1735888EBC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25886C-A33A-4D53-A938-16E362A60A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0DEE5-5183-4CD9-952B-5FE5CEE93568}"/>
              </a:ext>
            </a:extLst>
          </p:cNvPr>
          <p:cNvSpPr>
            <a:spLocks noGrp="1"/>
          </p:cNvSpPr>
          <p:nvPr>
            <p:ph type="dt" sz="half" idx="10"/>
          </p:nvPr>
        </p:nvSpPr>
        <p:spPr/>
        <p:txBody>
          <a:bodyPr/>
          <a:lstStyle/>
          <a:p>
            <a:fld id="{7B7DDCD2-8A5B-48DA-895E-B401B3322E08}" type="datetime1">
              <a:rPr lang="en-US" smtClean="0"/>
              <a:t>6/4/2025</a:t>
            </a:fld>
            <a:endParaRPr lang="en-US" dirty="0"/>
          </a:p>
        </p:txBody>
      </p:sp>
      <p:sp>
        <p:nvSpPr>
          <p:cNvPr id="5" name="Footer Placeholder 4">
            <a:extLst>
              <a:ext uri="{FF2B5EF4-FFF2-40B4-BE49-F238E27FC236}">
                <a16:creationId xmlns:a16="http://schemas.microsoft.com/office/drawing/2014/main" id="{C9385725-2370-427C-A253-B5BA393CE134}"/>
              </a:ext>
            </a:extLst>
          </p:cNvPr>
          <p:cNvSpPr>
            <a:spLocks noGrp="1"/>
          </p:cNvSpPr>
          <p:nvPr>
            <p:ph type="ftr" sz="quarter" idx="11"/>
          </p:nvPr>
        </p:nvSpPr>
        <p:spPr/>
        <p:txBody>
          <a:bodyPr/>
          <a:lstStyle/>
          <a:p>
            <a:r>
              <a:rPr lang="en-US" sz="1200" b="1" dirty="0">
                <a:solidFill>
                  <a:srgbClr val="C00000"/>
                </a:solidFill>
              </a:rPr>
              <a:t>PRE-DECISIONAL/DELIBERATIVE</a:t>
            </a:r>
          </a:p>
        </p:txBody>
      </p:sp>
      <p:sp>
        <p:nvSpPr>
          <p:cNvPr id="6" name="Slide Number Placeholder 5">
            <a:extLst>
              <a:ext uri="{FF2B5EF4-FFF2-40B4-BE49-F238E27FC236}">
                <a16:creationId xmlns:a16="http://schemas.microsoft.com/office/drawing/2014/main" id="{5CA6325B-3E56-4223-9367-98D7E902FFDF}"/>
              </a:ext>
            </a:extLst>
          </p:cNvPr>
          <p:cNvSpPr>
            <a:spLocks noGrp="1"/>
          </p:cNvSpPr>
          <p:nvPr>
            <p:ph type="sldNum" sz="quarter" idx="12"/>
          </p:nvPr>
        </p:nvSpPr>
        <p:spPr/>
        <p:txBody>
          <a:bodyPr/>
          <a:lstStyle/>
          <a:p>
            <a:fld id="{A0678034-1553-42D3-8F41-00DF5023F3D5}" type="slidenum">
              <a:rPr lang="en-US" smtClean="0"/>
              <a:t>‹#›</a:t>
            </a:fld>
            <a:endParaRPr lang="en-US" dirty="0"/>
          </a:p>
        </p:txBody>
      </p:sp>
    </p:spTree>
    <p:extLst>
      <p:ext uri="{BB962C8B-B14F-4D97-AF65-F5344CB8AC3E}">
        <p14:creationId xmlns:p14="http://schemas.microsoft.com/office/powerpoint/2010/main" val="19660127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BD3762-5E3F-4CEA-9443-4F54892C9DD2}" type="datetimeFigureOut">
              <a:rPr lang="en-US" smtClean="0"/>
              <a:t>6/4/2025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6039FA0-B92B-4B17-83E0-D82FF1B4E7B0}" type="slidenum">
              <a:rPr lang="en-US" smtClean="0"/>
              <a:t>‹#›</a:t>
            </a:fld>
            <a:endParaRPr lang="en-US" dirty="0"/>
          </a:p>
        </p:txBody>
      </p:sp>
    </p:spTree>
    <p:extLst>
      <p:ext uri="{BB962C8B-B14F-4D97-AF65-F5344CB8AC3E}">
        <p14:creationId xmlns:p14="http://schemas.microsoft.com/office/powerpoint/2010/main" val="3153850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2070191" y="276447"/>
            <a:ext cx="9535836" cy="645041"/>
          </a:xfrm>
          <a:prstGeom prst="rect">
            <a:avLst/>
          </a:prstGeom>
        </p:spPr>
        <p:txBody>
          <a:bodyPr/>
          <a:lstStyle>
            <a:lvl1pPr>
              <a:defRPr b="1" baseline="0">
                <a:solidFill>
                  <a:srgbClr val="0097CD"/>
                </a:solidFill>
                <a:latin typeface="Arial" charset="0"/>
                <a:ea typeface="Arial" charset="0"/>
                <a:cs typeface="Arial" charset="0"/>
              </a:defRPr>
            </a:lvl1pPr>
          </a:lstStyle>
          <a:p>
            <a:r>
              <a:rPr lang="en-US"/>
              <a:t>Alternate Content Slide</a:t>
            </a:r>
          </a:p>
        </p:txBody>
      </p:sp>
      <p:sp>
        <p:nvSpPr>
          <p:cNvPr id="8" name="Text Placeholder 4"/>
          <p:cNvSpPr>
            <a:spLocks noGrp="1"/>
          </p:cNvSpPr>
          <p:nvPr>
            <p:ph type="body" sz="quarter" idx="10" hasCustomPrompt="1"/>
          </p:nvPr>
        </p:nvSpPr>
        <p:spPr>
          <a:xfrm>
            <a:off x="2098158" y="1063625"/>
            <a:ext cx="9526575" cy="3869882"/>
          </a:xfrm>
          <a:prstGeom prst="rect">
            <a:avLst/>
          </a:prstGeom>
        </p:spPr>
        <p:txBody>
          <a:bodyPr/>
          <a:lstStyle>
            <a:lvl1pPr>
              <a:defRPr baseline="0">
                <a:solidFill>
                  <a:srgbClr val="0076A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Text here</a:t>
            </a:r>
          </a:p>
        </p:txBody>
      </p:sp>
    </p:spTree>
    <p:extLst>
      <p:ext uri="{BB962C8B-B14F-4D97-AF65-F5344CB8AC3E}">
        <p14:creationId xmlns:p14="http://schemas.microsoft.com/office/powerpoint/2010/main" val="3370873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Title 6"/>
          <p:cNvSpPr>
            <a:spLocks noGrp="1"/>
          </p:cNvSpPr>
          <p:nvPr>
            <p:ph type="title" hasCustomPrompt="1"/>
          </p:nvPr>
        </p:nvSpPr>
        <p:spPr>
          <a:xfrm>
            <a:off x="1114105" y="276447"/>
            <a:ext cx="10491923" cy="645041"/>
          </a:xfrm>
          <a:prstGeom prst="rect">
            <a:avLst/>
          </a:prstGeom>
        </p:spPr>
        <p:txBody>
          <a:bodyPr/>
          <a:lstStyle>
            <a:lvl1pPr>
              <a:defRPr b="1" baseline="0">
                <a:solidFill>
                  <a:srgbClr val="0097CD"/>
                </a:solidFill>
                <a:latin typeface="Arial" charset="0"/>
                <a:ea typeface="Arial" charset="0"/>
                <a:cs typeface="Arial" charset="0"/>
              </a:defRPr>
            </a:lvl1pPr>
          </a:lstStyle>
          <a:p>
            <a:r>
              <a:rPr lang="en-US"/>
              <a:t>Content Slide</a:t>
            </a:r>
          </a:p>
        </p:txBody>
      </p:sp>
      <p:sp>
        <p:nvSpPr>
          <p:cNvPr id="4" name="Text Placeholder 4"/>
          <p:cNvSpPr>
            <a:spLocks noGrp="1"/>
          </p:cNvSpPr>
          <p:nvPr>
            <p:ph type="body" sz="quarter" idx="10" hasCustomPrompt="1"/>
          </p:nvPr>
        </p:nvSpPr>
        <p:spPr>
          <a:xfrm>
            <a:off x="1143000" y="1063625"/>
            <a:ext cx="10481733" cy="4436952"/>
          </a:xfrm>
          <a:prstGeom prst="rect">
            <a:avLst/>
          </a:prstGeom>
        </p:spPr>
        <p:txBody>
          <a:bodyPr/>
          <a:lstStyle>
            <a:lvl1pPr>
              <a:defRPr baseline="0">
                <a:solidFill>
                  <a:srgbClr val="0076A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Text here</a:t>
            </a:r>
          </a:p>
        </p:txBody>
      </p:sp>
    </p:spTree>
    <p:extLst>
      <p:ext uri="{BB962C8B-B14F-4D97-AF65-F5344CB8AC3E}">
        <p14:creationId xmlns:p14="http://schemas.microsoft.com/office/powerpoint/2010/main" val="1974979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488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PA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23E361-3BDC-221D-58BD-D2A6A64EF256}"/>
              </a:ext>
            </a:extLst>
          </p:cNvPr>
          <p:cNvSpPr>
            <a:spLocks noGrp="1"/>
          </p:cNvSpPr>
          <p:nvPr>
            <p:ph type="dt" sz="half" idx="10"/>
          </p:nvPr>
        </p:nvSpPr>
        <p:spPr/>
        <p:txBody>
          <a:bodyPr/>
          <a:lstStyle>
            <a:lvl1pPr>
              <a:defRPr>
                <a:solidFill>
                  <a:schemeClr val="bg1"/>
                </a:solidFill>
              </a:defRPr>
            </a:lvl1pPr>
          </a:lstStyle>
          <a:p>
            <a:fld id="{D1705178-94C8-4EAE-B4BA-EA1CB60AC9FD}" type="datetime1">
              <a:rPr lang="en-US" smtClean="0"/>
              <a:pPr/>
              <a:t>6/4/2025</a:t>
            </a:fld>
            <a:endParaRPr lang="en-US" dirty="0"/>
          </a:p>
        </p:txBody>
      </p:sp>
      <p:sp>
        <p:nvSpPr>
          <p:cNvPr id="4" name="Content Placeholder 2">
            <a:extLst>
              <a:ext uri="{FF2B5EF4-FFF2-40B4-BE49-F238E27FC236}">
                <a16:creationId xmlns:a16="http://schemas.microsoft.com/office/drawing/2014/main" id="{CC8DB19B-C5CC-7271-E884-AD0E5C38B859}"/>
              </a:ext>
            </a:extLst>
          </p:cNvPr>
          <p:cNvSpPr>
            <a:spLocks noGrp="1"/>
          </p:cNvSpPr>
          <p:nvPr>
            <p:ph idx="1"/>
          </p:nvPr>
        </p:nvSpPr>
        <p:spPr>
          <a:xfrm>
            <a:off x="0" y="0"/>
            <a:ext cx="12192000" cy="5918662"/>
          </a:xfrm>
          <a:solidFill>
            <a:srgbClr val="262626">
              <a:alpha val="65000"/>
            </a:srgbClr>
          </a:solidFill>
        </p:spPr>
        <p:txBody>
          <a:bodyPr>
            <a:normAutofit/>
          </a:bodyPr>
          <a:lstStyle>
            <a:lvl1pPr marL="0" indent="0" algn="ctr">
              <a:buNone/>
              <a:defRPr sz="4000">
                <a:solidFill>
                  <a:schemeClr val="bg1"/>
                </a:solidFill>
              </a:defRPr>
            </a:lvl1pPr>
          </a:lstStyle>
          <a:p>
            <a:pPr lvl="0"/>
            <a:endParaRPr lang="en-US"/>
          </a:p>
          <a:p>
            <a:pPr lvl="0"/>
            <a:endParaRPr lang="en-US"/>
          </a:p>
          <a:p>
            <a:pPr lvl="0"/>
            <a:endParaRPr lang="en-US"/>
          </a:p>
          <a:p>
            <a:pPr lvl="0"/>
            <a:r>
              <a:rPr lang="en-US"/>
              <a:t>Click to edit Master text styles</a:t>
            </a:r>
          </a:p>
          <a:p>
            <a:pPr lvl="0"/>
            <a:endParaRPr lang="en-US"/>
          </a:p>
          <a:p>
            <a:pPr lvl="0"/>
            <a:r>
              <a:rPr lang="en-US"/>
              <a:t>Date</a:t>
            </a:r>
          </a:p>
        </p:txBody>
      </p:sp>
    </p:spTree>
    <p:extLst>
      <p:ext uri="{BB962C8B-B14F-4D97-AF65-F5344CB8AC3E}">
        <p14:creationId xmlns:p14="http://schemas.microsoft.com/office/powerpoint/2010/main" val="249179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8" y="914400"/>
            <a:ext cx="4239943" cy="332399"/>
          </a:xfrm>
          <a:prstGeom prst="rect">
            <a:avLst/>
          </a:prstGeom>
          <a:noFill/>
          <a:ln w="9525">
            <a:noFill/>
            <a:miter lim="800000"/>
            <a:headEnd/>
            <a:tailEnd/>
          </a:ln>
        </p:spPr>
        <p:txBody>
          <a:bodyPr wrap="none" lIns="0" tIns="0" rIns="0" bIns="0" anchor="t" anchorCtr="0">
            <a:spAutoFit/>
          </a:bodyPr>
          <a:lstStyle>
            <a:lvl1pPr marL="0" algn="l" defTabSz="1088232" rtl="0" eaLnBrk="1" latinLnBrk="0" hangingPunct="1">
              <a:defRPr lang="en-US" sz="2400" b="1" kern="0" spc="0" baseline="0">
                <a:solidFill>
                  <a:schemeClr val="tx2"/>
                </a:solidFill>
                <a:latin typeface="Arial" pitchFamily="34" charset="0"/>
                <a:ea typeface="Open Sans Light"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a:xfrm>
            <a:off x="609599" y="1920241"/>
            <a:ext cx="10972800" cy="1246495"/>
          </a:xfrm>
          <a:prstGeom prst="rect">
            <a:avLst/>
          </a:prstGeom>
        </p:spPr>
        <p:txBody>
          <a:bodyPr lIns="0" tIns="0" rIns="0" bIns="0">
            <a:spAutoFit/>
          </a:bodyPr>
          <a:lstStyle>
            <a:lvl1pPr marL="166688" indent="-166688">
              <a:spcBef>
                <a:spcPts val="600"/>
              </a:spcBef>
              <a:defRPr sz="1800" kern="0" baseline="0">
                <a:solidFill>
                  <a:schemeClr val="bg1">
                    <a:lumMod val="65000"/>
                  </a:schemeClr>
                </a:solidFill>
                <a:latin typeface="Arial" pitchFamily="34" charset="0"/>
                <a:cs typeface="Arial" pitchFamily="34" charset="0"/>
              </a:defRPr>
            </a:lvl1pPr>
            <a:lvl2pPr marL="457200" indent="-234950">
              <a:spcBef>
                <a:spcPts val="0"/>
              </a:spcBef>
              <a:defRPr sz="1800" kern="0" baseline="0">
                <a:solidFill>
                  <a:schemeClr val="bg1">
                    <a:lumMod val="65000"/>
                  </a:schemeClr>
                </a:solidFill>
                <a:latin typeface="Arial" pitchFamily="34" charset="0"/>
                <a:cs typeface="Arial" pitchFamily="34" charset="0"/>
              </a:defRPr>
            </a:lvl2pPr>
            <a:lvl3pPr marL="568325" indent="-166688">
              <a:spcBef>
                <a:spcPts val="0"/>
              </a:spcBef>
              <a:defRPr sz="1800" kern="0" baseline="0">
                <a:solidFill>
                  <a:schemeClr val="bg1">
                    <a:lumMod val="65000"/>
                  </a:schemeClr>
                </a:solidFill>
                <a:latin typeface="Arial" pitchFamily="34" charset="0"/>
                <a:cs typeface="Arial" pitchFamily="34" charset="0"/>
              </a:defRPr>
            </a:lvl3pPr>
            <a:lvl4pPr marL="803275" indent="-234950">
              <a:spcBef>
                <a:spcPts val="0"/>
              </a:spcBef>
              <a:defRPr sz="1800" kern="0" baseline="0">
                <a:solidFill>
                  <a:schemeClr val="bg1">
                    <a:lumMod val="65000"/>
                  </a:schemeClr>
                </a:solidFill>
                <a:latin typeface="Arial" pitchFamily="34" charset="0"/>
                <a:cs typeface="Arial" pitchFamily="34" charset="0"/>
              </a:defRPr>
            </a:lvl4pPr>
            <a:lvl5pPr marL="1025525" indent="-222250">
              <a:spcBef>
                <a:spcPts val="0"/>
              </a:spcBef>
              <a:defRPr sz="1800" kern="0" baseline="0">
                <a:solidFill>
                  <a:schemeClr val="bg1">
                    <a:lumMod val="65000"/>
                  </a:schemeClr>
                </a:solidFill>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13"/>
          <p:cNvSpPr>
            <a:spLocks noGrp="1"/>
          </p:cNvSpPr>
          <p:nvPr>
            <p:ph type="ftr" sz="quarter" idx="3"/>
          </p:nvPr>
        </p:nvSpPr>
        <p:spPr>
          <a:xfrm>
            <a:off x="4165600" y="6477000"/>
            <a:ext cx="3860800" cy="153888"/>
          </a:xfrm>
          <a:prstGeom prst="rect">
            <a:avLst/>
          </a:prstGeom>
          <a:noFill/>
          <a:ln w="9525">
            <a:noFill/>
            <a:miter lim="800000"/>
            <a:headEnd/>
            <a:tailEnd/>
          </a:ln>
          <a:effectLst/>
        </p:spPr>
        <p:txBody>
          <a:bodyPr wrap="square" lIns="0" tIns="0" rIns="0" bIns="0" anchor="ctr">
            <a:spAutoFit/>
          </a:bodyPr>
          <a:lstStyle>
            <a:lvl1pPr marL="0" algn="ctr" defTabSz="820738" rtl="0" eaLnBrk="1" latinLnBrk="0" hangingPunct="1">
              <a:spcBef>
                <a:spcPct val="50000"/>
              </a:spcBef>
              <a:defRPr lang="en-US" sz="1000" kern="1200" dirty="0" smtClean="0">
                <a:solidFill>
                  <a:srgbClr val="969696"/>
                </a:solidFill>
                <a:latin typeface="+mn-lt"/>
                <a:ea typeface="+mn-ea"/>
                <a:cs typeface="+mn-cs"/>
              </a:defRPr>
            </a:lvl1pPr>
          </a:lstStyle>
          <a:p>
            <a:endParaRPr lang="en-US" dirty="0"/>
          </a:p>
        </p:txBody>
      </p:sp>
      <p:sp>
        <p:nvSpPr>
          <p:cNvPr id="17" name="Date Placeholder 12"/>
          <p:cNvSpPr>
            <a:spLocks noGrp="1"/>
          </p:cNvSpPr>
          <p:nvPr>
            <p:ph type="dt" sz="half" idx="2"/>
          </p:nvPr>
        </p:nvSpPr>
        <p:spPr>
          <a:xfrm>
            <a:off x="609599" y="6477000"/>
            <a:ext cx="2844800" cy="153888"/>
          </a:xfrm>
          <a:prstGeom prst="rect">
            <a:avLst/>
          </a:prstGeom>
          <a:noFill/>
          <a:ln w="9525">
            <a:noFill/>
            <a:miter lim="800000"/>
            <a:headEnd/>
            <a:tailEnd/>
          </a:ln>
          <a:effectLst/>
        </p:spPr>
        <p:txBody>
          <a:bodyPr wrap="square" lIns="0" tIns="0" rIns="0" bIns="0" anchor="ctr">
            <a:spAutoFit/>
          </a:bodyPr>
          <a:lstStyle>
            <a:lvl1pPr marL="0" algn="l" defTabSz="820738" rtl="0" eaLnBrk="1" latinLnBrk="0" hangingPunct="1">
              <a:spcBef>
                <a:spcPct val="50000"/>
              </a:spcBef>
              <a:defRPr lang="en-US" sz="1000" kern="1200" smtClean="0">
                <a:solidFill>
                  <a:srgbClr val="969696"/>
                </a:solidFill>
                <a:latin typeface="+mn-lt"/>
                <a:ea typeface="+mn-ea"/>
                <a:cs typeface="+mn-cs"/>
              </a:defRPr>
            </a:lvl1pPr>
          </a:lstStyle>
          <a:p>
            <a:fld id="{3AE79379-7661-4F7C-B22F-1E1F2A5DD315}" type="datetime1">
              <a:rPr lang="en-US" smtClean="0"/>
              <a:t>6/4/2025</a:t>
            </a:fld>
            <a:endParaRPr lang="en-US" dirty="0"/>
          </a:p>
        </p:txBody>
      </p:sp>
      <p:sp>
        <p:nvSpPr>
          <p:cNvPr id="18" name="Slide Number Placeholder 14"/>
          <p:cNvSpPr>
            <a:spLocks noGrp="1"/>
          </p:cNvSpPr>
          <p:nvPr>
            <p:ph type="sldNum" sz="quarter" idx="4"/>
          </p:nvPr>
        </p:nvSpPr>
        <p:spPr>
          <a:xfrm>
            <a:off x="8784169" y="6477000"/>
            <a:ext cx="2844800" cy="153888"/>
          </a:xfrm>
          <a:prstGeom prst="rect">
            <a:avLst/>
          </a:prstGeom>
          <a:noFill/>
          <a:ln w="9525">
            <a:noFill/>
            <a:miter lim="800000"/>
            <a:headEnd/>
            <a:tailEnd/>
          </a:ln>
          <a:effectLst/>
        </p:spPr>
        <p:txBody>
          <a:bodyPr wrap="square" lIns="0" tIns="0" rIns="0" bIns="0" anchor="ctr">
            <a:spAutoFit/>
          </a:bodyPr>
          <a:lstStyle>
            <a:lvl1pPr marL="0" algn="r" defTabSz="820738" rtl="0" eaLnBrk="1" latinLnBrk="0" hangingPunct="1">
              <a:spcBef>
                <a:spcPct val="50000"/>
              </a:spcBef>
              <a:defRPr lang="en-US" sz="1000" kern="1200" smtClean="0">
                <a:solidFill>
                  <a:srgbClr val="969696"/>
                </a:solidFill>
                <a:latin typeface="+mn-lt"/>
                <a:ea typeface="+mn-ea"/>
                <a:cs typeface="+mn-cs"/>
              </a:defRPr>
            </a:lvl1pPr>
          </a:lstStyle>
          <a:p>
            <a:fld id="{E2C97E85-39C8-46DF-A5C0-20FC2DC0B2B1}" type="slidenum">
              <a:rPr lang="en-US" smtClean="0"/>
              <a:pPr/>
              <a:t>‹#›</a:t>
            </a:fld>
            <a:endParaRPr lang="en-US" dirty="0"/>
          </a:p>
        </p:txBody>
      </p:sp>
    </p:spTree>
    <p:extLst>
      <p:ext uri="{BB962C8B-B14F-4D97-AF65-F5344CB8AC3E}">
        <p14:creationId xmlns:p14="http://schemas.microsoft.com/office/powerpoint/2010/main" val="4191568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18D04E8A-232D-448B-B352-231097CE69B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3419"/>
          <a:stretch/>
        </p:blipFill>
        <p:spPr>
          <a:xfrm>
            <a:off x="-300338" y="3503778"/>
            <a:ext cx="12940815" cy="4570104"/>
          </a:xfrm>
          <a:prstGeom prst="rect">
            <a:avLst/>
          </a:prstGeom>
        </p:spPr>
      </p:pic>
      <p:sp>
        <p:nvSpPr>
          <p:cNvPr id="15" name="Oval 14">
            <a:extLst>
              <a:ext uri="{FF2B5EF4-FFF2-40B4-BE49-F238E27FC236}">
                <a16:creationId xmlns:a16="http://schemas.microsoft.com/office/drawing/2014/main" id="{57618D77-89D5-49CD-8DC8-252C366AE1F7}"/>
              </a:ext>
            </a:extLst>
          </p:cNvPr>
          <p:cNvSpPr/>
          <p:nvPr userDrawn="1"/>
        </p:nvSpPr>
        <p:spPr>
          <a:xfrm>
            <a:off x="3164114" y="4775200"/>
            <a:ext cx="362857" cy="5805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lowchart: Document 1">
            <a:extLst>
              <a:ext uri="{FF2B5EF4-FFF2-40B4-BE49-F238E27FC236}">
                <a16:creationId xmlns:a16="http://schemas.microsoft.com/office/drawing/2014/main" id="{0774CF50-7953-4CFB-96F6-6E62C2B2C784}"/>
              </a:ext>
            </a:extLst>
          </p:cNvPr>
          <p:cNvSpPr/>
          <p:nvPr userDrawn="1"/>
        </p:nvSpPr>
        <p:spPr>
          <a:xfrm rot="10800000" flipV="1">
            <a:off x="-113063" y="-93984"/>
            <a:ext cx="12372228" cy="18843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0 w 21600"/>
              <a:gd name="connsiteY3" fmla="*/ 7983 h 17322"/>
              <a:gd name="connsiteX4" fmla="*/ 0 w 21600"/>
              <a:gd name="connsiteY4" fmla="*/ 0 h 17322"/>
              <a:gd name="connsiteX0" fmla="*/ 0 w 21600"/>
              <a:gd name="connsiteY0" fmla="*/ 0 h 17324"/>
              <a:gd name="connsiteX1" fmla="*/ 21600 w 21600"/>
              <a:gd name="connsiteY1" fmla="*/ 0 h 17324"/>
              <a:gd name="connsiteX2" fmla="*/ 21600 w 21600"/>
              <a:gd name="connsiteY2" fmla="*/ 17322 h 17324"/>
              <a:gd name="connsiteX3" fmla="*/ 0 w 21600"/>
              <a:gd name="connsiteY3" fmla="*/ 13809 h 17324"/>
              <a:gd name="connsiteX4" fmla="*/ 0 w 21600"/>
              <a:gd name="connsiteY4" fmla="*/ 0 h 17324"/>
              <a:gd name="connsiteX0" fmla="*/ 0 w 21600"/>
              <a:gd name="connsiteY0" fmla="*/ 0 h 14497"/>
              <a:gd name="connsiteX1" fmla="*/ 21600 w 21600"/>
              <a:gd name="connsiteY1" fmla="*/ 0 h 14497"/>
              <a:gd name="connsiteX2" fmla="*/ 21600 w 21600"/>
              <a:gd name="connsiteY2" fmla="*/ 4774 h 14497"/>
              <a:gd name="connsiteX3" fmla="*/ 0 w 21600"/>
              <a:gd name="connsiteY3" fmla="*/ 13809 h 14497"/>
              <a:gd name="connsiteX4" fmla="*/ 0 w 21600"/>
              <a:gd name="connsiteY4" fmla="*/ 0 h 14497"/>
              <a:gd name="connsiteX0" fmla="*/ 0 w 21600"/>
              <a:gd name="connsiteY0" fmla="*/ 0 h 14594"/>
              <a:gd name="connsiteX1" fmla="*/ 21600 w 21600"/>
              <a:gd name="connsiteY1" fmla="*/ 0 h 14594"/>
              <a:gd name="connsiteX2" fmla="*/ 21600 w 21600"/>
              <a:gd name="connsiteY2" fmla="*/ 6656 h 14594"/>
              <a:gd name="connsiteX3" fmla="*/ 0 w 21600"/>
              <a:gd name="connsiteY3" fmla="*/ 13809 h 14594"/>
              <a:gd name="connsiteX4" fmla="*/ 0 w 21600"/>
              <a:gd name="connsiteY4" fmla="*/ 0 h 14594"/>
              <a:gd name="connsiteX0" fmla="*/ 0 w 21600"/>
              <a:gd name="connsiteY0" fmla="*/ 0 h 16231"/>
              <a:gd name="connsiteX1" fmla="*/ 21600 w 21600"/>
              <a:gd name="connsiteY1" fmla="*/ 0 h 16231"/>
              <a:gd name="connsiteX2" fmla="*/ 21600 w 21600"/>
              <a:gd name="connsiteY2" fmla="*/ 6656 h 16231"/>
              <a:gd name="connsiteX3" fmla="*/ 0 w 21600"/>
              <a:gd name="connsiteY3" fmla="*/ 13809 h 16231"/>
              <a:gd name="connsiteX4" fmla="*/ 0 w 21600"/>
              <a:gd name="connsiteY4" fmla="*/ 0 h 16231"/>
              <a:gd name="connsiteX0" fmla="*/ 0 w 21600"/>
              <a:gd name="connsiteY0" fmla="*/ 0 h 16456"/>
              <a:gd name="connsiteX1" fmla="*/ 21600 w 21600"/>
              <a:gd name="connsiteY1" fmla="*/ 0 h 16456"/>
              <a:gd name="connsiteX2" fmla="*/ 21600 w 21600"/>
              <a:gd name="connsiteY2" fmla="*/ 6656 h 16456"/>
              <a:gd name="connsiteX3" fmla="*/ 0 w 21600"/>
              <a:gd name="connsiteY3" fmla="*/ 13809 h 16456"/>
              <a:gd name="connsiteX4" fmla="*/ 0 w 21600"/>
              <a:gd name="connsiteY4" fmla="*/ 0 h 16456"/>
              <a:gd name="connsiteX0" fmla="*/ 0 w 21600"/>
              <a:gd name="connsiteY0" fmla="*/ 0 h 15732"/>
              <a:gd name="connsiteX1" fmla="*/ 21600 w 21600"/>
              <a:gd name="connsiteY1" fmla="*/ 0 h 15732"/>
              <a:gd name="connsiteX2" fmla="*/ 21600 w 21600"/>
              <a:gd name="connsiteY2" fmla="*/ 6656 h 15732"/>
              <a:gd name="connsiteX3" fmla="*/ 0 w 21600"/>
              <a:gd name="connsiteY3" fmla="*/ 13809 h 15732"/>
              <a:gd name="connsiteX4" fmla="*/ 0 w 21600"/>
              <a:gd name="connsiteY4" fmla="*/ 0 h 15732"/>
              <a:gd name="connsiteX0" fmla="*/ 0 w 21600"/>
              <a:gd name="connsiteY0" fmla="*/ 0 h 16200"/>
              <a:gd name="connsiteX1" fmla="*/ 21600 w 21600"/>
              <a:gd name="connsiteY1" fmla="*/ 0 h 16200"/>
              <a:gd name="connsiteX2" fmla="*/ 21600 w 21600"/>
              <a:gd name="connsiteY2" fmla="*/ 6656 h 16200"/>
              <a:gd name="connsiteX3" fmla="*/ 0 w 21600"/>
              <a:gd name="connsiteY3" fmla="*/ 13809 h 16200"/>
              <a:gd name="connsiteX4" fmla="*/ 0 w 21600"/>
              <a:gd name="connsiteY4" fmla="*/ 0 h 16200"/>
              <a:gd name="connsiteX0" fmla="*/ 0 w 21600"/>
              <a:gd name="connsiteY0" fmla="*/ 0 h 16254"/>
              <a:gd name="connsiteX1" fmla="*/ 21600 w 21600"/>
              <a:gd name="connsiteY1" fmla="*/ 0 h 16254"/>
              <a:gd name="connsiteX2" fmla="*/ 21600 w 21600"/>
              <a:gd name="connsiteY2" fmla="*/ 6656 h 16254"/>
              <a:gd name="connsiteX3" fmla="*/ 0 w 21600"/>
              <a:gd name="connsiteY3" fmla="*/ 13809 h 16254"/>
              <a:gd name="connsiteX4" fmla="*/ 0 w 21600"/>
              <a:gd name="connsiteY4" fmla="*/ 0 h 16254"/>
              <a:gd name="connsiteX0" fmla="*/ 0 w 21600"/>
              <a:gd name="connsiteY0" fmla="*/ 0 h 17074"/>
              <a:gd name="connsiteX1" fmla="*/ 21600 w 21600"/>
              <a:gd name="connsiteY1" fmla="*/ 0 h 17074"/>
              <a:gd name="connsiteX2" fmla="*/ 21600 w 21600"/>
              <a:gd name="connsiteY2" fmla="*/ 11261 h 17074"/>
              <a:gd name="connsiteX3" fmla="*/ 0 w 21600"/>
              <a:gd name="connsiteY3" fmla="*/ 13809 h 17074"/>
              <a:gd name="connsiteX4" fmla="*/ 0 w 21600"/>
              <a:gd name="connsiteY4" fmla="*/ 0 h 17074"/>
              <a:gd name="connsiteX0" fmla="*/ 22 w 21622"/>
              <a:gd name="connsiteY0" fmla="*/ 0 h 17862"/>
              <a:gd name="connsiteX1" fmla="*/ 21622 w 21622"/>
              <a:gd name="connsiteY1" fmla="*/ 0 h 17862"/>
              <a:gd name="connsiteX2" fmla="*/ 21622 w 21622"/>
              <a:gd name="connsiteY2" fmla="*/ 11261 h 17862"/>
              <a:gd name="connsiteX3" fmla="*/ 0 w 21622"/>
              <a:gd name="connsiteY3" fmla="*/ 14818 h 17862"/>
              <a:gd name="connsiteX4" fmla="*/ 22 w 21622"/>
              <a:gd name="connsiteY4" fmla="*/ 0 h 17862"/>
              <a:gd name="connsiteX0" fmla="*/ 22 w 21622"/>
              <a:gd name="connsiteY0" fmla="*/ 0 h 14818"/>
              <a:gd name="connsiteX1" fmla="*/ 21622 w 21622"/>
              <a:gd name="connsiteY1" fmla="*/ 0 h 14818"/>
              <a:gd name="connsiteX2" fmla="*/ 21622 w 21622"/>
              <a:gd name="connsiteY2" fmla="*/ 11261 h 14818"/>
              <a:gd name="connsiteX3" fmla="*/ 0 w 21622"/>
              <a:gd name="connsiteY3" fmla="*/ 14818 h 14818"/>
              <a:gd name="connsiteX4" fmla="*/ 22 w 21622"/>
              <a:gd name="connsiteY4" fmla="*/ 0 h 14818"/>
              <a:gd name="connsiteX0" fmla="*/ 22 w 21622"/>
              <a:gd name="connsiteY0" fmla="*/ 0 h 14818"/>
              <a:gd name="connsiteX1" fmla="*/ 21622 w 21622"/>
              <a:gd name="connsiteY1" fmla="*/ 0 h 14818"/>
              <a:gd name="connsiteX2" fmla="*/ 21622 w 21622"/>
              <a:gd name="connsiteY2" fmla="*/ 11261 h 14818"/>
              <a:gd name="connsiteX3" fmla="*/ 0 w 21622"/>
              <a:gd name="connsiteY3" fmla="*/ 14818 h 14818"/>
              <a:gd name="connsiteX4" fmla="*/ 22 w 21622"/>
              <a:gd name="connsiteY4" fmla="*/ 0 h 14818"/>
              <a:gd name="connsiteX0" fmla="*/ 22 w 21622"/>
              <a:gd name="connsiteY0" fmla="*/ 0 h 15967"/>
              <a:gd name="connsiteX1" fmla="*/ 21622 w 21622"/>
              <a:gd name="connsiteY1" fmla="*/ 0 h 15967"/>
              <a:gd name="connsiteX2" fmla="*/ 21622 w 21622"/>
              <a:gd name="connsiteY2" fmla="*/ 11261 h 15967"/>
              <a:gd name="connsiteX3" fmla="*/ 0 w 21622"/>
              <a:gd name="connsiteY3" fmla="*/ 14818 h 15967"/>
              <a:gd name="connsiteX4" fmla="*/ 22 w 21622"/>
              <a:gd name="connsiteY4" fmla="*/ 0 h 15967"/>
              <a:gd name="connsiteX0" fmla="*/ 22 w 21622"/>
              <a:gd name="connsiteY0" fmla="*/ 0 h 15924"/>
              <a:gd name="connsiteX1" fmla="*/ 21622 w 21622"/>
              <a:gd name="connsiteY1" fmla="*/ 0 h 15924"/>
              <a:gd name="connsiteX2" fmla="*/ 21622 w 21622"/>
              <a:gd name="connsiteY2" fmla="*/ 11261 h 15924"/>
              <a:gd name="connsiteX3" fmla="*/ 0 w 21622"/>
              <a:gd name="connsiteY3" fmla="*/ 14818 h 15924"/>
              <a:gd name="connsiteX4" fmla="*/ 22 w 21622"/>
              <a:gd name="connsiteY4" fmla="*/ 0 h 15924"/>
              <a:gd name="connsiteX0" fmla="*/ 22 w 21622"/>
              <a:gd name="connsiteY0" fmla="*/ 0 h 15995"/>
              <a:gd name="connsiteX1" fmla="*/ 21622 w 21622"/>
              <a:gd name="connsiteY1" fmla="*/ 0 h 15995"/>
              <a:gd name="connsiteX2" fmla="*/ 21622 w 21622"/>
              <a:gd name="connsiteY2" fmla="*/ 11261 h 15995"/>
              <a:gd name="connsiteX3" fmla="*/ 0 w 21622"/>
              <a:gd name="connsiteY3" fmla="*/ 14818 h 15995"/>
              <a:gd name="connsiteX4" fmla="*/ 22 w 21622"/>
              <a:gd name="connsiteY4" fmla="*/ 0 h 15995"/>
              <a:gd name="connsiteX0" fmla="*/ 3 w 21603"/>
              <a:gd name="connsiteY0" fmla="*/ 0 h 15995"/>
              <a:gd name="connsiteX1" fmla="*/ 21603 w 21603"/>
              <a:gd name="connsiteY1" fmla="*/ 0 h 15995"/>
              <a:gd name="connsiteX2" fmla="*/ 21603 w 21603"/>
              <a:gd name="connsiteY2" fmla="*/ 11261 h 15995"/>
              <a:gd name="connsiteX3" fmla="*/ 3 w 21603"/>
              <a:gd name="connsiteY3" fmla="*/ 14818 h 15995"/>
              <a:gd name="connsiteX4" fmla="*/ 3 w 21603"/>
              <a:gd name="connsiteY4" fmla="*/ 0 h 15995"/>
              <a:gd name="connsiteX0" fmla="*/ 3 w 21603"/>
              <a:gd name="connsiteY0" fmla="*/ 0 h 15995"/>
              <a:gd name="connsiteX1" fmla="*/ 21562 w 21603"/>
              <a:gd name="connsiteY1" fmla="*/ 6416 h 15995"/>
              <a:gd name="connsiteX2" fmla="*/ 21603 w 21603"/>
              <a:gd name="connsiteY2" fmla="*/ 11261 h 15995"/>
              <a:gd name="connsiteX3" fmla="*/ 3 w 21603"/>
              <a:gd name="connsiteY3" fmla="*/ 14818 h 15995"/>
              <a:gd name="connsiteX4" fmla="*/ 3 w 21603"/>
              <a:gd name="connsiteY4" fmla="*/ 0 h 15995"/>
              <a:gd name="connsiteX0" fmla="*/ 0 w 21641"/>
              <a:gd name="connsiteY0" fmla="*/ 0 h 9746"/>
              <a:gd name="connsiteX1" fmla="*/ 21600 w 21641"/>
              <a:gd name="connsiteY1" fmla="*/ 167 h 9746"/>
              <a:gd name="connsiteX2" fmla="*/ 21641 w 21641"/>
              <a:gd name="connsiteY2" fmla="*/ 5012 h 9746"/>
              <a:gd name="connsiteX3" fmla="*/ 41 w 21641"/>
              <a:gd name="connsiteY3" fmla="*/ 8569 h 9746"/>
              <a:gd name="connsiteX4" fmla="*/ 0 w 21641"/>
              <a:gd name="connsiteY4" fmla="*/ 0 h 9746"/>
              <a:gd name="connsiteX0" fmla="*/ 0 w 10000"/>
              <a:gd name="connsiteY0" fmla="*/ 0 h 10000"/>
              <a:gd name="connsiteX1" fmla="*/ 10000 w 10000"/>
              <a:gd name="connsiteY1" fmla="*/ 0 h 10000"/>
              <a:gd name="connsiteX2" fmla="*/ 10000 w 10000"/>
              <a:gd name="connsiteY2" fmla="*/ 5143 h 10000"/>
              <a:gd name="connsiteX3" fmla="*/ 19 w 10000"/>
              <a:gd name="connsiteY3" fmla="*/ 8792 h 10000"/>
              <a:gd name="connsiteX4" fmla="*/ 0 w 10000"/>
              <a:gd name="connsiteY4" fmla="*/ 0 h 10000"/>
              <a:gd name="connsiteX0" fmla="*/ 0 w 10000"/>
              <a:gd name="connsiteY0" fmla="*/ 0 h 7831"/>
              <a:gd name="connsiteX1" fmla="*/ 10000 w 10000"/>
              <a:gd name="connsiteY1" fmla="*/ 0 h 7831"/>
              <a:gd name="connsiteX2" fmla="*/ 10000 w 10000"/>
              <a:gd name="connsiteY2" fmla="*/ 5143 h 7831"/>
              <a:gd name="connsiteX3" fmla="*/ 0 w 10000"/>
              <a:gd name="connsiteY3" fmla="*/ 6227 h 7831"/>
              <a:gd name="connsiteX4" fmla="*/ 0 w 10000"/>
              <a:gd name="connsiteY4" fmla="*/ 0 h 7831"/>
              <a:gd name="connsiteX0" fmla="*/ 0 w 10000"/>
              <a:gd name="connsiteY0" fmla="*/ 0 h 9523"/>
              <a:gd name="connsiteX1" fmla="*/ 10000 w 10000"/>
              <a:gd name="connsiteY1" fmla="*/ 0 h 9523"/>
              <a:gd name="connsiteX2" fmla="*/ 10000 w 10000"/>
              <a:gd name="connsiteY2" fmla="*/ 6567 h 9523"/>
              <a:gd name="connsiteX3" fmla="*/ 0 w 10000"/>
              <a:gd name="connsiteY3" fmla="*/ 7952 h 9523"/>
              <a:gd name="connsiteX4" fmla="*/ 0 w 10000"/>
              <a:gd name="connsiteY4" fmla="*/ 0 h 9523"/>
              <a:gd name="connsiteX0" fmla="*/ 0 w 10000"/>
              <a:gd name="connsiteY0" fmla="*/ 0 h 10170"/>
              <a:gd name="connsiteX1" fmla="*/ 10000 w 10000"/>
              <a:gd name="connsiteY1" fmla="*/ 0 h 10170"/>
              <a:gd name="connsiteX2" fmla="*/ 9981 w 10000"/>
              <a:gd name="connsiteY2" fmla="*/ 7698 h 10170"/>
              <a:gd name="connsiteX3" fmla="*/ 0 w 10000"/>
              <a:gd name="connsiteY3" fmla="*/ 8350 h 10170"/>
              <a:gd name="connsiteX4" fmla="*/ 0 w 10000"/>
              <a:gd name="connsiteY4" fmla="*/ 0 h 10170"/>
              <a:gd name="connsiteX0" fmla="*/ 0 w 10000"/>
              <a:gd name="connsiteY0" fmla="*/ 0 h 9802"/>
              <a:gd name="connsiteX1" fmla="*/ 10000 w 10000"/>
              <a:gd name="connsiteY1" fmla="*/ 0 h 9802"/>
              <a:gd name="connsiteX2" fmla="*/ 9981 w 10000"/>
              <a:gd name="connsiteY2" fmla="*/ 7698 h 9802"/>
              <a:gd name="connsiteX3" fmla="*/ 0 w 10000"/>
              <a:gd name="connsiteY3" fmla="*/ 8350 h 9802"/>
              <a:gd name="connsiteX4" fmla="*/ 0 w 10000"/>
              <a:gd name="connsiteY4" fmla="*/ 0 h 9802"/>
              <a:gd name="connsiteX0" fmla="*/ 0 w 10001"/>
              <a:gd name="connsiteY0" fmla="*/ 0 h 9916"/>
              <a:gd name="connsiteX1" fmla="*/ 10000 w 10001"/>
              <a:gd name="connsiteY1" fmla="*/ 0 h 9916"/>
              <a:gd name="connsiteX2" fmla="*/ 10000 w 10001"/>
              <a:gd name="connsiteY2" fmla="*/ 7268 h 9916"/>
              <a:gd name="connsiteX3" fmla="*/ 0 w 10001"/>
              <a:gd name="connsiteY3" fmla="*/ 8519 h 9916"/>
              <a:gd name="connsiteX4" fmla="*/ 0 w 10001"/>
              <a:gd name="connsiteY4" fmla="*/ 0 h 9916"/>
              <a:gd name="connsiteX0" fmla="*/ 0 w 10000"/>
              <a:gd name="connsiteY0" fmla="*/ 0 h 10076"/>
              <a:gd name="connsiteX1" fmla="*/ 9999 w 10000"/>
              <a:gd name="connsiteY1" fmla="*/ 0 h 10076"/>
              <a:gd name="connsiteX2" fmla="*/ 9999 w 10000"/>
              <a:gd name="connsiteY2" fmla="*/ 7330 h 10076"/>
              <a:gd name="connsiteX3" fmla="*/ 0 w 10000"/>
              <a:gd name="connsiteY3" fmla="*/ 8591 h 10076"/>
              <a:gd name="connsiteX4" fmla="*/ 0 w 10000"/>
              <a:gd name="connsiteY4" fmla="*/ 0 h 10076"/>
              <a:gd name="connsiteX0" fmla="*/ 0 w 9999"/>
              <a:gd name="connsiteY0" fmla="*/ 0 h 10230"/>
              <a:gd name="connsiteX1" fmla="*/ 9999 w 9999"/>
              <a:gd name="connsiteY1" fmla="*/ 0 h 10230"/>
              <a:gd name="connsiteX2" fmla="*/ 9965 w 9999"/>
              <a:gd name="connsiteY2" fmla="*/ 8251 h 10230"/>
              <a:gd name="connsiteX3" fmla="*/ 0 w 9999"/>
              <a:gd name="connsiteY3" fmla="*/ 8591 h 10230"/>
              <a:gd name="connsiteX4" fmla="*/ 0 w 9999"/>
              <a:gd name="connsiteY4" fmla="*/ 0 h 10230"/>
              <a:gd name="connsiteX0" fmla="*/ 0 w 10000"/>
              <a:gd name="connsiteY0" fmla="*/ 0 h 9451"/>
              <a:gd name="connsiteX1" fmla="*/ 10000 w 10000"/>
              <a:gd name="connsiteY1" fmla="*/ 0 h 9451"/>
              <a:gd name="connsiteX2" fmla="*/ 9966 w 10000"/>
              <a:gd name="connsiteY2" fmla="*/ 8065 h 9451"/>
              <a:gd name="connsiteX3" fmla="*/ 0 w 10000"/>
              <a:gd name="connsiteY3" fmla="*/ 7710 h 9451"/>
              <a:gd name="connsiteX4" fmla="*/ 0 w 10000"/>
              <a:gd name="connsiteY4" fmla="*/ 0 h 9451"/>
              <a:gd name="connsiteX0" fmla="*/ 0 w 10000"/>
              <a:gd name="connsiteY0" fmla="*/ 0 h 10000"/>
              <a:gd name="connsiteX1" fmla="*/ 10000 w 10000"/>
              <a:gd name="connsiteY1" fmla="*/ 0 h 10000"/>
              <a:gd name="connsiteX2" fmla="*/ 9966 w 10000"/>
              <a:gd name="connsiteY2" fmla="*/ 8533 h 10000"/>
              <a:gd name="connsiteX3" fmla="*/ 0 w 10000"/>
              <a:gd name="connsiteY3" fmla="*/ 8158 h 10000"/>
              <a:gd name="connsiteX4" fmla="*/ 0 w 10000"/>
              <a:gd name="connsiteY4" fmla="*/ 0 h 10000"/>
              <a:gd name="connsiteX0" fmla="*/ 0 w 10000"/>
              <a:gd name="connsiteY0" fmla="*/ 0 h 9927"/>
              <a:gd name="connsiteX1" fmla="*/ 10000 w 10000"/>
              <a:gd name="connsiteY1" fmla="*/ 0 h 9927"/>
              <a:gd name="connsiteX2" fmla="*/ 9966 w 10000"/>
              <a:gd name="connsiteY2" fmla="*/ 8533 h 9927"/>
              <a:gd name="connsiteX3" fmla="*/ 0 w 10000"/>
              <a:gd name="connsiteY3" fmla="*/ 8158 h 9927"/>
              <a:gd name="connsiteX4" fmla="*/ 0 w 10000"/>
              <a:gd name="connsiteY4" fmla="*/ 0 h 9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9927">
                <a:moveTo>
                  <a:pt x="0" y="0"/>
                </a:moveTo>
                <a:lnTo>
                  <a:pt x="10000" y="0"/>
                </a:lnTo>
                <a:cubicBezTo>
                  <a:pt x="9994" y="2731"/>
                  <a:pt x="9972" y="5804"/>
                  <a:pt x="9966" y="8533"/>
                </a:cubicBezTo>
                <a:cubicBezTo>
                  <a:pt x="4694" y="6767"/>
                  <a:pt x="3008" y="12740"/>
                  <a:pt x="0" y="8158"/>
                </a:cubicBezTo>
                <a:cubicBezTo>
                  <a:pt x="3" y="926"/>
                  <a:pt x="-3" y="7232"/>
                  <a:pt x="0" y="0"/>
                </a:cubicBezTo>
                <a:close/>
              </a:path>
            </a:pathLst>
          </a:custGeom>
          <a:solidFill>
            <a:schemeClr val="accent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a:extLst>
              <a:ext uri="{FF2B5EF4-FFF2-40B4-BE49-F238E27FC236}">
                <a16:creationId xmlns:a16="http://schemas.microsoft.com/office/drawing/2014/main" id="{B39A3DD4-8908-4856-843A-8AFBD427A2D4}"/>
              </a:ext>
            </a:extLst>
          </p:cNvPr>
          <p:cNvSpPr/>
          <p:nvPr userDrawn="1"/>
        </p:nvSpPr>
        <p:spPr>
          <a:xfrm>
            <a:off x="0" y="-233916"/>
            <a:ext cx="12280605" cy="1212111"/>
          </a:xfrm>
          <a:prstGeom prst="rect">
            <a:avLst/>
          </a:prstGeom>
          <a:solidFill>
            <a:srgbClr val="8888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571500" y="0"/>
            <a:ext cx="8596668" cy="1165860"/>
          </a:xfrm>
        </p:spPr>
        <p:txBody>
          <a:bodyPr anchor="b" anchorCtr="0">
            <a:normAutofit/>
          </a:bodyPr>
          <a:lstStyle>
            <a:lvl1pPr algn="l" defTabSz="457200" rtl="0" eaLnBrk="1" latinLnBrk="0" hangingPunct="1">
              <a:spcBef>
                <a:spcPct val="0"/>
              </a:spcBef>
              <a:buNone/>
              <a:defRPr lang="en-US" sz="3200" kern="1200" spc="60" dirty="0">
                <a:solidFill>
                  <a:schemeClr val="bg1"/>
                </a:solidFill>
                <a:latin typeface="Gotham Light" pitchFamily="50" charset="0"/>
                <a:ea typeface="Cambria Math" panose="020405030504060302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a:xfrm>
            <a:off x="2834640" y="1817689"/>
            <a:ext cx="8596668" cy="3880773"/>
          </a:xfrm>
        </p:spPr>
        <p:txBody>
          <a:bodyPr/>
          <a:lstStyle>
            <a:lvl1pPr marL="342900" indent="-342900">
              <a:buClr>
                <a:srgbClr val="2372A7"/>
              </a:buClr>
              <a:buFont typeface="Wingdings" panose="05000000000000000000" pitchFamily="2" charset="2"/>
              <a:buChar char="§"/>
              <a:defRPr/>
            </a:lvl1pPr>
            <a:lvl2pPr marL="742950" indent="-285750">
              <a:buClr>
                <a:srgbClr val="2372A7"/>
              </a:buClr>
              <a:buFont typeface="Wingdings" panose="05000000000000000000" pitchFamily="2" charset="2"/>
              <a:buChar char="§"/>
              <a:defRPr/>
            </a:lvl2pPr>
            <a:lvl3pPr marL="1143000" indent="-228600">
              <a:buClr>
                <a:srgbClr val="2372A7"/>
              </a:buClr>
              <a:buFont typeface="Wingdings" panose="05000000000000000000" pitchFamily="2" charset="2"/>
              <a:buChar char="§"/>
              <a:defRPr/>
            </a:lvl3pPr>
            <a:lvl4pPr marL="1600200" indent="-228600">
              <a:buClr>
                <a:srgbClr val="2372A7"/>
              </a:buClr>
              <a:buFont typeface="Wingdings" panose="05000000000000000000" pitchFamily="2" charset="2"/>
              <a:buChar char="§"/>
              <a:defRPr/>
            </a:lvl4pPr>
            <a:lvl5pPr marL="2057400" indent="-228600">
              <a:buClr>
                <a:srgbClr val="2372A7"/>
              </a:buClr>
              <a:buFont typeface="Wingdings" panose="05000000000000000000" pitchFamily="2" charset="2"/>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504823" y="5904202"/>
            <a:ext cx="911939" cy="365125"/>
          </a:xfrm>
        </p:spPr>
        <p:txBody>
          <a:bodyPr/>
          <a:lstStyle/>
          <a:p>
            <a:endParaRPr lang="en-US" dirty="0"/>
          </a:p>
        </p:txBody>
      </p:sp>
      <p:sp>
        <p:nvSpPr>
          <p:cNvPr id="5" name="Footer Placeholder 4"/>
          <p:cNvSpPr>
            <a:spLocks noGrp="1"/>
          </p:cNvSpPr>
          <p:nvPr>
            <p:ph type="ftr" sz="quarter" idx="11"/>
          </p:nvPr>
        </p:nvSpPr>
        <p:spPr>
          <a:xfrm>
            <a:off x="2971800" y="5904202"/>
            <a:ext cx="6297612" cy="365125"/>
          </a:xfrm>
        </p:spPr>
        <p:txBody>
          <a:bodyPr/>
          <a:lstStyle/>
          <a:p>
            <a:endParaRPr lang="en-US" dirty="0"/>
          </a:p>
        </p:txBody>
      </p:sp>
      <p:sp>
        <p:nvSpPr>
          <p:cNvPr id="6" name="Slide Number Placeholder 5"/>
          <p:cNvSpPr>
            <a:spLocks noGrp="1"/>
          </p:cNvSpPr>
          <p:nvPr>
            <p:ph type="sldNum" sz="quarter" idx="12"/>
          </p:nvPr>
        </p:nvSpPr>
        <p:spPr>
          <a:xfrm>
            <a:off x="10890353" y="5904202"/>
            <a:ext cx="683339" cy="365125"/>
          </a:xfrm>
        </p:spPr>
        <p:txBody>
          <a:bodyPr/>
          <a:lstStyle/>
          <a:p>
            <a:fld id="{D57F1E4F-1CFF-5643-939E-217C01CDF565}" type="slidenum">
              <a:rPr lang="en-US" smtClean="0"/>
              <a:pPr/>
              <a:t>‹#›</a:t>
            </a:fld>
            <a:endParaRPr lang="en-US" dirty="0"/>
          </a:p>
        </p:txBody>
      </p:sp>
      <p:sp>
        <p:nvSpPr>
          <p:cNvPr id="57" name="Rectangle 56">
            <a:extLst>
              <a:ext uri="{FF2B5EF4-FFF2-40B4-BE49-F238E27FC236}">
                <a16:creationId xmlns:a16="http://schemas.microsoft.com/office/drawing/2014/main" id="{FD5AB365-11A3-414B-A6B8-E84EC8ACFA2C}"/>
              </a:ext>
            </a:extLst>
          </p:cNvPr>
          <p:cNvSpPr/>
          <p:nvPr userDrawn="1"/>
        </p:nvSpPr>
        <p:spPr>
          <a:xfrm>
            <a:off x="-2788920" y="-3474720"/>
            <a:ext cx="1746504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EB080C3F-7CC7-4BCF-A42A-3C3EF94686FF}"/>
              </a:ext>
            </a:extLst>
          </p:cNvPr>
          <p:cNvSpPr/>
          <p:nvPr userDrawn="1"/>
        </p:nvSpPr>
        <p:spPr>
          <a:xfrm>
            <a:off x="-3025140" y="6858000"/>
            <a:ext cx="17465040" cy="162306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3CBC6DC6-96C7-4421-A693-8F6DDB74D22E}"/>
              </a:ext>
            </a:extLst>
          </p:cNvPr>
          <p:cNvSpPr/>
          <p:nvPr userDrawn="1"/>
        </p:nvSpPr>
        <p:spPr>
          <a:xfrm rot="16200000">
            <a:off x="-6244590" y="1642110"/>
            <a:ext cx="901446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4EACCEAD-D163-46D2-BC0E-FF45DFAEAE38}"/>
              </a:ext>
            </a:extLst>
          </p:cNvPr>
          <p:cNvSpPr/>
          <p:nvPr userDrawn="1"/>
        </p:nvSpPr>
        <p:spPr>
          <a:xfrm rot="16200000">
            <a:off x="9422130" y="1657350"/>
            <a:ext cx="9014460" cy="347472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35498F4C-430C-4798-861D-80F45A3C70AF}"/>
              </a:ext>
            </a:extLst>
          </p:cNvPr>
          <p:cNvCxnSpPr>
            <a:cxnSpLocks/>
          </p:cNvCxnSpPr>
          <p:nvPr userDrawn="1"/>
        </p:nvCxnSpPr>
        <p:spPr>
          <a:xfrm>
            <a:off x="3144140" y="5783979"/>
            <a:ext cx="9047860" cy="0"/>
          </a:xfrm>
          <a:prstGeom prst="line">
            <a:avLst/>
          </a:prstGeom>
          <a:ln w="19050">
            <a:solidFill>
              <a:srgbClr val="FD780B"/>
            </a:solidFill>
          </a:ln>
        </p:spPr>
        <p:style>
          <a:lnRef idx="1">
            <a:schemeClr val="accent1"/>
          </a:lnRef>
          <a:fillRef idx="0">
            <a:schemeClr val="accent1"/>
          </a:fillRef>
          <a:effectRef idx="0">
            <a:schemeClr val="accent1"/>
          </a:effectRef>
          <a:fontRef idx="minor">
            <a:schemeClr val="tx1"/>
          </a:fontRef>
        </p:style>
      </p:cxnSp>
      <p:pic>
        <p:nvPicPr>
          <p:cNvPr id="17" name="Picture 16" descr="A close up of a logo&#10;&#10;Description automatically generated">
            <a:extLst>
              <a:ext uri="{FF2B5EF4-FFF2-40B4-BE49-F238E27FC236}">
                <a16:creationId xmlns:a16="http://schemas.microsoft.com/office/drawing/2014/main" id="{DD8EC4E6-56CD-428E-9CC5-6CC7DBF8972C}"/>
              </a:ext>
            </a:extLst>
          </p:cNvPr>
          <p:cNvPicPr>
            <a:picLocks noChangeAspect="1"/>
          </p:cNvPicPr>
          <p:nvPr userDrawn="1"/>
        </p:nvPicPr>
        <p:blipFill>
          <a:blip r:embed="rId4">
            <a:extLst>
              <a:ext uri="{BEBA8EAE-BF5A-486C-A8C5-ECC9F3942E4B}">
                <a14:imgProps xmlns:a14="http://schemas.microsoft.com/office/drawing/2010/main">
                  <a14:imgLayer r:embed="rId5">
                    <a14:imgEffect>
                      <a14:sharpenSoften amount="25000"/>
                    </a14:imgEffect>
                    <a14:imgEffect>
                      <a14:brightnessContrast bright="100000" contrast="100000"/>
                    </a14:imgEffect>
                  </a14:imgLayer>
                </a14:imgProps>
              </a:ext>
            </a:extLst>
          </a:blip>
          <a:stretch>
            <a:fillRect/>
          </a:stretch>
        </p:blipFill>
        <p:spPr>
          <a:xfrm>
            <a:off x="9326880" y="707167"/>
            <a:ext cx="2560320" cy="354177"/>
          </a:xfrm>
          <a:prstGeom prst="rect">
            <a:avLst/>
          </a:prstGeom>
        </p:spPr>
      </p:pic>
    </p:spTree>
    <p:extLst>
      <p:ext uri="{BB962C8B-B14F-4D97-AF65-F5344CB8AC3E}">
        <p14:creationId xmlns:p14="http://schemas.microsoft.com/office/powerpoint/2010/main" val="39087489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B564B71-2C88-4C54-B02E-06204D2851EC}" type="datetimeFigureOut">
              <a:rPr lang="en-US" smtClean="0"/>
              <a:t>6/4/2025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720DEE-BBF7-4572-AE98-AE8FB0BBDB8B}" type="slidenum">
              <a:rPr lang="en-US" smtClean="0"/>
              <a:t>‹#›</a:t>
            </a:fld>
            <a:endParaRPr lang="en-US" dirty="0"/>
          </a:p>
        </p:txBody>
      </p:sp>
    </p:spTree>
    <p:extLst>
      <p:ext uri="{BB962C8B-B14F-4D97-AF65-F5344CB8AC3E}">
        <p14:creationId xmlns:p14="http://schemas.microsoft.com/office/powerpoint/2010/main" val="2028919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7CE652-D32C-4A6F-99DE-33180970A59F}"/>
              </a:ext>
            </a:extLst>
          </p:cNvPr>
          <p:cNvSpPr/>
          <p:nvPr userDrawn="1"/>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A267C9E-2BCE-4A49-A522-3BB8EF455F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1" name="TextBox 10">
            <a:extLst>
              <a:ext uri="{FF2B5EF4-FFF2-40B4-BE49-F238E27FC236}">
                <a16:creationId xmlns:a16="http://schemas.microsoft.com/office/drawing/2014/main" id="{F121C252-80AC-4F73-852F-039E2D992C2F}"/>
              </a:ext>
            </a:extLst>
          </p:cNvPr>
          <p:cNvSpPr txBox="1"/>
          <p:nvPr userDrawn="1"/>
        </p:nvSpPr>
        <p:spPr>
          <a:xfrm>
            <a:off x="9967068" y="6345737"/>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12" name="Footer Placeholder 1">
            <a:extLst>
              <a:ext uri="{FF2B5EF4-FFF2-40B4-BE49-F238E27FC236}">
                <a16:creationId xmlns:a16="http://schemas.microsoft.com/office/drawing/2014/main" id="{77DF6D60-266F-46A3-866D-1AB029254383}"/>
              </a:ext>
            </a:extLst>
          </p:cNvPr>
          <p:cNvSpPr txBox="1">
            <a:spLocks/>
          </p:cNvSpPr>
          <p:nvPr userDrawn="1"/>
        </p:nvSpPr>
        <p:spPr>
          <a:xfrm>
            <a:off x="4639418" y="6123788"/>
            <a:ext cx="4936382" cy="45280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b="1" dirty="0">
              <a:solidFill>
                <a:srgbClr val="FF0000"/>
              </a:solidFill>
            </a:endParaRPr>
          </a:p>
        </p:txBody>
      </p:sp>
      <p:sp>
        <p:nvSpPr>
          <p:cNvPr id="5" name="Title 4">
            <a:extLst>
              <a:ext uri="{FF2B5EF4-FFF2-40B4-BE49-F238E27FC236}">
                <a16:creationId xmlns:a16="http://schemas.microsoft.com/office/drawing/2014/main" id="{0CE3E272-B95D-45AE-ACB6-4E6D485153D8}"/>
              </a:ext>
            </a:extLst>
          </p:cNvPr>
          <p:cNvSpPr>
            <a:spLocks noGrp="1"/>
          </p:cNvSpPr>
          <p:nvPr>
            <p:ph type="title"/>
          </p:nvPr>
        </p:nvSpPr>
        <p:spPr>
          <a:xfrm>
            <a:off x="317500" y="365125"/>
            <a:ext cx="11595100" cy="1325563"/>
          </a:xfrm>
        </p:spPr>
        <p:txBody>
          <a:bodyPr>
            <a:normAutofit/>
          </a:bodyPr>
          <a:lstStyle>
            <a:lvl1pPr>
              <a:defRPr sz="4000" b="1">
                <a:solidFill>
                  <a:srgbClr val="0054A6"/>
                </a:solidFill>
                <a:latin typeface="+mn-lt"/>
              </a:defRPr>
            </a:lvl1pPr>
          </a:lstStyle>
          <a:p>
            <a:r>
              <a:rPr lang="en-US"/>
              <a:t>Click to edit Master title style</a:t>
            </a:r>
          </a:p>
        </p:txBody>
      </p:sp>
      <p:sp>
        <p:nvSpPr>
          <p:cNvPr id="14" name="Text Placeholder 13">
            <a:extLst>
              <a:ext uri="{FF2B5EF4-FFF2-40B4-BE49-F238E27FC236}">
                <a16:creationId xmlns:a16="http://schemas.microsoft.com/office/drawing/2014/main" id="{04905B1D-2BFA-42DA-B1B9-435813378931}"/>
              </a:ext>
            </a:extLst>
          </p:cNvPr>
          <p:cNvSpPr>
            <a:spLocks noGrp="1"/>
          </p:cNvSpPr>
          <p:nvPr>
            <p:ph type="body" sz="quarter" idx="10"/>
          </p:nvPr>
        </p:nvSpPr>
        <p:spPr>
          <a:xfrm>
            <a:off x="317500" y="1780293"/>
            <a:ext cx="11595100" cy="3943132"/>
          </a:xfrm>
        </p:spPr>
        <p:txBody>
          <a:bodyPr/>
          <a:lstStyle>
            <a:lvl1pPr>
              <a:buClr>
                <a:srgbClr val="0054A6"/>
              </a:buClr>
              <a:defRPr>
                <a:solidFill>
                  <a:srgbClr val="262626"/>
                </a:solidFill>
              </a:defRPr>
            </a:lvl1pPr>
            <a:lvl2pPr>
              <a:buClr>
                <a:srgbClr val="0054A6"/>
              </a:buClr>
              <a:defRPr>
                <a:solidFill>
                  <a:srgbClr val="262626"/>
                </a:solidFill>
              </a:defRPr>
            </a:lvl2pPr>
            <a:lvl3pPr>
              <a:buClr>
                <a:srgbClr val="0054A6"/>
              </a:buClr>
              <a:defRPr>
                <a:solidFill>
                  <a:srgbClr val="262626"/>
                </a:solidFill>
              </a:defRPr>
            </a:lvl3pPr>
            <a:lvl4pPr>
              <a:buClr>
                <a:srgbClr val="0054A6"/>
              </a:buClr>
              <a:defRPr>
                <a:solidFill>
                  <a:srgbClr val="262626"/>
                </a:solidFill>
              </a:defRPr>
            </a:lvl4pPr>
            <a:lvl5pPr>
              <a:buClr>
                <a:srgbClr val="0054A6"/>
              </a:buClr>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733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PA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C8DB19B-C5CC-7271-E884-AD0E5C38B859}"/>
              </a:ext>
            </a:extLst>
          </p:cNvPr>
          <p:cNvSpPr>
            <a:spLocks noGrp="1"/>
          </p:cNvSpPr>
          <p:nvPr>
            <p:ph idx="1"/>
          </p:nvPr>
        </p:nvSpPr>
        <p:spPr>
          <a:xfrm>
            <a:off x="0" y="0"/>
            <a:ext cx="12192000" cy="5918662"/>
          </a:xfrm>
          <a:solidFill>
            <a:srgbClr val="262626">
              <a:alpha val="65000"/>
            </a:srgbClr>
          </a:solidFill>
        </p:spPr>
        <p:txBody>
          <a:bodyPr>
            <a:normAutofit/>
          </a:bodyPr>
          <a:lstStyle>
            <a:lvl1pPr marL="0" indent="0" algn="ctr">
              <a:buNone/>
              <a:defRPr sz="4000">
                <a:solidFill>
                  <a:schemeClr val="bg1"/>
                </a:solidFill>
              </a:defRPr>
            </a:lvl1pPr>
          </a:lstStyle>
          <a:p>
            <a:pPr lvl="0"/>
            <a:endParaRPr lang="en-US"/>
          </a:p>
          <a:p>
            <a:pPr lvl="0"/>
            <a:endParaRPr lang="en-US"/>
          </a:p>
          <a:p>
            <a:pPr lvl="0"/>
            <a:endParaRPr lang="en-US"/>
          </a:p>
          <a:p>
            <a:pPr lvl="0"/>
            <a:r>
              <a:rPr lang="en-US"/>
              <a:t>Click to edit Master text styles</a:t>
            </a:r>
          </a:p>
          <a:p>
            <a:pPr lvl="0"/>
            <a:endParaRPr lang="en-US"/>
          </a:p>
          <a:p>
            <a:pPr lvl="0"/>
            <a:r>
              <a:rPr lang="en-US"/>
              <a:t>Date</a:t>
            </a:r>
          </a:p>
        </p:txBody>
      </p:sp>
    </p:spTree>
    <p:extLst>
      <p:ext uri="{BB962C8B-B14F-4D97-AF65-F5344CB8AC3E}">
        <p14:creationId xmlns:p14="http://schemas.microsoft.com/office/powerpoint/2010/main" val="1203798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EPA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EE3A-F496-8AC7-88E1-ED16AE7DA74D}"/>
              </a:ext>
            </a:extLst>
          </p:cNvPr>
          <p:cNvSpPr>
            <a:spLocks noGrp="1"/>
          </p:cNvSpPr>
          <p:nvPr>
            <p:ph type="title"/>
          </p:nvPr>
        </p:nvSpPr>
        <p:spPr>
          <a:xfrm>
            <a:off x="838200" y="182879"/>
            <a:ext cx="10515600" cy="9310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DCF594-B127-D064-4FC5-F23B9174D2BE}"/>
              </a:ext>
            </a:extLst>
          </p:cNvPr>
          <p:cNvSpPr>
            <a:spLocks noGrp="1"/>
          </p:cNvSpPr>
          <p:nvPr>
            <p:ph idx="1"/>
          </p:nvPr>
        </p:nvSpPr>
        <p:spPr/>
        <p:txBody>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85755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EPA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32ED6-5EA7-0419-9840-8EAFEC524934}"/>
              </a:ext>
            </a:extLst>
          </p:cNvPr>
          <p:cNvSpPr>
            <a:spLocks noGrp="1"/>
          </p:cNvSpPr>
          <p:nvPr>
            <p:ph type="title"/>
          </p:nvPr>
        </p:nvSpPr>
        <p:spPr>
          <a:xfrm>
            <a:off x="838200" y="166253"/>
            <a:ext cx="10515600" cy="964277"/>
          </a:xfrm>
        </p:spPr>
        <p:txBody>
          <a:bodyPr/>
          <a:lstStyle>
            <a:lvl1pPr>
              <a:defRPr>
                <a:solidFill>
                  <a:schemeClr val="accent1">
                    <a:lumMod val="75000"/>
                  </a:schemeClr>
                </a:solidFill>
              </a:defRPr>
            </a:lvl1pPr>
          </a:lstStyle>
          <a:p>
            <a:r>
              <a:rPr lang="en-US"/>
              <a:t>Click to edit Master title style</a:t>
            </a:r>
          </a:p>
        </p:txBody>
      </p:sp>
    </p:spTree>
    <p:extLst>
      <p:ext uri="{BB962C8B-B14F-4D97-AF65-F5344CB8AC3E}">
        <p14:creationId xmlns:p14="http://schemas.microsoft.com/office/powerpoint/2010/main" val="2678565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PA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392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ontent im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838200" y="136525"/>
            <a:ext cx="1051560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200" y="1825625"/>
            <a:ext cx="5590592" cy="4194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470E4BAB-64F7-4B5A-9BEE-7A152EF596A8}"/>
              </a:ext>
            </a:extLst>
          </p:cNvPr>
          <p:cNvSpPr>
            <a:spLocks noGrp="1"/>
          </p:cNvSpPr>
          <p:nvPr>
            <p:ph type="pic" sz="quarter" idx="15" hasCustomPrompt="1"/>
          </p:nvPr>
        </p:nvSpPr>
        <p:spPr>
          <a:xfrm>
            <a:off x="7015162" y="1825625"/>
            <a:ext cx="4338638" cy="4194175"/>
          </a:xfrm>
        </p:spPr>
        <p:txBody>
          <a:bodyPr>
            <a:normAutofit/>
          </a:bodyPr>
          <a:lstStyle>
            <a:lvl1pPr marL="0" indent="0">
              <a:buNone/>
              <a:defRPr sz="1800"/>
            </a:lvl1pPr>
          </a:lstStyle>
          <a:p>
            <a:r>
              <a:rPr lang="en-US" dirty="0"/>
              <a:t>Photo</a:t>
            </a:r>
          </a:p>
        </p:txBody>
      </p:sp>
      <p:sp>
        <p:nvSpPr>
          <p:cNvPr id="8" name="Rectangle 7">
            <a:extLst>
              <a:ext uri="{FF2B5EF4-FFF2-40B4-BE49-F238E27FC236}">
                <a16:creationId xmlns:a16="http://schemas.microsoft.com/office/drawing/2014/main" id="{9CEDD30F-DD64-44C6-A212-231A2B9E9658}"/>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descr="Text&#10;&#10;Description automatically generated">
            <a:extLst>
              <a:ext uri="{FF2B5EF4-FFF2-40B4-BE49-F238E27FC236}">
                <a16:creationId xmlns:a16="http://schemas.microsoft.com/office/drawing/2014/main" id="{04F0C45B-5E21-4039-AFAB-36CBBD74AA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923585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838200" y="136525"/>
            <a:ext cx="1051560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200" y="1825625"/>
            <a:ext cx="10515600" cy="4194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D477415-A71D-4660-9E0C-01D990985C96}"/>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descr="Text&#10;&#10;Description automatically generated">
            <a:extLst>
              <a:ext uri="{FF2B5EF4-FFF2-40B4-BE49-F238E27FC236}">
                <a16:creationId xmlns:a16="http://schemas.microsoft.com/office/drawing/2014/main" id="{39B4A384-0B00-4BE5-9DCF-895D8309A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85559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13671C-F754-48D7-B6DD-17646676BD64}"/>
              </a:ext>
            </a:extLst>
          </p:cNvPr>
          <p:cNvSpPr>
            <a:spLocks noGrp="1"/>
          </p:cNvSpPr>
          <p:nvPr>
            <p:ph type="body" sz="quarter" idx="14" hasCustomPrompt="1"/>
          </p:nvPr>
        </p:nvSpPr>
        <p:spPr>
          <a:xfrm>
            <a:off x="2254250" y="1924050"/>
            <a:ext cx="8102600" cy="3752850"/>
          </a:xfrm>
        </p:spPr>
        <p:txBody>
          <a:bodyPr>
            <a:normAutofit/>
          </a:bodyPr>
          <a:lstStyle>
            <a:lvl1pPr marL="0" indent="0">
              <a:buNone/>
              <a:defRPr sz="320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or short sentence placed here</a:t>
            </a:r>
          </a:p>
        </p:txBody>
      </p:sp>
      <p:sp>
        <p:nvSpPr>
          <p:cNvPr id="6" name="Rectangle 5">
            <a:extLst>
              <a:ext uri="{FF2B5EF4-FFF2-40B4-BE49-F238E27FC236}">
                <a16:creationId xmlns:a16="http://schemas.microsoft.com/office/drawing/2014/main" id="{E12EA7BB-936B-4684-BED2-FFEC820B3D49}"/>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BEAC612E-2EA2-414C-9F2A-AA9B07BD1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3437510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7CE652-D32C-4A6F-99DE-33180970A59F}"/>
              </a:ext>
            </a:extLst>
          </p:cNvPr>
          <p:cNvSpPr/>
          <p:nvPr userDrawn="1"/>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0A267C9E-2BCE-4A49-A522-3BB8EF455F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1" name="TextBox 10">
            <a:extLst>
              <a:ext uri="{FF2B5EF4-FFF2-40B4-BE49-F238E27FC236}">
                <a16:creationId xmlns:a16="http://schemas.microsoft.com/office/drawing/2014/main" id="{F121C252-80AC-4F73-852F-039E2D992C2F}"/>
              </a:ext>
            </a:extLst>
          </p:cNvPr>
          <p:cNvSpPr txBox="1"/>
          <p:nvPr userDrawn="1"/>
        </p:nvSpPr>
        <p:spPr>
          <a:xfrm>
            <a:off x="9967068" y="6345737"/>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12" name="Footer Placeholder 1">
            <a:extLst>
              <a:ext uri="{FF2B5EF4-FFF2-40B4-BE49-F238E27FC236}">
                <a16:creationId xmlns:a16="http://schemas.microsoft.com/office/drawing/2014/main" id="{77DF6D60-266F-46A3-866D-1AB029254383}"/>
              </a:ext>
            </a:extLst>
          </p:cNvPr>
          <p:cNvSpPr txBox="1">
            <a:spLocks/>
          </p:cNvSpPr>
          <p:nvPr userDrawn="1"/>
        </p:nvSpPr>
        <p:spPr>
          <a:xfrm>
            <a:off x="4639418" y="6123788"/>
            <a:ext cx="4936382" cy="45280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000" b="1" dirty="0">
              <a:solidFill>
                <a:srgbClr val="FF0000"/>
              </a:solidFill>
            </a:endParaRPr>
          </a:p>
        </p:txBody>
      </p:sp>
      <p:sp>
        <p:nvSpPr>
          <p:cNvPr id="5" name="Title 4">
            <a:extLst>
              <a:ext uri="{FF2B5EF4-FFF2-40B4-BE49-F238E27FC236}">
                <a16:creationId xmlns:a16="http://schemas.microsoft.com/office/drawing/2014/main" id="{0CE3E272-B95D-45AE-ACB6-4E6D485153D8}"/>
              </a:ext>
            </a:extLst>
          </p:cNvPr>
          <p:cNvSpPr>
            <a:spLocks noGrp="1"/>
          </p:cNvSpPr>
          <p:nvPr>
            <p:ph type="title"/>
          </p:nvPr>
        </p:nvSpPr>
        <p:spPr>
          <a:xfrm>
            <a:off x="317500" y="365125"/>
            <a:ext cx="11595100" cy="1325563"/>
          </a:xfrm>
        </p:spPr>
        <p:txBody>
          <a:bodyPr>
            <a:normAutofit/>
          </a:bodyPr>
          <a:lstStyle>
            <a:lvl1pPr>
              <a:defRPr sz="4000" b="1">
                <a:solidFill>
                  <a:srgbClr val="0054A6"/>
                </a:solidFill>
                <a:latin typeface="+mn-lt"/>
              </a:defRPr>
            </a:lvl1pPr>
          </a:lstStyle>
          <a:p>
            <a:r>
              <a:rPr lang="en-US"/>
              <a:t>Click to edit Master title style</a:t>
            </a:r>
          </a:p>
        </p:txBody>
      </p:sp>
      <p:sp>
        <p:nvSpPr>
          <p:cNvPr id="14" name="Text Placeholder 13">
            <a:extLst>
              <a:ext uri="{FF2B5EF4-FFF2-40B4-BE49-F238E27FC236}">
                <a16:creationId xmlns:a16="http://schemas.microsoft.com/office/drawing/2014/main" id="{04905B1D-2BFA-42DA-B1B9-435813378931}"/>
              </a:ext>
            </a:extLst>
          </p:cNvPr>
          <p:cNvSpPr>
            <a:spLocks noGrp="1"/>
          </p:cNvSpPr>
          <p:nvPr>
            <p:ph type="body" sz="quarter" idx="10"/>
          </p:nvPr>
        </p:nvSpPr>
        <p:spPr>
          <a:xfrm>
            <a:off x="317500" y="1780293"/>
            <a:ext cx="11595100" cy="3943132"/>
          </a:xfrm>
        </p:spPr>
        <p:txBody>
          <a:bodyPr/>
          <a:lstStyle>
            <a:lvl1pPr>
              <a:buClr>
                <a:srgbClr val="0054A6"/>
              </a:buClr>
              <a:defRPr>
                <a:solidFill>
                  <a:srgbClr val="262626"/>
                </a:solidFill>
              </a:defRPr>
            </a:lvl1pPr>
            <a:lvl2pPr>
              <a:buClr>
                <a:srgbClr val="0054A6"/>
              </a:buClr>
              <a:defRPr>
                <a:solidFill>
                  <a:srgbClr val="262626"/>
                </a:solidFill>
              </a:defRPr>
            </a:lvl2pPr>
            <a:lvl3pPr>
              <a:buClr>
                <a:srgbClr val="0054A6"/>
              </a:buClr>
              <a:defRPr>
                <a:solidFill>
                  <a:srgbClr val="262626"/>
                </a:solidFill>
              </a:defRPr>
            </a:lvl3pPr>
            <a:lvl4pPr>
              <a:buClr>
                <a:srgbClr val="0054A6"/>
              </a:buClr>
              <a:defRPr>
                <a:solidFill>
                  <a:srgbClr val="262626"/>
                </a:solidFill>
              </a:defRPr>
            </a:lvl4pPr>
            <a:lvl5pPr>
              <a:buClr>
                <a:srgbClr val="0054A6"/>
              </a:buClr>
              <a:defRPr>
                <a:solidFill>
                  <a:srgbClr val="26262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74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3F2772-82B3-4DBC-B226-951F3C2CB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913" t="6823" r="13029" b="89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51C372B-A95C-4525-A2AE-AB564CDBBD90}"/>
              </a:ext>
            </a:extLst>
          </p:cNvPr>
          <p:cNvSpPr/>
          <p:nvPr userDrawn="1"/>
        </p:nvSpPr>
        <p:spPr>
          <a:xfrm>
            <a:off x="844550" y="1314450"/>
            <a:ext cx="8769350" cy="4229100"/>
          </a:xfrm>
          <a:prstGeom prst="rect">
            <a:avLst/>
          </a:prstGeom>
          <a:solidFill>
            <a:srgbClr val="153965">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D6C8C2F7-5731-45ED-9683-5E81B863948E}"/>
              </a:ext>
            </a:extLst>
          </p:cNvPr>
          <p:cNvCxnSpPr>
            <a:cxnSpLocks/>
          </p:cNvCxnSpPr>
          <p:nvPr userDrawn="1"/>
        </p:nvCxnSpPr>
        <p:spPr>
          <a:xfrm>
            <a:off x="1644650" y="3556000"/>
            <a:ext cx="714375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E040E4-7DF8-4A8B-98DC-17B3454774FA}"/>
              </a:ext>
            </a:extLst>
          </p:cNvPr>
          <p:cNvSpPr>
            <a:spLocks noGrp="1"/>
          </p:cNvSpPr>
          <p:nvPr>
            <p:ph type="ctrTitle"/>
          </p:nvPr>
        </p:nvSpPr>
        <p:spPr>
          <a:xfrm>
            <a:off x="1524000" y="1682750"/>
            <a:ext cx="7366000" cy="1720852"/>
          </a:xfrm>
        </p:spPr>
        <p:txBody>
          <a:bodyPr anchor="b">
            <a:normAutofit/>
          </a:bodyPr>
          <a:lstStyle>
            <a:lvl1pPr algn="l">
              <a:defRPr sz="400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91A68959-C1DF-40DD-B1B1-BDF5A9961CBA}"/>
              </a:ext>
            </a:extLst>
          </p:cNvPr>
          <p:cNvSpPr>
            <a:spLocks noGrp="1"/>
          </p:cNvSpPr>
          <p:nvPr>
            <p:ph type="subTitle" idx="1"/>
          </p:nvPr>
        </p:nvSpPr>
        <p:spPr>
          <a:xfrm>
            <a:off x="1524000" y="3708401"/>
            <a:ext cx="7366000" cy="1009652"/>
          </a:xfrm>
        </p:spPr>
        <p:txBody>
          <a:bodyPr/>
          <a:lstStyle>
            <a:lvl1pPr marL="0" indent="0" algn="l">
              <a:buNone/>
              <a:defRPr sz="24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Text&#10;&#10;Description automatically generated">
            <a:extLst>
              <a:ext uri="{FF2B5EF4-FFF2-40B4-BE49-F238E27FC236}">
                <a16:creationId xmlns:a16="http://schemas.microsoft.com/office/drawing/2014/main" id="{A978D150-A42B-48AD-8650-066EDC8562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7976" y="4760993"/>
            <a:ext cx="3542826" cy="683983"/>
          </a:xfrm>
          <a:prstGeom prst="rect">
            <a:avLst/>
          </a:prstGeom>
        </p:spPr>
      </p:pic>
    </p:spTree>
    <p:extLst>
      <p:ext uri="{BB962C8B-B14F-4D97-AF65-F5344CB8AC3E}">
        <p14:creationId xmlns:p14="http://schemas.microsoft.com/office/powerpoint/2010/main" val="2605240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3F2772-82B3-4DBC-B226-951F3C2CBF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51C372B-A95C-4525-A2AE-AB564CDBBD90}"/>
              </a:ext>
            </a:extLst>
          </p:cNvPr>
          <p:cNvSpPr/>
          <p:nvPr userDrawn="1"/>
        </p:nvSpPr>
        <p:spPr>
          <a:xfrm>
            <a:off x="844550" y="1314450"/>
            <a:ext cx="8769350" cy="4229100"/>
          </a:xfrm>
          <a:prstGeom prst="rect">
            <a:avLst/>
          </a:prstGeom>
          <a:solidFill>
            <a:srgbClr val="153965">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D6C8C2F7-5731-45ED-9683-5E81B863948E}"/>
              </a:ext>
            </a:extLst>
          </p:cNvPr>
          <p:cNvCxnSpPr>
            <a:cxnSpLocks/>
          </p:cNvCxnSpPr>
          <p:nvPr userDrawn="1"/>
        </p:nvCxnSpPr>
        <p:spPr>
          <a:xfrm>
            <a:off x="1644650" y="3556000"/>
            <a:ext cx="714375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E040E4-7DF8-4A8B-98DC-17B3454774FA}"/>
              </a:ext>
            </a:extLst>
          </p:cNvPr>
          <p:cNvSpPr>
            <a:spLocks noGrp="1"/>
          </p:cNvSpPr>
          <p:nvPr>
            <p:ph type="ctrTitle"/>
          </p:nvPr>
        </p:nvSpPr>
        <p:spPr>
          <a:xfrm>
            <a:off x="1524000" y="1682750"/>
            <a:ext cx="7366000" cy="1720852"/>
          </a:xfrm>
        </p:spPr>
        <p:txBody>
          <a:bodyPr anchor="b">
            <a:normAutofit/>
          </a:bodyPr>
          <a:lstStyle>
            <a:lvl1pPr algn="l">
              <a:defRPr sz="400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91A68959-C1DF-40DD-B1B1-BDF5A9961CBA}"/>
              </a:ext>
            </a:extLst>
          </p:cNvPr>
          <p:cNvSpPr>
            <a:spLocks noGrp="1"/>
          </p:cNvSpPr>
          <p:nvPr>
            <p:ph type="subTitle" idx="1"/>
          </p:nvPr>
        </p:nvSpPr>
        <p:spPr>
          <a:xfrm>
            <a:off x="1524000" y="3708401"/>
            <a:ext cx="7366000" cy="1009652"/>
          </a:xfrm>
        </p:spPr>
        <p:txBody>
          <a:bodyPr/>
          <a:lstStyle>
            <a:lvl1pPr marL="0" indent="0" algn="l">
              <a:buNone/>
              <a:defRPr sz="24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Text&#10;&#10;Description automatically generated">
            <a:extLst>
              <a:ext uri="{FF2B5EF4-FFF2-40B4-BE49-F238E27FC236}">
                <a16:creationId xmlns:a16="http://schemas.microsoft.com/office/drawing/2014/main" id="{DF1AC965-A22E-499A-A205-36945B82F9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7976" y="4760993"/>
            <a:ext cx="3542826" cy="683983"/>
          </a:xfrm>
          <a:prstGeom prst="rect">
            <a:avLst/>
          </a:prstGeom>
        </p:spPr>
      </p:pic>
    </p:spTree>
    <p:extLst>
      <p:ext uri="{BB962C8B-B14F-4D97-AF65-F5344CB8AC3E}">
        <p14:creationId xmlns:p14="http://schemas.microsoft.com/office/powerpoint/2010/main" val="742096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D3900-7487-4908-9730-245F30AE1B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EB37CF-5F89-42EC-8F04-927111C55E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DA4ADA-B1EF-4641-A665-8898F090B417}"/>
              </a:ext>
            </a:extLst>
          </p:cNvPr>
          <p:cNvSpPr>
            <a:spLocks noGrp="1"/>
          </p:cNvSpPr>
          <p:nvPr>
            <p:ph type="dt" sz="half" idx="10"/>
          </p:nvPr>
        </p:nvSpPr>
        <p:spPr/>
        <p:txBody>
          <a:bodyPr/>
          <a:lstStyle/>
          <a:p>
            <a:fld id="{D17B49D6-7D0A-4F5A-B607-443BCDD9432C}" type="datetime1">
              <a:rPr lang="en-US" smtClean="0"/>
              <a:t>6/4/2025</a:t>
            </a:fld>
            <a:endParaRPr lang="en-US" dirty="0"/>
          </a:p>
        </p:txBody>
      </p:sp>
      <p:sp>
        <p:nvSpPr>
          <p:cNvPr id="5" name="Footer Placeholder 4">
            <a:extLst>
              <a:ext uri="{FF2B5EF4-FFF2-40B4-BE49-F238E27FC236}">
                <a16:creationId xmlns:a16="http://schemas.microsoft.com/office/drawing/2014/main" id="{29FF2DC3-36B0-4E4F-87C6-AFE89EC755B5}"/>
              </a:ext>
            </a:extLst>
          </p:cNvPr>
          <p:cNvSpPr>
            <a:spLocks noGrp="1"/>
          </p:cNvSpPr>
          <p:nvPr>
            <p:ph type="ftr" sz="quarter" idx="11"/>
          </p:nvPr>
        </p:nvSpPr>
        <p:spPr/>
        <p:txBody>
          <a:bodyPr/>
          <a:lstStyle/>
          <a:p>
            <a:r>
              <a:rPr lang="en-US" sz="1200" b="1" dirty="0">
                <a:solidFill>
                  <a:srgbClr val="C00000"/>
                </a:solidFill>
              </a:rPr>
              <a:t>PRE-DECISIONAL/DELIBERATIVE</a:t>
            </a:r>
          </a:p>
        </p:txBody>
      </p:sp>
      <p:sp>
        <p:nvSpPr>
          <p:cNvPr id="6" name="Slide Number Placeholder 5">
            <a:extLst>
              <a:ext uri="{FF2B5EF4-FFF2-40B4-BE49-F238E27FC236}">
                <a16:creationId xmlns:a16="http://schemas.microsoft.com/office/drawing/2014/main" id="{F528E37A-48A9-4947-820F-ABD704F8E898}"/>
              </a:ext>
            </a:extLst>
          </p:cNvPr>
          <p:cNvSpPr>
            <a:spLocks noGrp="1"/>
          </p:cNvSpPr>
          <p:nvPr>
            <p:ph type="sldNum" sz="quarter" idx="12"/>
          </p:nvPr>
        </p:nvSpPr>
        <p:spPr/>
        <p:txBody>
          <a:bodyPr/>
          <a:lstStyle/>
          <a:p>
            <a:fld id="{A0678034-1553-42D3-8F41-00DF5023F3D5}" type="slidenum">
              <a:rPr lang="en-US" smtClean="0"/>
              <a:t>‹#›</a:t>
            </a:fld>
            <a:endParaRPr lang="en-US" dirty="0"/>
          </a:p>
        </p:txBody>
      </p:sp>
    </p:spTree>
    <p:extLst>
      <p:ext uri="{BB962C8B-B14F-4D97-AF65-F5344CB8AC3E}">
        <p14:creationId xmlns:p14="http://schemas.microsoft.com/office/powerpoint/2010/main" val="41556812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3F2772-82B3-4DBC-B226-951F3C2CBF8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51C372B-A95C-4525-A2AE-AB564CDBBD90}"/>
              </a:ext>
            </a:extLst>
          </p:cNvPr>
          <p:cNvSpPr/>
          <p:nvPr userDrawn="1"/>
        </p:nvSpPr>
        <p:spPr>
          <a:xfrm>
            <a:off x="844550" y="1314450"/>
            <a:ext cx="8769350" cy="4229100"/>
          </a:xfrm>
          <a:prstGeom prst="rect">
            <a:avLst/>
          </a:prstGeom>
          <a:solidFill>
            <a:srgbClr val="153965">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D6C8C2F7-5731-45ED-9683-5E81B863948E}"/>
              </a:ext>
            </a:extLst>
          </p:cNvPr>
          <p:cNvCxnSpPr>
            <a:cxnSpLocks/>
          </p:cNvCxnSpPr>
          <p:nvPr userDrawn="1"/>
        </p:nvCxnSpPr>
        <p:spPr>
          <a:xfrm>
            <a:off x="1644650" y="3556000"/>
            <a:ext cx="714375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5E040E4-7DF8-4A8B-98DC-17B3454774FA}"/>
              </a:ext>
            </a:extLst>
          </p:cNvPr>
          <p:cNvSpPr>
            <a:spLocks noGrp="1"/>
          </p:cNvSpPr>
          <p:nvPr>
            <p:ph type="ctrTitle"/>
          </p:nvPr>
        </p:nvSpPr>
        <p:spPr>
          <a:xfrm>
            <a:off x="1524000" y="1682750"/>
            <a:ext cx="7366000" cy="1720852"/>
          </a:xfrm>
        </p:spPr>
        <p:txBody>
          <a:bodyPr anchor="b">
            <a:normAutofit/>
          </a:bodyPr>
          <a:lstStyle>
            <a:lvl1pPr algn="l">
              <a:defRPr sz="4000">
                <a:solidFill>
                  <a:schemeClr val="bg1"/>
                </a:solidFill>
                <a:latin typeface="+mj-lt"/>
              </a:defRPr>
            </a:lvl1pPr>
          </a:lstStyle>
          <a:p>
            <a:r>
              <a:rPr lang="en-US"/>
              <a:t>Click to edit Master title style</a:t>
            </a:r>
          </a:p>
        </p:txBody>
      </p:sp>
      <p:sp>
        <p:nvSpPr>
          <p:cNvPr id="3" name="Subtitle 2">
            <a:extLst>
              <a:ext uri="{FF2B5EF4-FFF2-40B4-BE49-F238E27FC236}">
                <a16:creationId xmlns:a16="http://schemas.microsoft.com/office/drawing/2014/main" id="{91A68959-C1DF-40DD-B1B1-BDF5A9961CBA}"/>
              </a:ext>
            </a:extLst>
          </p:cNvPr>
          <p:cNvSpPr>
            <a:spLocks noGrp="1"/>
          </p:cNvSpPr>
          <p:nvPr>
            <p:ph type="subTitle" idx="1"/>
          </p:nvPr>
        </p:nvSpPr>
        <p:spPr>
          <a:xfrm>
            <a:off x="1524000" y="3708401"/>
            <a:ext cx="7366000" cy="1009652"/>
          </a:xfrm>
        </p:spPr>
        <p:txBody>
          <a:bodyPr/>
          <a:lstStyle>
            <a:lvl1pPr marL="0" indent="0" algn="l">
              <a:buNone/>
              <a:defRPr sz="2400">
                <a:solidFill>
                  <a:schemeClr val="bg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Text&#10;&#10;Description automatically generated">
            <a:extLst>
              <a:ext uri="{FF2B5EF4-FFF2-40B4-BE49-F238E27FC236}">
                <a16:creationId xmlns:a16="http://schemas.microsoft.com/office/drawing/2014/main" id="{5082EA16-2D5F-46D3-A662-380C7B951D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97976" y="4760993"/>
            <a:ext cx="3542826" cy="683983"/>
          </a:xfrm>
          <a:prstGeom prst="rect">
            <a:avLst/>
          </a:prstGeom>
        </p:spPr>
      </p:pic>
    </p:spTree>
    <p:extLst>
      <p:ext uri="{BB962C8B-B14F-4D97-AF65-F5344CB8AC3E}">
        <p14:creationId xmlns:p14="http://schemas.microsoft.com/office/powerpoint/2010/main" val="1059339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8B2FBB-DF05-459E-BA8F-86E4F7A2B0D9}"/>
              </a:ext>
            </a:extLst>
          </p:cNvPr>
          <p:cNvSpPr/>
          <p:nvPr userDrawn="1"/>
        </p:nvSpPr>
        <p:spPr>
          <a:xfrm>
            <a:off x="0" y="1314450"/>
            <a:ext cx="12192000" cy="4229100"/>
          </a:xfrm>
          <a:prstGeom prst="rect">
            <a:avLst/>
          </a:prstGeom>
          <a:solidFill>
            <a:srgbClr val="193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D13671C-F754-48D7-B6DD-17646676BD64}"/>
              </a:ext>
            </a:extLst>
          </p:cNvPr>
          <p:cNvSpPr>
            <a:spLocks noGrp="1"/>
          </p:cNvSpPr>
          <p:nvPr>
            <p:ph type="body" sz="quarter" idx="14" hasCustomPrompt="1"/>
          </p:nvPr>
        </p:nvSpPr>
        <p:spPr>
          <a:xfrm>
            <a:off x="990600" y="2403987"/>
            <a:ext cx="9269362" cy="2443316"/>
          </a:xfrm>
        </p:spPr>
        <p:txBody>
          <a:bodyPr numCol="2" anchor="t">
            <a:normAutofit/>
          </a:bodyPr>
          <a:lstStyle>
            <a:lvl1pPr marL="342900" indent="-342900">
              <a:lnSpc>
                <a:spcPct val="100000"/>
              </a:lnSpc>
              <a:buFont typeface="+mj-lt"/>
              <a:buAutoNum type="arabicParen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Lorem ipsum dolor sit amet</a:t>
            </a:r>
            <a:endParaRPr lang="en-US"/>
          </a:p>
          <a:p>
            <a:pPr lvl="0"/>
            <a:r>
              <a:rPr lang="en-US" err="1"/>
              <a:t>consectetur</a:t>
            </a:r>
            <a:r>
              <a:rPr lang="en-US"/>
              <a:t> </a:t>
            </a:r>
            <a:r>
              <a:rPr lang="en-US" err="1"/>
              <a:t>adipiscing</a:t>
            </a:r>
            <a:r>
              <a:rPr lang="en-US"/>
              <a:t> </a:t>
            </a:r>
            <a:r>
              <a:rPr lang="en-US" err="1"/>
              <a:t>elit</a:t>
            </a:r>
            <a:endParaRPr lang="en-US"/>
          </a:p>
          <a:p>
            <a:pPr lvl="0"/>
            <a:r>
              <a:rPr lang="en-US"/>
              <a:t>sed do </a:t>
            </a:r>
            <a:r>
              <a:rPr lang="en-US" err="1"/>
              <a:t>eiusmod</a:t>
            </a:r>
            <a:r>
              <a:rPr lang="en-US"/>
              <a:t> </a:t>
            </a:r>
            <a:r>
              <a:rPr lang="en-US" err="1"/>
              <a:t>tempor</a:t>
            </a:r>
            <a:endParaRPr lang="en-US"/>
          </a:p>
          <a:p>
            <a:pPr lvl="0"/>
            <a:r>
              <a:rPr lang="fr-FR" err="1"/>
              <a:t>incididunt</a:t>
            </a:r>
            <a:r>
              <a:rPr lang="fr-FR"/>
              <a:t> ut </a:t>
            </a:r>
            <a:r>
              <a:rPr lang="fr-FR" err="1"/>
              <a:t>labore</a:t>
            </a:r>
            <a:r>
              <a:rPr lang="fr-FR"/>
              <a:t> et </a:t>
            </a:r>
            <a:r>
              <a:rPr lang="fr-FR" err="1"/>
              <a:t>dolore</a:t>
            </a:r>
            <a:endParaRPr lang="fr-FR"/>
          </a:p>
          <a:p>
            <a:pPr lvl="0"/>
            <a:endParaRPr lang="fr-FR"/>
          </a:p>
          <a:p>
            <a:pPr lvl="0"/>
            <a:endParaRPr lang="fr-FR"/>
          </a:p>
          <a:p>
            <a:pPr lvl="0"/>
            <a:r>
              <a:rPr lang="nb-NO"/>
              <a:t>Ut enim ad minim veniam</a:t>
            </a:r>
            <a:endParaRPr lang="en-US"/>
          </a:p>
          <a:p>
            <a:pPr lvl="0"/>
            <a:r>
              <a:rPr lang="en-US" err="1"/>
              <a:t>quis</a:t>
            </a:r>
            <a:r>
              <a:rPr lang="en-US"/>
              <a:t> </a:t>
            </a:r>
            <a:r>
              <a:rPr lang="en-US" err="1"/>
              <a:t>nostrud</a:t>
            </a:r>
            <a:r>
              <a:rPr lang="en-US"/>
              <a:t> exercitation </a:t>
            </a:r>
            <a:r>
              <a:rPr lang="en-US" err="1"/>
              <a:t>ullamco</a:t>
            </a:r>
            <a:endParaRPr lang="en-US"/>
          </a:p>
        </p:txBody>
      </p:sp>
      <p:sp>
        <p:nvSpPr>
          <p:cNvPr id="9" name="Rectangle 8">
            <a:extLst>
              <a:ext uri="{FF2B5EF4-FFF2-40B4-BE49-F238E27FC236}">
                <a16:creationId xmlns:a16="http://schemas.microsoft.com/office/drawing/2014/main" id="{FF1088C2-AEA4-4C09-A06B-A306C83C939F}"/>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274C479-7F2F-4587-969A-EA726A0948DE}"/>
              </a:ext>
            </a:extLst>
          </p:cNvPr>
          <p:cNvSpPr txBox="1"/>
          <p:nvPr userDrawn="1"/>
        </p:nvSpPr>
        <p:spPr>
          <a:xfrm>
            <a:off x="990600" y="1786300"/>
            <a:ext cx="6095222" cy="369332"/>
          </a:xfrm>
          <a:prstGeom prst="rect">
            <a:avLst/>
          </a:prstGeom>
          <a:noFill/>
        </p:spPr>
        <p:txBody>
          <a:bodyPr wrap="square">
            <a:spAutoFit/>
          </a:bodyPr>
          <a:lstStyle/>
          <a:p>
            <a:r>
              <a:rPr lang="en-US" sz="1800" kern="1200" spc="300" baseline="0" dirty="0">
                <a:solidFill>
                  <a:schemeClr val="bg2"/>
                </a:solidFill>
                <a:latin typeface="+mn-lt"/>
                <a:ea typeface="+mn-ea"/>
                <a:cs typeface="+mn-cs"/>
              </a:rPr>
              <a:t>AGENDA</a:t>
            </a:r>
          </a:p>
        </p:txBody>
      </p:sp>
      <p:pic>
        <p:nvPicPr>
          <p:cNvPr id="8" name="Picture 7" descr="Text&#10;&#10;Description automatically generated">
            <a:extLst>
              <a:ext uri="{FF2B5EF4-FFF2-40B4-BE49-F238E27FC236}">
                <a16:creationId xmlns:a16="http://schemas.microsoft.com/office/drawing/2014/main" id="{3BAE2A69-8BEF-4EFB-84A9-D25BD58FD7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2050318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838200" y="136525"/>
            <a:ext cx="1051560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200" y="1825625"/>
            <a:ext cx="10515600" cy="4194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D477415-A71D-4660-9E0C-01D990985C96}"/>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Date Placeholder 3">
            <a:extLst>
              <a:ext uri="{FF2B5EF4-FFF2-40B4-BE49-F238E27FC236}">
                <a16:creationId xmlns:a16="http://schemas.microsoft.com/office/drawing/2014/main" id="{81B54C2D-9CDF-4A66-B391-4ABBE1AED667}"/>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0" name="Picture 9" descr="Text&#10;&#10;Description automatically generated">
            <a:extLst>
              <a:ext uri="{FF2B5EF4-FFF2-40B4-BE49-F238E27FC236}">
                <a16:creationId xmlns:a16="http://schemas.microsoft.com/office/drawing/2014/main" id="{39B4A384-0B00-4BE5-9DCF-895D8309A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2110594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im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838200" y="136525"/>
            <a:ext cx="1051560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200" y="1825625"/>
            <a:ext cx="5590592" cy="4194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470E4BAB-64F7-4B5A-9BEE-7A152EF596A8}"/>
              </a:ext>
            </a:extLst>
          </p:cNvPr>
          <p:cNvSpPr>
            <a:spLocks noGrp="1"/>
          </p:cNvSpPr>
          <p:nvPr>
            <p:ph type="pic" sz="quarter" idx="15" hasCustomPrompt="1"/>
          </p:nvPr>
        </p:nvSpPr>
        <p:spPr>
          <a:xfrm>
            <a:off x="7015162" y="1825625"/>
            <a:ext cx="4338638" cy="4194175"/>
          </a:xfrm>
        </p:spPr>
        <p:txBody>
          <a:bodyPr>
            <a:normAutofit/>
          </a:bodyPr>
          <a:lstStyle>
            <a:lvl1pPr marL="0" indent="0">
              <a:buNone/>
              <a:defRPr sz="1800"/>
            </a:lvl1pPr>
          </a:lstStyle>
          <a:p>
            <a:r>
              <a:rPr lang="en-US" dirty="0"/>
              <a:t>Photo</a:t>
            </a:r>
          </a:p>
        </p:txBody>
      </p:sp>
      <p:sp>
        <p:nvSpPr>
          <p:cNvPr id="8" name="Rectangle 7">
            <a:extLst>
              <a:ext uri="{FF2B5EF4-FFF2-40B4-BE49-F238E27FC236}">
                <a16:creationId xmlns:a16="http://schemas.microsoft.com/office/drawing/2014/main" id="{9CEDD30F-DD64-44C6-A212-231A2B9E9658}"/>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Date Placeholder 3">
            <a:extLst>
              <a:ext uri="{FF2B5EF4-FFF2-40B4-BE49-F238E27FC236}">
                <a16:creationId xmlns:a16="http://schemas.microsoft.com/office/drawing/2014/main" id="{5DF3CD5E-9C92-44A1-9E53-A67A16637A82}"/>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0" name="Picture 9" descr="Text&#10;&#10;Description automatically generated">
            <a:extLst>
              <a:ext uri="{FF2B5EF4-FFF2-40B4-BE49-F238E27FC236}">
                <a16:creationId xmlns:a16="http://schemas.microsoft.com/office/drawing/2014/main" id="{04F0C45B-5E21-4039-AFAB-36CBBD74AA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42773831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imag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5492620" y="1825625"/>
            <a:ext cx="5861180" cy="4194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470E4BAB-64F7-4B5A-9BEE-7A152EF596A8}"/>
              </a:ext>
            </a:extLst>
          </p:cNvPr>
          <p:cNvSpPr>
            <a:spLocks noGrp="1"/>
          </p:cNvSpPr>
          <p:nvPr>
            <p:ph type="pic" sz="quarter" idx="15" hasCustomPrompt="1"/>
          </p:nvPr>
        </p:nvSpPr>
        <p:spPr>
          <a:xfrm>
            <a:off x="412750" y="1825625"/>
            <a:ext cx="4338638" cy="4194175"/>
          </a:xfrm>
        </p:spPr>
        <p:txBody>
          <a:bodyPr>
            <a:normAutofit/>
          </a:bodyPr>
          <a:lstStyle>
            <a:lvl1pPr marL="0" indent="0">
              <a:buNone/>
              <a:defRPr sz="1800"/>
            </a:lvl1pPr>
          </a:lstStyle>
          <a:p>
            <a:r>
              <a:rPr lang="en-US" dirty="0"/>
              <a:t>Photo</a:t>
            </a:r>
          </a:p>
        </p:txBody>
      </p:sp>
      <p:sp>
        <p:nvSpPr>
          <p:cNvPr id="11" name="Title 1">
            <a:extLst>
              <a:ext uri="{FF2B5EF4-FFF2-40B4-BE49-F238E27FC236}">
                <a16:creationId xmlns:a16="http://schemas.microsoft.com/office/drawing/2014/main" id="{670AB5F3-8A33-41FC-ACDA-EA94BC9FAC39}"/>
              </a:ext>
            </a:extLst>
          </p:cNvPr>
          <p:cNvSpPr>
            <a:spLocks noGrp="1"/>
          </p:cNvSpPr>
          <p:nvPr>
            <p:ph type="title"/>
          </p:nvPr>
        </p:nvSpPr>
        <p:spPr>
          <a:xfrm>
            <a:off x="838200" y="136525"/>
            <a:ext cx="10515600" cy="1114427"/>
          </a:xfrm>
        </p:spPr>
        <p:txBody>
          <a:bodyPr>
            <a:normAutofit/>
          </a:bodyPr>
          <a:lstStyle>
            <a:lvl1pPr>
              <a:defRPr sz="4000">
                <a:solidFill>
                  <a:schemeClr val="accent2"/>
                </a:solidFill>
              </a:defRPr>
            </a:lvl1pPr>
          </a:lstStyle>
          <a:p>
            <a:r>
              <a:rPr lang="en-US"/>
              <a:t>Click to edit Master title style</a:t>
            </a:r>
          </a:p>
        </p:txBody>
      </p:sp>
      <p:sp>
        <p:nvSpPr>
          <p:cNvPr id="8" name="Rectangle 7">
            <a:extLst>
              <a:ext uri="{FF2B5EF4-FFF2-40B4-BE49-F238E27FC236}">
                <a16:creationId xmlns:a16="http://schemas.microsoft.com/office/drawing/2014/main" id="{9676C082-7F05-4214-AC1F-F432551BAD6C}"/>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Date Placeholder 3">
            <a:extLst>
              <a:ext uri="{FF2B5EF4-FFF2-40B4-BE49-F238E27FC236}">
                <a16:creationId xmlns:a16="http://schemas.microsoft.com/office/drawing/2014/main" id="{ABCD2C9D-E90A-4095-98F6-BA4E968B1624}"/>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0" name="Picture 9" descr="Text&#10;&#10;Description automatically generated">
            <a:extLst>
              <a:ext uri="{FF2B5EF4-FFF2-40B4-BE49-F238E27FC236}">
                <a16:creationId xmlns:a16="http://schemas.microsoft.com/office/drawing/2014/main" id="{2F9AC34A-AD55-4109-9BE3-67F22E0FAC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1115206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mpare tw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199" y="1825625"/>
            <a:ext cx="4724583" cy="419417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0A8961C-A088-430F-85AE-32BF54CFFF58}"/>
              </a:ext>
            </a:extLst>
          </p:cNvPr>
          <p:cNvCxnSpPr>
            <a:cxnSpLocks/>
          </p:cNvCxnSpPr>
          <p:nvPr userDrawn="1"/>
        </p:nvCxnSpPr>
        <p:spPr>
          <a:xfrm flipV="1">
            <a:off x="5985062" y="1825626"/>
            <a:ext cx="0" cy="40417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AC597E83-79BF-4C5D-89C3-C70BD6612B92}"/>
              </a:ext>
            </a:extLst>
          </p:cNvPr>
          <p:cNvSpPr>
            <a:spLocks noGrp="1"/>
          </p:cNvSpPr>
          <p:nvPr>
            <p:ph idx="14"/>
          </p:nvPr>
        </p:nvSpPr>
        <p:spPr>
          <a:xfrm>
            <a:off x="6443193" y="1825625"/>
            <a:ext cx="4724583" cy="419417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sp>
        <p:nvSpPr>
          <p:cNvPr id="11" name="Title 1">
            <a:extLst>
              <a:ext uri="{FF2B5EF4-FFF2-40B4-BE49-F238E27FC236}">
                <a16:creationId xmlns:a16="http://schemas.microsoft.com/office/drawing/2014/main" id="{4341B434-137E-4BF4-9EDD-9E47C2E31AFA}"/>
              </a:ext>
            </a:extLst>
          </p:cNvPr>
          <p:cNvSpPr>
            <a:spLocks noGrp="1"/>
          </p:cNvSpPr>
          <p:nvPr>
            <p:ph type="title"/>
          </p:nvPr>
        </p:nvSpPr>
        <p:spPr>
          <a:xfrm>
            <a:off x="838200" y="136525"/>
            <a:ext cx="10515600" cy="1114427"/>
          </a:xfrm>
        </p:spPr>
        <p:txBody>
          <a:bodyPr>
            <a:normAutofit/>
          </a:bodyPr>
          <a:lstStyle>
            <a:lvl1pPr>
              <a:defRPr sz="4000">
                <a:solidFill>
                  <a:schemeClr val="accent2"/>
                </a:solidFill>
              </a:defRPr>
            </a:lvl1pPr>
          </a:lstStyle>
          <a:p>
            <a:r>
              <a:rPr lang="en-US"/>
              <a:t>Click to edit Master title style</a:t>
            </a:r>
          </a:p>
        </p:txBody>
      </p:sp>
      <p:sp>
        <p:nvSpPr>
          <p:cNvPr id="9" name="Rectangle 8">
            <a:extLst>
              <a:ext uri="{FF2B5EF4-FFF2-40B4-BE49-F238E27FC236}">
                <a16:creationId xmlns:a16="http://schemas.microsoft.com/office/drawing/2014/main" id="{1B83EC57-73CF-40C7-8D23-956FF5320E3F}"/>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Date Placeholder 3">
            <a:extLst>
              <a:ext uri="{FF2B5EF4-FFF2-40B4-BE49-F238E27FC236}">
                <a16:creationId xmlns:a16="http://schemas.microsoft.com/office/drawing/2014/main" id="{5CB704E3-577E-4E8A-976E-94621E2A125F}"/>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4" name="Picture 13" descr="Text&#10;&#10;Description automatically generated">
            <a:extLst>
              <a:ext uri="{FF2B5EF4-FFF2-40B4-BE49-F238E27FC236}">
                <a16:creationId xmlns:a16="http://schemas.microsoft.com/office/drawing/2014/main" id="{A74C2EC9-C6B3-46B9-9BEC-F89E6E25F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2140162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mpare two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838199" y="136524"/>
            <a:ext cx="10515601"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199" y="2787445"/>
            <a:ext cx="4724583" cy="323235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0A8961C-A088-430F-85AE-32BF54CFFF58}"/>
              </a:ext>
            </a:extLst>
          </p:cNvPr>
          <p:cNvCxnSpPr>
            <a:cxnSpLocks/>
          </p:cNvCxnSpPr>
          <p:nvPr userDrawn="1"/>
        </p:nvCxnSpPr>
        <p:spPr>
          <a:xfrm flipV="1">
            <a:off x="5985062" y="1825626"/>
            <a:ext cx="0" cy="40417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AC597E83-79BF-4C5D-89C3-C70BD6612B92}"/>
              </a:ext>
            </a:extLst>
          </p:cNvPr>
          <p:cNvSpPr>
            <a:spLocks noGrp="1"/>
          </p:cNvSpPr>
          <p:nvPr>
            <p:ph idx="14"/>
          </p:nvPr>
        </p:nvSpPr>
        <p:spPr>
          <a:xfrm>
            <a:off x="6443193" y="2787445"/>
            <a:ext cx="4724583" cy="323235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sp>
        <p:nvSpPr>
          <p:cNvPr id="11" name="Content Placeholder 29">
            <a:extLst>
              <a:ext uri="{FF2B5EF4-FFF2-40B4-BE49-F238E27FC236}">
                <a16:creationId xmlns:a16="http://schemas.microsoft.com/office/drawing/2014/main" id="{C3FBDD7D-CBD1-478E-83B9-397AFB6D9D67}"/>
              </a:ext>
            </a:extLst>
          </p:cNvPr>
          <p:cNvSpPr>
            <a:spLocks noGrp="1"/>
          </p:cNvSpPr>
          <p:nvPr>
            <p:ph sz="quarter" idx="16"/>
          </p:nvPr>
        </p:nvSpPr>
        <p:spPr>
          <a:xfrm>
            <a:off x="838199" y="1825626"/>
            <a:ext cx="4724582" cy="745509"/>
          </a:xfrm>
        </p:spPr>
        <p:txBody>
          <a:bodyPr anchor="b">
            <a:normAutofit/>
          </a:bodyPr>
          <a:lstStyle>
            <a:lvl1pPr marL="0" indent="0">
              <a:buNone/>
              <a:defRPr sz="1800">
                <a:solidFill>
                  <a:schemeClr val="tx2"/>
                </a:solidFill>
              </a:defRPr>
            </a:lvl1pPr>
          </a:lstStyle>
          <a:p>
            <a:pPr lvl="0"/>
            <a:endParaRPr lang="en-US"/>
          </a:p>
        </p:txBody>
      </p:sp>
      <p:sp>
        <p:nvSpPr>
          <p:cNvPr id="15" name="Content Placeholder 29">
            <a:extLst>
              <a:ext uri="{FF2B5EF4-FFF2-40B4-BE49-F238E27FC236}">
                <a16:creationId xmlns:a16="http://schemas.microsoft.com/office/drawing/2014/main" id="{D42A6154-DB1C-4D62-8AFD-D333780B4679}"/>
              </a:ext>
            </a:extLst>
          </p:cNvPr>
          <p:cNvSpPr>
            <a:spLocks noGrp="1"/>
          </p:cNvSpPr>
          <p:nvPr>
            <p:ph sz="quarter" idx="17"/>
          </p:nvPr>
        </p:nvSpPr>
        <p:spPr>
          <a:xfrm>
            <a:off x="6443193" y="1825626"/>
            <a:ext cx="4724577" cy="745509"/>
          </a:xfrm>
        </p:spPr>
        <p:txBody>
          <a:bodyPr anchor="b">
            <a:normAutofit/>
          </a:bodyPr>
          <a:lstStyle>
            <a:lvl1pPr marL="0" indent="0">
              <a:buNone/>
              <a:defRPr sz="1800">
                <a:solidFill>
                  <a:schemeClr val="tx2"/>
                </a:solidFill>
              </a:defRPr>
            </a:lvl1pPr>
          </a:lstStyle>
          <a:p>
            <a:pPr lvl="0"/>
            <a:endParaRPr lang="en-US"/>
          </a:p>
        </p:txBody>
      </p:sp>
      <p:sp>
        <p:nvSpPr>
          <p:cNvPr id="13" name="Rectangle 12">
            <a:extLst>
              <a:ext uri="{FF2B5EF4-FFF2-40B4-BE49-F238E27FC236}">
                <a16:creationId xmlns:a16="http://schemas.microsoft.com/office/drawing/2014/main" id="{FAE5C9ED-4097-4660-A9B0-5A6EBEE03DC9}"/>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Date Placeholder 3">
            <a:extLst>
              <a:ext uri="{FF2B5EF4-FFF2-40B4-BE49-F238E27FC236}">
                <a16:creationId xmlns:a16="http://schemas.microsoft.com/office/drawing/2014/main" id="{41F3725D-3BD6-43FD-8FCA-FFF2D9064F3C}"/>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4" name="Picture 13" descr="Text&#10;&#10;Description automatically generated">
            <a:extLst>
              <a:ext uri="{FF2B5EF4-FFF2-40B4-BE49-F238E27FC236}">
                <a16:creationId xmlns:a16="http://schemas.microsoft.com/office/drawing/2014/main" id="{FC3F4986-DA1F-419E-80D3-F3909AF7C0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740493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mpare thr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838200" y="136524"/>
            <a:ext cx="1051560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200" y="1825625"/>
            <a:ext cx="2971798" cy="419417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0A8961C-A088-430F-85AE-32BF54CFFF58}"/>
              </a:ext>
            </a:extLst>
          </p:cNvPr>
          <p:cNvCxnSpPr>
            <a:cxnSpLocks/>
          </p:cNvCxnSpPr>
          <p:nvPr userDrawn="1"/>
        </p:nvCxnSpPr>
        <p:spPr>
          <a:xfrm flipV="1">
            <a:off x="4210050" y="1825626"/>
            <a:ext cx="0" cy="40417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AC597E83-79BF-4C5D-89C3-C70BD6612B92}"/>
              </a:ext>
            </a:extLst>
          </p:cNvPr>
          <p:cNvSpPr>
            <a:spLocks noGrp="1"/>
          </p:cNvSpPr>
          <p:nvPr>
            <p:ph idx="14"/>
          </p:nvPr>
        </p:nvSpPr>
        <p:spPr>
          <a:xfrm>
            <a:off x="4603752" y="1825625"/>
            <a:ext cx="2971798" cy="419417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00B0B5D8-F665-4CE2-B50C-24BB4623F707}"/>
              </a:ext>
            </a:extLst>
          </p:cNvPr>
          <p:cNvCxnSpPr>
            <a:cxnSpLocks/>
          </p:cNvCxnSpPr>
          <p:nvPr userDrawn="1"/>
        </p:nvCxnSpPr>
        <p:spPr>
          <a:xfrm flipV="1">
            <a:off x="7969250" y="1825626"/>
            <a:ext cx="0" cy="40417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83E64B1-2988-4317-ACFF-4364A842C31D}"/>
              </a:ext>
            </a:extLst>
          </p:cNvPr>
          <p:cNvSpPr>
            <a:spLocks noGrp="1"/>
          </p:cNvSpPr>
          <p:nvPr>
            <p:ph idx="15"/>
          </p:nvPr>
        </p:nvSpPr>
        <p:spPr>
          <a:xfrm>
            <a:off x="8382001" y="1825625"/>
            <a:ext cx="2971798" cy="419417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sp>
        <p:nvSpPr>
          <p:cNvPr id="16" name="Rectangle 15">
            <a:extLst>
              <a:ext uri="{FF2B5EF4-FFF2-40B4-BE49-F238E27FC236}">
                <a16:creationId xmlns:a16="http://schemas.microsoft.com/office/drawing/2014/main" id="{BCDF6DE4-41CC-4106-9A02-0192C364DC19}"/>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Date Placeholder 3">
            <a:extLst>
              <a:ext uri="{FF2B5EF4-FFF2-40B4-BE49-F238E27FC236}">
                <a16:creationId xmlns:a16="http://schemas.microsoft.com/office/drawing/2014/main" id="{D1A2E494-3422-4DB7-A9CC-5ED7FC36630F}"/>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1" name="Picture 10" descr="Text&#10;&#10;Description automatically generated">
            <a:extLst>
              <a:ext uri="{FF2B5EF4-FFF2-40B4-BE49-F238E27FC236}">
                <a16:creationId xmlns:a16="http://schemas.microsoft.com/office/drawing/2014/main" id="{DA206621-5F31-4095-8F61-1B3E727682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3012707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ompare thre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838199" y="136524"/>
            <a:ext cx="10515601"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200" y="3270250"/>
            <a:ext cx="2971798" cy="2749550"/>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0A8961C-A088-430F-85AE-32BF54CFFF58}"/>
              </a:ext>
            </a:extLst>
          </p:cNvPr>
          <p:cNvCxnSpPr>
            <a:cxnSpLocks/>
          </p:cNvCxnSpPr>
          <p:nvPr userDrawn="1"/>
        </p:nvCxnSpPr>
        <p:spPr>
          <a:xfrm flipV="1">
            <a:off x="4210050" y="1825626"/>
            <a:ext cx="0" cy="40417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AC597E83-79BF-4C5D-89C3-C70BD6612B92}"/>
              </a:ext>
            </a:extLst>
          </p:cNvPr>
          <p:cNvSpPr>
            <a:spLocks noGrp="1"/>
          </p:cNvSpPr>
          <p:nvPr>
            <p:ph idx="14"/>
          </p:nvPr>
        </p:nvSpPr>
        <p:spPr>
          <a:xfrm>
            <a:off x="4603752" y="3270250"/>
            <a:ext cx="2971798" cy="2749550"/>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00B0B5D8-F665-4CE2-B50C-24BB4623F707}"/>
              </a:ext>
            </a:extLst>
          </p:cNvPr>
          <p:cNvCxnSpPr>
            <a:cxnSpLocks/>
          </p:cNvCxnSpPr>
          <p:nvPr userDrawn="1"/>
        </p:nvCxnSpPr>
        <p:spPr>
          <a:xfrm flipV="1">
            <a:off x="7969250" y="1825626"/>
            <a:ext cx="0" cy="40417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83E64B1-2988-4317-ACFF-4364A842C31D}"/>
              </a:ext>
            </a:extLst>
          </p:cNvPr>
          <p:cNvSpPr>
            <a:spLocks noGrp="1"/>
          </p:cNvSpPr>
          <p:nvPr>
            <p:ph idx="15"/>
          </p:nvPr>
        </p:nvSpPr>
        <p:spPr>
          <a:xfrm>
            <a:off x="8382001" y="3270250"/>
            <a:ext cx="2971798" cy="2749550"/>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sp>
        <p:nvSpPr>
          <p:cNvPr id="19" name="Content Placeholder 29">
            <a:extLst>
              <a:ext uri="{FF2B5EF4-FFF2-40B4-BE49-F238E27FC236}">
                <a16:creationId xmlns:a16="http://schemas.microsoft.com/office/drawing/2014/main" id="{3D866D55-777B-4962-B788-1D22A6917AB0}"/>
              </a:ext>
            </a:extLst>
          </p:cNvPr>
          <p:cNvSpPr>
            <a:spLocks noGrp="1"/>
          </p:cNvSpPr>
          <p:nvPr>
            <p:ph sz="quarter" idx="16"/>
          </p:nvPr>
        </p:nvSpPr>
        <p:spPr>
          <a:xfrm>
            <a:off x="838199" y="1825626"/>
            <a:ext cx="2971797" cy="1171573"/>
          </a:xfrm>
        </p:spPr>
        <p:txBody>
          <a:bodyPr anchor="b">
            <a:normAutofit/>
          </a:bodyPr>
          <a:lstStyle>
            <a:lvl1pPr marL="0" indent="0">
              <a:buNone/>
              <a:defRPr sz="1800">
                <a:solidFill>
                  <a:schemeClr val="tx2"/>
                </a:solidFill>
              </a:defRPr>
            </a:lvl1pPr>
          </a:lstStyle>
          <a:p>
            <a:pPr lvl="0"/>
            <a:endParaRPr lang="en-US"/>
          </a:p>
        </p:txBody>
      </p:sp>
      <p:sp>
        <p:nvSpPr>
          <p:cNvPr id="22" name="Content Placeholder 29">
            <a:extLst>
              <a:ext uri="{FF2B5EF4-FFF2-40B4-BE49-F238E27FC236}">
                <a16:creationId xmlns:a16="http://schemas.microsoft.com/office/drawing/2014/main" id="{40E94FA7-48ED-4607-B46E-AD92D650C92D}"/>
              </a:ext>
            </a:extLst>
          </p:cNvPr>
          <p:cNvSpPr>
            <a:spLocks noGrp="1"/>
          </p:cNvSpPr>
          <p:nvPr>
            <p:ph sz="quarter" idx="17"/>
          </p:nvPr>
        </p:nvSpPr>
        <p:spPr>
          <a:xfrm>
            <a:off x="4610102" y="1825626"/>
            <a:ext cx="2971797" cy="1171573"/>
          </a:xfrm>
        </p:spPr>
        <p:txBody>
          <a:bodyPr anchor="b">
            <a:normAutofit/>
          </a:bodyPr>
          <a:lstStyle>
            <a:lvl1pPr marL="0" indent="0">
              <a:buNone/>
              <a:defRPr sz="1800">
                <a:solidFill>
                  <a:schemeClr val="tx2"/>
                </a:solidFill>
              </a:defRPr>
            </a:lvl1pPr>
          </a:lstStyle>
          <a:p>
            <a:pPr lvl="0"/>
            <a:endParaRPr lang="en-US"/>
          </a:p>
        </p:txBody>
      </p:sp>
      <p:sp>
        <p:nvSpPr>
          <p:cNvPr id="24" name="Content Placeholder 29">
            <a:extLst>
              <a:ext uri="{FF2B5EF4-FFF2-40B4-BE49-F238E27FC236}">
                <a16:creationId xmlns:a16="http://schemas.microsoft.com/office/drawing/2014/main" id="{C9028F5E-4EE5-444F-A7B8-115F2984264F}"/>
              </a:ext>
            </a:extLst>
          </p:cNvPr>
          <p:cNvSpPr>
            <a:spLocks noGrp="1"/>
          </p:cNvSpPr>
          <p:nvPr>
            <p:ph sz="quarter" idx="18"/>
          </p:nvPr>
        </p:nvSpPr>
        <p:spPr>
          <a:xfrm>
            <a:off x="8369301" y="1825626"/>
            <a:ext cx="2971797" cy="1171573"/>
          </a:xfrm>
        </p:spPr>
        <p:txBody>
          <a:bodyPr anchor="b">
            <a:normAutofit/>
          </a:bodyPr>
          <a:lstStyle>
            <a:lvl1pPr marL="0" indent="0">
              <a:buNone/>
              <a:defRPr sz="1800">
                <a:solidFill>
                  <a:schemeClr val="tx2"/>
                </a:solidFill>
              </a:defRPr>
            </a:lvl1pPr>
          </a:lstStyle>
          <a:p>
            <a:pPr lvl="0"/>
            <a:endParaRPr lang="en-US"/>
          </a:p>
        </p:txBody>
      </p:sp>
      <p:sp>
        <p:nvSpPr>
          <p:cNvPr id="15" name="Rectangle 14">
            <a:extLst>
              <a:ext uri="{FF2B5EF4-FFF2-40B4-BE49-F238E27FC236}">
                <a16:creationId xmlns:a16="http://schemas.microsoft.com/office/drawing/2014/main" id="{426C567F-DA54-4352-B694-034A023B9C72}"/>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Date Placeholder 3">
            <a:extLst>
              <a:ext uri="{FF2B5EF4-FFF2-40B4-BE49-F238E27FC236}">
                <a16:creationId xmlns:a16="http://schemas.microsoft.com/office/drawing/2014/main" id="{88DC1270-11FC-4BA4-8EBE-C47E9AEA5223}"/>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8" name="Picture 17" descr="Text&#10;&#10;Description automatically generated">
            <a:extLst>
              <a:ext uri="{FF2B5EF4-FFF2-40B4-BE49-F238E27FC236}">
                <a16:creationId xmlns:a16="http://schemas.microsoft.com/office/drawing/2014/main" id="{232B63EC-FC88-4E5D-ACA0-3B5F1821AF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40795395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838200" y="136524"/>
            <a:ext cx="1051560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200" y="1825625"/>
            <a:ext cx="6570894" cy="4194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03D11A51-E5AD-4C48-895B-CF457F9F3FE6}"/>
              </a:ext>
            </a:extLst>
          </p:cNvPr>
          <p:cNvSpPr/>
          <p:nvPr userDrawn="1"/>
        </p:nvSpPr>
        <p:spPr>
          <a:xfrm>
            <a:off x="8247302" y="1825624"/>
            <a:ext cx="3106498" cy="1091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3E82D06-7377-43F9-93D0-50240A326AD1}"/>
              </a:ext>
            </a:extLst>
          </p:cNvPr>
          <p:cNvSpPr/>
          <p:nvPr userDrawn="1"/>
        </p:nvSpPr>
        <p:spPr>
          <a:xfrm>
            <a:off x="8247310" y="2917240"/>
            <a:ext cx="3106490" cy="3102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CE66B320-2943-4CE0-BA08-B5DCE97DE227}"/>
              </a:ext>
            </a:extLst>
          </p:cNvPr>
          <p:cNvSpPr>
            <a:spLocks noGrp="1"/>
          </p:cNvSpPr>
          <p:nvPr>
            <p:ph type="body" sz="quarter" idx="11"/>
          </p:nvPr>
        </p:nvSpPr>
        <p:spPr>
          <a:xfrm>
            <a:off x="8610600" y="1947278"/>
            <a:ext cx="2628900" cy="758825"/>
          </a:xfrm>
        </p:spPr>
        <p:txBody>
          <a:bodyPr>
            <a:noAutofit/>
          </a:bodyPr>
          <a:lstStyle>
            <a:lvl1pPr marL="0" indent="0">
              <a:buNone/>
              <a:defRPr sz="2000" cap="all" spc="200" baseline="0">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8">
            <a:extLst>
              <a:ext uri="{FF2B5EF4-FFF2-40B4-BE49-F238E27FC236}">
                <a16:creationId xmlns:a16="http://schemas.microsoft.com/office/drawing/2014/main" id="{8ED2124F-0656-416D-8884-ED66C5323FE0}"/>
              </a:ext>
            </a:extLst>
          </p:cNvPr>
          <p:cNvSpPr>
            <a:spLocks noGrp="1"/>
          </p:cNvSpPr>
          <p:nvPr>
            <p:ph type="body" sz="quarter" idx="12"/>
          </p:nvPr>
        </p:nvSpPr>
        <p:spPr>
          <a:xfrm>
            <a:off x="8610600" y="3144837"/>
            <a:ext cx="2355850" cy="266700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1" name="Rectangle 10">
            <a:extLst>
              <a:ext uri="{FF2B5EF4-FFF2-40B4-BE49-F238E27FC236}">
                <a16:creationId xmlns:a16="http://schemas.microsoft.com/office/drawing/2014/main" id="{7F0F6C99-76BF-449C-8B7E-0A0383B82105}"/>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Date Placeholder 3">
            <a:extLst>
              <a:ext uri="{FF2B5EF4-FFF2-40B4-BE49-F238E27FC236}">
                <a16:creationId xmlns:a16="http://schemas.microsoft.com/office/drawing/2014/main" id="{1D8AD7E9-1CA5-4A06-8FC8-4014AC2CE084}"/>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5" name="Picture 14" descr="Text&#10;&#10;Description automatically generated">
            <a:extLst>
              <a:ext uri="{FF2B5EF4-FFF2-40B4-BE49-F238E27FC236}">
                <a16:creationId xmlns:a16="http://schemas.microsoft.com/office/drawing/2014/main" id="{0B56FCBB-7971-40E8-8B24-119ACEB1F2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4047390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5EE29-331F-42E8-B037-033CF38C25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C0BD4D-2F6A-4A99-B6BC-2D09C81810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A92CF8-6CE0-4E60-B0DD-3B10F3A661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0D4C24-060A-4326-8B35-E7D4CAE36CBC}"/>
              </a:ext>
            </a:extLst>
          </p:cNvPr>
          <p:cNvSpPr>
            <a:spLocks noGrp="1"/>
          </p:cNvSpPr>
          <p:nvPr>
            <p:ph type="dt" sz="half" idx="10"/>
          </p:nvPr>
        </p:nvSpPr>
        <p:spPr/>
        <p:txBody>
          <a:bodyPr/>
          <a:lstStyle/>
          <a:p>
            <a:fld id="{5C5A364B-F28E-4A5E-884D-31D58882D648}" type="datetime1">
              <a:rPr lang="en-US" smtClean="0"/>
              <a:t>6/4/2025</a:t>
            </a:fld>
            <a:endParaRPr lang="en-US" dirty="0"/>
          </a:p>
        </p:txBody>
      </p:sp>
      <p:sp>
        <p:nvSpPr>
          <p:cNvPr id="6" name="Footer Placeholder 5">
            <a:extLst>
              <a:ext uri="{FF2B5EF4-FFF2-40B4-BE49-F238E27FC236}">
                <a16:creationId xmlns:a16="http://schemas.microsoft.com/office/drawing/2014/main" id="{AC438685-EE80-474B-B891-B0CFD7BB95B2}"/>
              </a:ext>
            </a:extLst>
          </p:cNvPr>
          <p:cNvSpPr>
            <a:spLocks noGrp="1"/>
          </p:cNvSpPr>
          <p:nvPr>
            <p:ph type="ftr" sz="quarter" idx="11"/>
          </p:nvPr>
        </p:nvSpPr>
        <p:spPr/>
        <p:txBody>
          <a:bodyPr/>
          <a:lstStyle/>
          <a:p>
            <a:r>
              <a:rPr lang="en-US" sz="1200" b="1" dirty="0">
                <a:solidFill>
                  <a:srgbClr val="C00000"/>
                </a:solidFill>
              </a:rPr>
              <a:t>PRE-DECISIONAL/DELIBERATIVE</a:t>
            </a:r>
          </a:p>
        </p:txBody>
      </p:sp>
      <p:sp>
        <p:nvSpPr>
          <p:cNvPr id="7" name="Slide Number Placeholder 6">
            <a:extLst>
              <a:ext uri="{FF2B5EF4-FFF2-40B4-BE49-F238E27FC236}">
                <a16:creationId xmlns:a16="http://schemas.microsoft.com/office/drawing/2014/main" id="{D92451F8-F8A2-4813-BD57-6B689F74431C}"/>
              </a:ext>
            </a:extLst>
          </p:cNvPr>
          <p:cNvSpPr>
            <a:spLocks noGrp="1"/>
          </p:cNvSpPr>
          <p:nvPr>
            <p:ph type="sldNum" sz="quarter" idx="12"/>
          </p:nvPr>
        </p:nvSpPr>
        <p:spPr/>
        <p:txBody>
          <a:bodyPr/>
          <a:lstStyle/>
          <a:p>
            <a:fld id="{A0678034-1553-42D3-8F41-00DF5023F3D5}" type="slidenum">
              <a:rPr lang="en-US" smtClean="0"/>
              <a:t>‹#›</a:t>
            </a:fld>
            <a:endParaRPr lang="en-US" dirty="0"/>
          </a:p>
        </p:txBody>
      </p:sp>
    </p:spTree>
    <p:extLst>
      <p:ext uri="{BB962C8B-B14F-4D97-AF65-F5344CB8AC3E}">
        <p14:creationId xmlns:p14="http://schemas.microsoft.com/office/powerpoint/2010/main" val="4190241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graph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838200" y="136524"/>
            <a:ext cx="10515600" cy="1114427"/>
          </a:xfrm>
        </p:spPr>
        <p:txBody>
          <a:bodyPr>
            <a:normAutofit/>
          </a:bodyPr>
          <a:lstStyle>
            <a:lvl1pPr>
              <a:defRPr sz="4000">
                <a:solidFill>
                  <a:schemeClr val="accent2"/>
                </a:solidFill>
              </a:defRPr>
            </a:lvl1pPr>
          </a:lstStyle>
          <a:p>
            <a:r>
              <a:rPr lang="en-US"/>
              <a:t>Click to edit Master title style</a:t>
            </a:r>
          </a:p>
        </p:txBody>
      </p:sp>
      <p:sp>
        <p:nvSpPr>
          <p:cNvPr id="17" name="Rectangle 16">
            <a:extLst>
              <a:ext uri="{FF2B5EF4-FFF2-40B4-BE49-F238E27FC236}">
                <a16:creationId xmlns:a16="http://schemas.microsoft.com/office/drawing/2014/main" id="{93E82D06-7377-43F9-93D0-50240A326AD1}"/>
              </a:ext>
            </a:extLst>
          </p:cNvPr>
          <p:cNvSpPr/>
          <p:nvPr userDrawn="1"/>
        </p:nvSpPr>
        <p:spPr>
          <a:xfrm>
            <a:off x="8247310" y="1825624"/>
            <a:ext cx="3106490" cy="41941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8">
            <a:extLst>
              <a:ext uri="{FF2B5EF4-FFF2-40B4-BE49-F238E27FC236}">
                <a16:creationId xmlns:a16="http://schemas.microsoft.com/office/drawing/2014/main" id="{8ED2124F-0656-416D-8884-ED66C5323FE0}"/>
              </a:ext>
            </a:extLst>
          </p:cNvPr>
          <p:cNvSpPr>
            <a:spLocks noGrp="1"/>
          </p:cNvSpPr>
          <p:nvPr>
            <p:ph type="body" sz="quarter" idx="12"/>
          </p:nvPr>
        </p:nvSpPr>
        <p:spPr>
          <a:xfrm>
            <a:off x="8610600" y="2187575"/>
            <a:ext cx="2355850" cy="266700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 name="Chart Placeholder 4">
            <a:extLst>
              <a:ext uri="{FF2B5EF4-FFF2-40B4-BE49-F238E27FC236}">
                <a16:creationId xmlns:a16="http://schemas.microsoft.com/office/drawing/2014/main" id="{17204227-6BCC-4AE5-ACE5-D2F293AC533A}"/>
              </a:ext>
            </a:extLst>
          </p:cNvPr>
          <p:cNvSpPr>
            <a:spLocks noGrp="1"/>
          </p:cNvSpPr>
          <p:nvPr>
            <p:ph type="chart" sz="quarter" idx="14"/>
          </p:nvPr>
        </p:nvSpPr>
        <p:spPr>
          <a:xfrm>
            <a:off x="838200" y="1825624"/>
            <a:ext cx="7021513" cy="4194176"/>
          </a:xfrm>
        </p:spPr>
        <p:txBody>
          <a:bodyPr/>
          <a:lstStyle>
            <a:lvl1pPr marL="0" indent="0">
              <a:buNone/>
              <a:defRPr>
                <a:solidFill>
                  <a:schemeClr val="tx1"/>
                </a:solidFill>
              </a:defRPr>
            </a:lvl1pPr>
          </a:lstStyle>
          <a:p>
            <a:endParaRPr lang="en-US" dirty="0"/>
          </a:p>
        </p:txBody>
      </p:sp>
      <p:sp>
        <p:nvSpPr>
          <p:cNvPr id="9" name="Rectangle 8">
            <a:extLst>
              <a:ext uri="{FF2B5EF4-FFF2-40B4-BE49-F238E27FC236}">
                <a16:creationId xmlns:a16="http://schemas.microsoft.com/office/drawing/2014/main" id="{6DB073AD-08FB-45E1-A0D2-2FF30B02D5C9}"/>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1" name="Date Placeholder 3">
            <a:extLst>
              <a:ext uri="{FF2B5EF4-FFF2-40B4-BE49-F238E27FC236}">
                <a16:creationId xmlns:a16="http://schemas.microsoft.com/office/drawing/2014/main" id="{721D9136-3100-40A4-A53B-15D2B26B47BC}"/>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2" name="Picture 11" descr="Text&#10;&#10;Description automatically generated">
            <a:extLst>
              <a:ext uri="{FF2B5EF4-FFF2-40B4-BE49-F238E27FC236}">
                <a16:creationId xmlns:a16="http://schemas.microsoft.com/office/drawing/2014/main" id="{A80DCECF-B9CC-4407-A44D-CA09C26655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3129404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mart art">
    <p:spTree>
      <p:nvGrpSpPr>
        <p:cNvPr id="1" name=""/>
        <p:cNvGrpSpPr/>
        <p:nvPr/>
      </p:nvGrpSpPr>
      <p:grpSpPr>
        <a:xfrm>
          <a:off x="0" y="0"/>
          <a:ext cx="0" cy="0"/>
          <a:chOff x="0" y="0"/>
          <a:chExt cx="0" cy="0"/>
        </a:xfrm>
      </p:grpSpPr>
      <p:sp>
        <p:nvSpPr>
          <p:cNvPr id="4" name="SmartArt Placeholder 3">
            <a:extLst>
              <a:ext uri="{FF2B5EF4-FFF2-40B4-BE49-F238E27FC236}">
                <a16:creationId xmlns:a16="http://schemas.microsoft.com/office/drawing/2014/main" id="{ABE53993-229A-400B-89EC-A8180FC9DDDA}"/>
              </a:ext>
            </a:extLst>
          </p:cNvPr>
          <p:cNvSpPr>
            <a:spLocks noGrp="1"/>
          </p:cNvSpPr>
          <p:nvPr>
            <p:ph type="dgm" sz="quarter" idx="14"/>
          </p:nvPr>
        </p:nvSpPr>
        <p:spPr>
          <a:xfrm>
            <a:off x="1271588" y="1643063"/>
            <a:ext cx="9515475" cy="4257675"/>
          </a:xfrm>
        </p:spPr>
        <p:txBody>
          <a:bodyPr>
            <a:normAutofit/>
          </a:bodyPr>
          <a:lstStyle>
            <a:lvl1pPr marL="0" indent="0">
              <a:buNone/>
              <a:defRPr sz="2000">
                <a:solidFill>
                  <a:schemeClr val="tx1"/>
                </a:solidFill>
              </a:defRPr>
            </a:lvl1pPr>
          </a:lstStyle>
          <a:p>
            <a:endParaRPr lang="en-US" dirty="0"/>
          </a:p>
        </p:txBody>
      </p:sp>
      <p:sp>
        <p:nvSpPr>
          <p:cNvPr id="10" name="Title 1">
            <a:extLst>
              <a:ext uri="{FF2B5EF4-FFF2-40B4-BE49-F238E27FC236}">
                <a16:creationId xmlns:a16="http://schemas.microsoft.com/office/drawing/2014/main" id="{B5A30DCD-B23B-4F73-8D0D-325DF3D5B0F0}"/>
              </a:ext>
            </a:extLst>
          </p:cNvPr>
          <p:cNvSpPr>
            <a:spLocks noGrp="1"/>
          </p:cNvSpPr>
          <p:nvPr>
            <p:ph type="title"/>
          </p:nvPr>
        </p:nvSpPr>
        <p:spPr>
          <a:xfrm>
            <a:off x="838200" y="136524"/>
            <a:ext cx="10515600" cy="1114427"/>
          </a:xfrm>
        </p:spPr>
        <p:txBody>
          <a:bodyPr>
            <a:normAutofit/>
          </a:bodyPr>
          <a:lstStyle>
            <a:lvl1pPr>
              <a:defRPr sz="4000">
                <a:solidFill>
                  <a:schemeClr val="accent2"/>
                </a:solidFill>
              </a:defRPr>
            </a:lvl1pPr>
          </a:lstStyle>
          <a:p>
            <a:r>
              <a:rPr lang="en-US"/>
              <a:t>Click to edit Master title style</a:t>
            </a:r>
          </a:p>
        </p:txBody>
      </p:sp>
      <p:sp>
        <p:nvSpPr>
          <p:cNvPr id="7" name="Rectangle 6">
            <a:extLst>
              <a:ext uri="{FF2B5EF4-FFF2-40B4-BE49-F238E27FC236}">
                <a16:creationId xmlns:a16="http://schemas.microsoft.com/office/drawing/2014/main" id="{4AB7DBB7-E164-489C-AED3-5109713455A2}"/>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Date Placeholder 3">
            <a:extLst>
              <a:ext uri="{FF2B5EF4-FFF2-40B4-BE49-F238E27FC236}">
                <a16:creationId xmlns:a16="http://schemas.microsoft.com/office/drawing/2014/main" id="{F6384878-6C4C-4A44-9C0B-F1F8D90314F2}"/>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1" name="Picture 10" descr="Text&#10;&#10;Description automatically generated">
            <a:extLst>
              <a:ext uri="{FF2B5EF4-FFF2-40B4-BE49-F238E27FC236}">
                <a16:creationId xmlns:a16="http://schemas.microsoft.com/office/drawing/2014/main" id="{56DBE4EB-8DC8-486E-80A0-0F6A444E88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1743978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13671C-F754-48D7-B6DD-17646676BD64}"/>
              </a:ext>
            </a:extLst>
          </p:cNvPr>
          <p:cNvSpPr>
            <a:spLocks noGrp="1"/>
          </p:cNvSpPr>
          <p:nvPr>
            <p:ph type="body" sz="quarter" idx="14" hasCustomPrompt="1"/>
          </p:nvPr>
        </p:nvSpPr>
        <p:spPr>
          <a:xfrm>
            <a:off x="2254250" y="1924050"/>
            <a:ext cx="8102600" cy="3752850"/>
          </a:xfrm>
        </p:spPr>
        <p:txBody>
          <a:bodyPr>
            <a:normAutofit/>
          </a:bodyPr>
          <a:lstStyle>
            <a:lvl1pPr marL="0" indent="0">
              <a:buNone/>
              <a:defRPr sz="320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or short sentence placed here</a:t>
            </a:r>
          </a:p>
        </p:txBody>
      </p:sp>
      <p:sp>
        <p:nvSpPr>
          <p:cNvPr id="6" name="Rectangle 5">
            <a:extLst>
              <a:ext uri="{FF2B5EF4-FFF2-40B4-BE49-F238E27FC236}">
                <a16:creationId xmlns:a16="http://schemas.microsoft.com/office/drawing/2014/main" id="{E12EA7BB-936B-4684-BED2-FFEC820B3D49}"/>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8" name="Date Placeholder 3">
            <a:extLst>
              <a:ext uri="{FF2B5EF4-FFF2-40B4-BE49-F238E27FC236}">
                <a16:creationId xmlns:a16="http://schemas.microsoft.com/office/drawing/2014/main" id="{7E26F2DA-2EF1-4058-ADB7-ABD11E60499B}"/>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9" name="Picture 8" descr="Text&#10;&#10;Description automatically generated">
            <a:extLst>
              <a:ext uri="{FF2B5EF4-FFF2-40B4-BE49-F238E27FC236}">
                <a16:creationId xmlns:a16="http://schemas.microsoft.com/office/drawing/2014/main" id="{BEAC612E-2EA2-414C-9F2A-AA9B07BD1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37297386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2235200" y="136525"/>
            <a:ext cx="911860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200" y="1825625"/>
            <a:ext cx="10515600" cy="4194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890AB4A8-3F73-4F01-8C8C-1469A7DC6EF1}"/>
              </a:ext>
            </a:extLst>
          </p:cNvPr>
          <p:cNvSpPr/>
          <p:nvPr userDrawn="1"/>
        </p:nvSpPr>
        <p:spPr>
          <a:xfrm>
            <a:off x="412750" y="-1"/>
            <a:ext cx="1409700" cy="12509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Content Placeholder 29">
            <a:extLst>
              <a:ext uri="{FF2B5EF4-FFF2-40B4-BE49-F238E27FC236}">
                <a16:creationId xmlns:a16="http://schemas.microsoft.com/office/drawing/2014/main" id="{CE9C1D7A-2D41-4998-96F8-6ACE12A74AEE}"/>
              </a:ext>
            </a:extLst>
          </p:cNvPr>
          <p:cNvSpPr>
            <a:spLocks noGrp="1"/>
          </p:cNvSpPr>
          <p:nvPr>
            <p:ph sz="quarter" idx="13"/>
          </p:nvPr>
        </p:nvSpPr>
        <p:spPr>
          <a:xfrm>
            <a:off x="584200" y="136525"/>
            <a:ext cx="1073150" cy="949325"/>
          </a:xfrm>
        </p:spPr>
        <p:txBody>
          <a:bodyPr>
            <a:normAutofit/>
          </a:bodyPr>
          <a:lstStyle>
            <a:lvl1pPr marL="0" indent="0">
              <a:buNone/>
              <a:defRPr sz="1800">
                <a:solidFill>
                  <a:schemeClr val="bg2"/>
                </a:solidFill>
              </a:defRPr>
            </a:lvl1pPr>
          </a:lstStyle>
          <a:p>
            <a:pPr lvl="0"/>
            <a:endParaRPr lang="en-US"/>
          </a:p>
        </p:txBody>
      </p:sp>
      <p:sp>
        <p:nvSpPr>
          <p:cNvPr id="11" name="Rectangle 10">
            <a:extLst>
              <a:ext uri="{FF2B5EF4-FFF2-40B4-BE49-F238E27FC236}">
                <a16:creationId xmlns:a16="http://schemas.microsoft.com/office/drawing/2014/main" id="{C237F7EA-3835-44E3-9E61-E35507265F9C}"/>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Date Placeholder 3">
            <a:extLst>
              <a:ext uri="{FF2B5EF4-FFF2-40B4-BE49-F238E27FC236}">
                <a16:creationId xmlns:a16="http://schemas.microsoft.com/office/drawing/2014/main" id="{3FDC1EE3-2C93-4451-88F3-F9D623CAAAFC}"/>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0" name="Picture 9" descr="Text&#10;&#10;Description automatically generated">
            <a:extLst>
              <a:ext uri="{FF2B5EF4-FFF2-40B4-BE49-F238E27FC236}">
                <a16:creationId xmlns:a16="http://schemas.microsoft.com/office/drawing/2014/main" id="{42D5BA0D-A431-4F93-AB6A-EA56CBDBA8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41565567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im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2235200" y="136525"/>
            <a:ext cx="911860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200" y="1825625"/>
            <a:ext cx="5590592" cy="4194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890AB4A8-3F73-4F01-8C8C-1469A7DC6EF1}"/>
              </a:ext>
            </a:extLst>
          </p:cNvPr>
          <p:cNvSpPr/>
          <p:nvPr userDrawn="1"/>
        </p:nvSpPr>
        <p:spPr>
          <a:xfrm>
            <a:off x="412750" y="-1"/>
            <a:ext cx="1409700" cy="12509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Content Placeholder 29">
            <a:extLst>
              <a:ext uri="{FF2B5EF4-FFF2-40B4-BE49-F238E27FC236}">
                <a16:creationId xmlns:a16="http://schemas.microsoft.com/office/drawing/2014/main" id="{CE9C1D7A-2D41-4998-96F8-6ACE12A74AEE}"/>
              </a:ext>
            </a:extLst>
          </p:cNvPr>
          <p:cNvSpPr>
            <a:spLocks noGrp="1"/>
          </p:cNvSpPr>
          <p:nvPr>
            <p:ph sz="quarter" idx="13"/>
          </p:nvPr>
        </p:nvSpPr>
        <p:spPr>
          <a:xfrm>
            <a:off x="584200" y="136525"/>
            <a:ext cx="1073150" cy="949325"/>
          </a:xfrm>
        </p:spPr>
        <p:txBody>
          <a:bodyPr>
            <a:normAutofit/>
          </a:bodyPr>
          <a:lstStyle>
            <a:lvl1pPr marL="0" indent="0">
              <a:buNone/>
              <a:defRPr sz="1800">
                <a:solidFill>
                  <a:schemeClr val="bg2"/>
                </a:solidFill>
              </a:defRPr>
            </a:lvl1pPr>
          </a:lstStyle>
          <a:p>
            <a:pPr lvl="0"/>
            <a:endParaRPr lang="en-US"/>
          </a:p>
        </p:txBody>
      </p:sp>
      <p:sp>
        <p:nvSpPr>
          <p:cNvPr id="5" name="Picture Placeholder 4">
            <a:extLst>
              <a:ext uri="{FF2B5EF4-FFF2-40B4-BE49-F238E27FC236}">
                <a16:creationId xmlns:a16="http://schemas.microsoft.com/office/drawing/2014/main" id="{470E4BAB-64F7-4B5A-9BEE-7A152EF596A8}"/>
              </a:ext>
            </a:extLst>
          </p:cNvPr>
          <p:cNvSpPr>
            <a:spLocks noGrp="1"/>
          </p:cNvSpPr>
          <p:nvPr>
            <p:ph type="pic" sz="quarter" idx="15" hasCustomPrompt="1"/>
          </p:nvPr>
        </p:nvSpPr>
        <p:spPr>
          <a:xfrm>
            <a:off x="7015162" y="1825625"/>
            <a:ext cx="4338638" cy="4194175"/>
          </a:xfrm>
        </p:spPr>
        <p:txBody>
          <a:bodyPr>
            <a:normAutofit/>
          </a:bodyPr>
          <a:lstStyle>
            <a:lvl1pPr marL="0" indent="0">
              <a:buNone/>
              <a:defRPr sz="1800"/>
            </a:lvl1pPr>
          </a:lstStyle>
          <a:p>
            <a:r>
              <a:rPr lang="en-US" dirty="0"/>
              <a:t>Photo</a:t>
            </a:r>
          </a:p>
        </p:txBody>
      </p:sp>
      <p:sp>
        <p:nvSpPr>
          <p:cNvPr id="11" name="Rectangle 10">
            <a:extLst>
              <a:ext uri="{FF2B5EF4-FFF2-40B4-BE49-F238E27FC236}">
                <a16:creationId xmlns:a16="http://schemas.microsoft.com/office/drawing/2014/main" id="{2848C42F-0468-4C60-A3EA-3CD74886940B}"/>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Date Placeholder 3">
            <a:extLst>
              <a:ext uri="{FF2B5EF4-FFF2-40B4-BE49-F238E27FC236}">
                <a16:creationId xmlns:a16="http://schemas.microsoft.com/office/drawing/2014/main" id="{F1DF2C7C-F571-469F-8C72-D4DF4908C50E}"/>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0" name="Picture 9" descr="Text&#10;&#10;Description automatically generated">
            <a:extLst>
              <a:ext uri="{FF2B5EF4-FFF2-40B4-BE49-F238E27FC236}">
                <a16:creationId xmlns:a16="http://schemas.microsoft.com/office/drawing/2014/main" id="{45FF3614-10CE-49F4-955F-D94FC9234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256459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2235200" y="136525"/>
            <a:ext cx="911860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5492620" y="1825625"/>
            <a:ext cx="5861180" cy="4194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890AB4A8-3F73-4F01-8C8C-1469A7DC6EF1}"/>
              </a:ext>
            </a:extLst>
          </p:cNvPr>
          <p:cNvSpPr/>
          <p:nvPr userDrawn="1"/>
        </p:nvSpPr>
        <p:spPr>
          <a:xfrm>
            <a:off x="412750" y="-1"/>
            <a:ext cx="1409700" cy="12509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Content Placeholder 29">
            <a:extLst>
              <a:ext uri="{FF2B5EF4-FFF2-40B4-BE49-F238E27FC236}">
                <a16:creationId xmlns:a16="http://schemas.microsoft.com/office/drawing/2014/main" id="{CE9C1D7A-2D41-4998-96F8-6ACE12A74AEE}"/>
              </a:ext>
            </a:extLst>
          </p:cNvPr>
          <p:cNvSpPr>
            <a:spLocks noGrp="1"/>
          </p:cNvSpPr>
          <p:nvPr>
            <p:ph sz="quarter" idx="13"/>
          </p:nvPr>
        </p:nvSpPr>
        <p:spPr>
          <a:xfrm>
            <a:off x="584200" y="136525"/>
            <a:ext cx="1073150" cy="949325"/>
          </a:xfrm>
        </p:spPr>
        <p:txBody>
          <a:bodyPr>
            <a:normAutofit/>
          </a:bodyPr>
          <a:lstStyle>
            <a:lvl1pPr marL="0" indent="0">
              <a:buNone/>
              <a:defRPr sz="1800">
                <a:solidFill>
                  <a:schemeClr val="bg2"/>
                </a:solidFill>
              </a:defRPr>
            </a:lvl1pPr>
          </a:lstStyle>
          <a:p>
            <a:pPr lvl="0"/>
            <a:endParaRPr lang="en-US"/>
          </a:p>
        </p:txBody>
      </p:sp>
      <p:sp>
        <p:nvSpPr>
          <p:cNvPr id="5" name="Picture Placeholder 4">
            <a:extLst>
              <a:ext uri="{FF2B5EF4-FFF2-40B4-BE49-F238E27FC236}">
                <a16:creationId xmlns:a16="http://schemas.microsoft.com/office/drawing/2014/main" id="{470E4BAB-64F7-4B5A-9BEE-7A152EF596A8}"/>
              </a:ext>
            </a:extLst>
          </p:cNvPr>
          <p:cNvSpPr>
            <a:spLocks noGrp="1"/>
          </p:cNvSpPr>
          <p:nvPr>
            <p:ph type="pic" sz="quarter" idx="15" hasCustomPrompt="1"/>
          </p:nvPr>
        </p:nvSpPr>
        <p:spPr>
          <a:xfrm>
            <a:off x="412750" y="1825625"/>
            <a:ext cx="4338638" cy="4194175"/>
          </a:xfrm>
        </p:spPr>
        <p:txBody>
          <a:bodyPr>
            <a:normAutofit/>
          </a:bodyPr>
          <a:lstStyle>
            <a:lvl1pPr marL="0" indent="0">
              <a:buNone/>
              <a:defRPr sz="1800"/>
            </a:lvl1pPr>
          </a:lstStyle>
          <a:p>
            <a:r>
              <a:rPr lang="en-US" dirty="0"/>
              <a:t>Photo</a:t>
            </a:r>
          </a:p>
        </p:txBody>
      </p:sp>
      <p:sp>
        <p:nvSpPr>
          <p:cNvPr id="11" name="Rectangle 10">
            <a:extLst>
              <a:ext uri="{FF2B5EF4-FFF2-40B4-BE49-F238E27FC236}">
                <a16:creationId xmlns:a16="http://schemas.microsoft.com/office/drawing/2014/main" id="{825FB185-143A-4556-A82A-5488539953D0}"/>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Date Placeholder 3">
            <a:extLst>
              <a:ext uri="{FF2B5EF4-FFF2-40B4-BE49-F238E27FC236}">
                <a16:creationId xmlns:a16="http://schemas.microsoft.com/office/drawing/2014/main" id="{8F2FBDD9-2230-4CB3-BBD2-75E8F490535E}"/>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0" name="Picture 9" descr="Text&#10;&#10;Description automatically generated">
            <a:extLst>
              <a:ext uri="{FF2B5EF4-FFF2-40B4-BE49-F238E27FC236}">
                <a16:creationId xmlns:a16="http://schemas.microsoft.com/office/drawing/2014/main" id="{4326EE02-2A1F-4652-8AA8-97429BFE21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1382776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e tw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2228850" y="136524"/>
            <a:ext cx="912495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199" y="1825625"/>
            <a:ext cx="4724583" cy="419417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0A8961C-A088-430F-85AE-32BF54CFFF58}"/>
              </a:ext>
            </a:extLst>
          </p:cNvPr>
          <p:cNvCxnSpPr>
            <a:cxnSpLocks/>
          </p:cNvCxnSpPr>
          <p:nvPr userDrawn="1"/>
        </p:nvCxnSpPr>
        <p:spPr>
          <a:xfrm flipV="1">
            <a:off x="5985062" y="1825626"/>
            <a:ext cx="0" cy="40417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AC597E83-79BF-4C5D-89C3-C70BD6612B92}"/>
              </a:ext>
            </a:extLst>
          </p:cNvPr>
          <p:cNvSpPr>
            <a:spLocks noGrp="1"/>
          </p:cNvSpPr>
          <p:nvPr>
            <p:ph idx="14"/>
          </p:nvPr>
        </p:nvSpPr>
        <p:spPr>
          <a:xfrm>
            <a:off x="6443193" y="1825625"/>
            <a:ext cx="4724583" cy="419417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sp>
        <p:nvSpPr>
          <p:cNvPr id="13" name="Rectangle 12">
            <a:extLst>
              <a:ext uri="{FF2B5EF4-FFF2-40B4-BE49-F238E27FC236}">
                <a16:creationId xmlns:a16="http://schemas.microsoft.com/office/drawing/2014/main" id="{10FAD1BA-8EEF-42DC-906C-2FDCF8483B0C}"/>
              </a:ext>
            </a:extLst>
          </p:cNvPr>
          <p:cNvSpPr/>
          <p:nvPr userDrawn="1"/>
        </p:nvSpPr>
        <p:spPr>
          <a:xfrm>
            <a:off x="412750" y="-1"/>
            <a:ext cx="1409700" cy="12509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Content Placeholder 29">
            <a:extLst>
              <a:ext uri="{FF2B5EF4-FFF2-40B4-BE49-F238E27FC236}">
                <a16:creationId xmlns:a16="http://schemas.microsoft.com/office/drawing/2014/main" id="{0AC793E6-4087-4BEE-91AB-6D0579E7DD7B}"/>
              </a:ext>
            </a:extLst>
          </p:cNvPr>
          <p:cNvSpPr>
            <a:spLocks noGrp="1"/>
          </p:cNvSpPr>
          <p:nvPr>
            <p:ph sz="quarter" idx="13"/>
          </p:nvPr>
        </p:nvSpPr>
        <p:spPr>
          <a:xfrm>
            <a:off x="584200" y="136525"/>
            <a:ext cx="1073150" cy="949325"/>
          </a:xfrm>
        </p:spPr>
        <p:txBody>
          <a:bodyPr>
            <a:normAutofit/>
          </a:bodyPr>
          <a:lstStyle>
            <a:lvl1pPr marL="0" indent="0">
              <a:buNone/>
              <a:defRPr sz="1800">
                <a:solidFill>
                  <a:schemeClr val="bg2"/>
                </a:solidFill>
              </a:defRPr>
            </a:lvl1pPr>
          </a:lstStyle>
          <a:p>
            <a:pPr lvl="0"/>
            <a:endParaRPr lang="en-US"/>
          </a:p>
        </p:txBody>
      </p:sp>
      <p:sp>
        <p:nvSpPr>
          <p:cNvPr id="11" name="Rectangle 10">
            <a:extLst>
              <a:ext uri="{FF2B5EF4-FFF2-40B4-BE49-F238E27FC236}">
                <a16:creationId xmlns:a16="http://schemas.microsoft.com/office/drawing/2014/main" id="{C421BC36-6805-41F3-97A3-16FB2D3F4ED5}"/>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Date Placeholder 3">
            <a:extLst>
              <a:ext uri="{FF2B5EF4-FFF2-40B4-BE49-F238E27FC236}">
                <a16:creationId xmlns:a16="http://schemas.microsoft.com/office/drawing/2014/main" id="{17753FFE-8144-4EDF-9CB8-27046D4072BC}"/>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4" name="Picture 13" descr="Text&#10;&#10;Description automatically generated">
            <a:extLst>
              <a:ext uri="{FF2B5EF4-FFF2-40B4-BE49-F238E27FC236}">
                <a16:creationId xmlns:a16="http://schemas.microsoft.com/office/drawing/2014/main" id="{E622F782-8F48-467A-8E2A-2D154D5505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21933708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mpare two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2228850" y="136524"/>
            <a:ext cx="912495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199" y="2787445"/>
            <a:ext cx="4724583" cy="323235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0A8961C-A088-430F-85AE-32BF54CFFF58}"/>
              </a:ext>
            </a:extLst>
          </p:cNvPr>
          <p:cNvCxnSpPr>
            <a:cxnSpLocks/>
          </p:cNvCxnSpPr>
          <p:nvPr userDrawn="1"/>
        </p:nvCxnSpPr>
        <p:spPr>
          <a:xfrm flipV="1">
            <a:off x="5985062" y="1825626"/>
            <a:ext cx="0" cy="40417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AC597E83-79BF-4C5D-89C3-C70BD6612B92}"/>
              </a:ext>
            </a:extLst>
          </p:cNvPr>
          <p:cNvSpPr>
            <a:spLocks noGrp="1"/>
          </p:cNvSpPr>
          <p:nvPr>
            <p:ph idx="14"/>
          </p:nvPr>
        </p:nvSpPr>
        <p:spPr>
          <a:xfrm>
            <a:off x="6443193" y="2787445"/>
            <a:ext cx="4724583" cy="323235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sp>
        <p:nvSpPr>
          <p:cNvPr id="13" name="Rectangle 12">
            <a:extLst>
              <a:ext uri="{FF2B5EF4-FFF2-40B4-BE49-F238E27FC236}">
                <a16:creationId xmlns:a16="http://schemas.microsoft.com/office/drawing/2014/main" id="{10FAD1BA-8EEF-42DC-906C-2FDCF8483B0C}"/>
              </a:ext>
            </a:extLst>
          </p:cNvPr>
          <p:cNvSpPr/>
          <p:nvPr userDrawn="1"/>
        </p:nvSpPr>
        <p:spPr>
          <a:xfrm>
            <a:off x="412750" y="-1"/>
            <a:ext cx="1409700" cy="12509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Content Placeholder 29">
            <a:extLst>
              <a:ext uri="{FF2B5EF4-FFF2-40B4-BE49-F238E27FC236}">
                <a16:creationId xmlns:a16="http://schemas.microsoft.com/office/drawing/2014/main" id="{0AC793E6-4087-4BEE-91AB-6D0579E7DD7B}"/>
              </a:ext>
            </a:extLst>
          </p:cNvPr>
          <p:cNvSpPr>
            <a:spLocks noGrp="1"/>
          </p:cNvSpPr>
          <p:nvPr>
            <p:ph sz="quarter" idx="13"/>
          </p:nvPr>
        </p:nvSpPr>
        <p:spPr>
          <a:xfrm>
            <a:off x="584200" y="136525"/>
            <a:ext cx="1073150" cy="949325"/>
          </a:xfrm>
        </p:spPr>
        <p:txBody>
          <a:bodyPr>
            <a:normAutofit/>
          </a:bodyPr>
          <a:lstStyle>
            <a:lvl1pPr marL="0" indent="0">
              <a:buNone/>
              <a:defRPr sz="1800">
                <a:solidFill>
                  <a:schemeClr val="bg2"/>
                </a:solidFill>
              </a:defRPr>
            </a:lvl1pPr>
          </a:lstStyle>
          <a:p>
            <a:pPr lvl="0"/>
            <a:endParaRPr lang="en-US"/>
          </a:p>
        </p:txBody>
      </p:sp>
      <p:sp>
        <p:nvSpPr>
          <p:cNvPr id="11" name="Content Placeholder 29">
            <a:extLst>
              <a:ext uri="{FF2B5EF4-FFF2-40B4-BE49-F238E27FC236}">
                <a16:creationId xmlns:a16="http://schemas.microsoft.com/office/drawing/2014/main" id="{C3FBDD7D-CBD1-478E-83B9-397AFB6D9D67}"/>
              </a:ext>
            </a:extLst>
          </p:cNvPr>
          <p:cNvSpPr>
            <a:spLocks noGrp="1"/>
          </p:cNvSpPr>
          <p:nvPr>
            <p:ph sz="quarter" idx="16"/>
          </p:nvPr>
        </p:nvSpPr>
        <p:spPr>
          <a:xfrm>
            <a:off x="838199" y="1825626"/>
            <a:ext cx="4724582" cy="745509"/>
          </a:xfrm>
        </p:spPr>
        <p:txBody>
          <a:bodyPr anchor="b">
            <a:normAutofit/>
          </a:bodyPr>
          <a:lstStyle>
            <a:lvl1pPr marL="0" indent="0">
              <a:lnSpc>
                <a:spcPct val="100000"/>
              </a:lnSpc>
              <a:buNone/>
              <a:defRPr sz="1800">
                <a:solidFill>
                  <a:schemeClr val="tx2"/>
                </a:solidFill>
              </a:defRPr>
            </a:lvl1pPr>
          </a:lstStyle>
          <a:p>
            <a:pPr lvl="0"/>
            <a:endParaRPr lang="en-US"/>
          </a:p>
        </p:txBody>
      </p:sp>
      <p:sp>
        <p:nvSpPr>
          <p:cNvPr id="15" name="Content Placeholder 29">
            <a:extLst>
              <a:ext uri="{FF2B5EF4-FFF2-40B4-BE49-F238E27FC236}">
                <a16:creationId xmlns:a16="http://schemas.microsoft.com/office/drawing/2014/main" id="{D42A6154-DB1C-4D62-8AFD-D333780B4679}"/>
              </a:ext>
            </a:extLst>
          </p:cNvPr>
          <p:cNvSpPr>
            <a:spLocks noGrp="1"/>
          </p:cNvSpPr>
          <p:nvPr>
            <p:ph sz="quarter" idx="17"/>
          </p:nvPr>
        </p:nvSpPr>
        <p:spPr>
          <a:xfrm>
            <a:off x="6443193" y="1825626"/>
            <a:ext cx="4724577" cy="745509"/>
          </a:xfrm>
        </p:spPr>
        <p:txBody>
          <a:bodyPr anchor="b">
            <a:normAutofit/>
          </a:bodyPr>
          <a:lstStyle>
            <a:lvl1pPr marL="0" indent="0">
              <a:lnSpc>
                <a:spcPct val="100000"/>
              </a:lnSpc>
              <a:buNone/>
              <a:defRPr sz="1800">
                <a:solidFill>
                  <a:schemeClr val="tx2"/>
                </a:solidFill>
              </a:defRPr>
            </a:lvl1pPr>
          </a:lstStyle>
          <a:p>
            <a:pPr lvl="0"/>
            <a:endParaRPr lang="en-US"/>
          </a:p>
        </p:txBody>
      </p:sp>
      <p:sp>
        <p:nvSpPr>
          <p:cNvPr id="16" name="Rectangle 15">
            <a:extLst>
              <a:ext uri="{FF2B5EF4-FFF2-40B4-BE49-F238E27FC236}">
                <a16:creationId xmlns:a16="http://schemas.microsoft.com/office/drawing/2014/main" id="{A24CC7C6-A366-41E5-91C2-E2D6A6D1B7A0}"/>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1" name="Date Placeholder 3">
            <a:extLst>
              <a:ext uri="{FF2B5EF4-FFF2-40B4-BE49-F238E27FC236}">
                <a16:creationId xmlns:a16="http://schemas.microsoft.com/office/drawing/2014/main" id="{A540513E-FFEF-436F-84C7-F6DF7DB7E408}"/>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4" name="Picture 13" descr="Text&#10;&#10;Description automatically generated">
            <a:extLst>
              <a:ext uri="{FF2B5EF4-FFF2-40B4-BE49-F238E27FC236}">
                <a16:creationId xmlns:a16="http://schemas.microsoft.com/office/drawing/2014/main" id="{A6C2F773-3630-4B10-B7B3-F14538E8BD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1994792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e thr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2228850" y="136524"/>
            <a:ext cx="912495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200" y="1825625"/>
            <a:ext cx="2971798" cy="419417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0A8961C-A088-430F-85AE-32BF54CFFF58}"/>
              </a:ext>
            </a:extLst>
          </p:cNvPr>
          <p:cNvCxnSpPr>
            <a:cxnSpLocks/>
          </p:cNvCxnSpPr>
          <p:nvPr userDrawn="1"/>
        </p:nvCxnSpPr>
        <p:spPr>
          <a:xfrm flipV="1">
            <a:off x="4210050" y="1825626"/>
            <a:ext cx="0" cy="40417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AC597E83-79BF-4C5D-89C3-C70BD6612B92}"/>
              </a:ext>
            </a:extLst>
          </p:cNvPr>
          <p:cNvSpPr>
            <a:spLocks noGrp="1"/>
          </p:cNvSpPr>
          <p:nvPr>
            <p:ph idx="14"/>
          </p:nvPr>
        </p:nvSpPr>
        <p:spPr>
          <a:xfrm>
            <a:off x="4603752" y="1825625"/>
            <a:ext cx="2971798" cy="419417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00B0B5D8-F665-4CE2-B50C-24BB4623F707}"/>
              </a:ext>
            </a:extLst>
          </p:cNvPr>
          <p:cNvCxnSpPr>
            <a:cxnSpLocks/>
          </p:cNvCxnSpPr>
          <p:nvPr userDrawn="1"/>
        </p:nvCxnSpPr>
        <p:spPr>
          <a:xfrm flipV="1">
            <a:off x="7969250" y="1825626"/>
            <a:ext cx="0" cy="40417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83E64B1-2988-4317-ACFF-4364A842C31D}"/>
              </a:ext>
            </a:extLst>
          </p:cNvPr>
          <p:cNvSpPr>
            <a:spLocks noGrp="1"/>
          </p:cNvSpPr>
          <p:nvPr>
            <p:ph idx="15"/>
          </p:nvPr>
        </p:nvSpPr>
        <p:spPr>
          <a:xfrm>
            <a:off x="8382001" y="1825625"/>
            <a:ext cx="2971798" cy="4194175"/>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sp>
        <p:nvSpPr>
          <p:cNvPr id="19" name="Rectangle 18">
            <a:extLst>
              <a:ext uri="{FF2B5EF4-FFF2-40B4-BE49-F238E27FC236}">
                <a16:creationId xmlns:a16="http://schemas.microsoft.com/office/drawing/2014/main" id="{365F5AC6-E46E-4E95-874E-D59ACEF65CF9}"/>
              </a:ext>
            </a:extLst>
          </p:cNvPr>
          <p:cNvSpPr/>
          <p:nvPr userDrawn="1"/>
        </p:nvSpPr>
        <p:spPr>
          <a:xfrm>
            <a:off x="412750" y="-1"/>
            <a:ext cx="1409700" cy="12509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Content Placeholder 29">
            <a:extLst>
              <a:ext uri="{FF2B5EF4-FFF2-40B4-BE49-F238E27FC236}">
                <a16:creationId xmlns:a16="http://schemas.microsoft.com/office/drawing/2014/main" id="{94C1E8A2-DDB9-4BF4-BD0D-1B5AD5EA7455}"/>
              </a:ext>
            </a:extLst>
          </p:cNvPr>
          <p:cNvSpPr>
            <a:spLocks noGrp="1"/>
          </p:cNvSpPr>
          <p:nvPr>
            <p:ph sz="quarter" idx="13"/>
          </p:nvPr>
        </p:nvSpPr>
        <p:spPr>
          <a:xfrm>
            <a:off x="584200" y="136525"/>
            <a:ext cx="1073150" cy="949325"/>
          </a:xfrm>
        </p:spPr>
        <p:txBody>
          <a:bodyPr>
            <a:normAutofit/>
          </a:bodyPr>
          <a:lstStyle>
            <a:lvl1pPr marL="0" indent="0">
              <a:buNone/>
              <a:defRPr sz="1800">
                <a:solidFill>
                  <a:schemeClr val="bg2"/>
                </a:solidFill>
              </a:defRPr>
            </a:lvl1pPr>
          </a:lstStyle>
          <a:p>
            <a:pPr lvl="0"/>
            <a:endParaRPr lang="en-US"/>
          </a:p>
        </p:txBody>
      </p:sp>
      <p:sp>
        <p:nvSpPr>
          <p:cNvPr id="15" name="Rectangle 14">
            <a:extLst>
              <a:ext uri="{FF2B5EF4-FFF2-40B4-BE49-F238E27FC236}">
                <a16:creationId xmlns:a16="http://schemas.microsoft.com/office/drawing/2014/main" id="{39FD8725-B543-48CF-9DE2-CDE6F101CF5B}"/>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Date Placeholder 3">
            <a:extLst>
              <a:ext uri="{FF2B5EF4-FFF2-40B4-BE49-F238E27FC236}">
                <a16:creationId xmlns:a16="http://schemas.microsoft.com/office/drawing/2014/main" id="{0BABB1C7-FDAC-4194-8BDB-25CD96E04971}"/>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8" name="Picture 17" descr="Text&#10;&#10;Description automatically generated">
            <a:extLst>
              <a:ext uri="{FF2B5EF4-FFF2-40B4-BE49-F238E27FC236}">
                <a16:creationId xmlns:a16="http://schemas.microsoft.com/office/drawing/2014/main" id="{36E2A1B4-96B5-4EC2-9B3A-DB664DABAD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12992980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e thre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2228850" y="136524"/>
            <a:ext cx="912495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200" y="3270250"/>
            <a:ext cx="2971798" cy="2749550"/>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0A8961C-A088-430F-85AE-32BF54CFFF58}"/>
              </a:ext>
            </a:extLst>
          </p:cNvPr>
          <p:cNvCxnSpPr>
            <a:cxnSpLocks/>
          </p:cNvCxnSpPr>
          <p:nvPr userDrawn="1"/>
        </p:nvCxnSpPr>
        <p:spPr>
          <a:xfrm flipV="1">
            <a:off x="4210050" y="1825626"/>
            <a:ext cx="0" cy="40417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AC597E83-79BF-4C5D-89C3-C70BD6612B92}"/>
              </a:ext>
            </a:extLst>
          </p:cNvPr>
          <p:cNvSpPr>
            <a:spLocks noGrp="1"/>
          </p:cNvSpPr>
          <p:nvPr>
            <p:ph idx="14"/>
          </p:nvPr>
        </p:nvSpPr>
        <p:spPr>
          <a:xfrm>
            <a:off x="4603752" y="3270250"/>
            <a:ext cx="2971798" cy="2749550"/>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00B0B5D8-F665-4CE2-B50C-24BB4623F707}"/>
              </a:ext>
            </a:extLst>
          </p:cNvPr>
          <p:cNvCxnSpPr>
            <a:cxnSpLocks/>
          </p:cNvCxnSpPr>
          <p:nvPr userDrawn="1"/>
        </p:nvCxnSpPr>
        <p:spPr>
          <a:xfrm flipV="1">
            <a:off x="7969250" y="1825626"/>
            <a:ext cx="0" cy="4041774"/>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B83E64B1-2988-4317-ACFF-4364A842C31D}"/>
              </a:ext>
            </a:extLst>
          </p:cNvPr>
          <p:cNvSpPr>
            <a:spLocks noGrp="1"/>
          </p:cNvSpPr>
          <p:nvPr>
            <p:ph idx="15"/>
          </p:nvPr>
        </p:nvSpPr>
        <p:spPr>
          <a:xfrm>
            <a:off x="8382001" y="3270250"/>
            <a:ext cx="2971798" cy="2749550"/>
          </a:xfrm>
        </p:spPr>
        <p:txBody>
          <a:bodyPr>
            <a:normAutofit/>
          </a:bodyPr>
          <a:lstStyle>
            <a:lvl1pPr marL="0" indent="0">
              <a:buNone/>
              <a:defRPr sz="1800">
                <a:solidFill>
                  <a:schemeClr val="tx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sp>
        <p:nvSpPr>
          <p:cNvPr id="19" name="Content Placeholder 29">
            <a:extLst>
              <a:ext uri="{FF2B5EF4-FFF2-40B4-BE49-F238E27FC236}">
                <a16:creationId xmlns:a16="http://schemas.microsoft.com/office/drawing/2014/main" id="{3D866D55-777B-4962-B788-1D22A6917AB0}"/>
              </a:ext>
            </a:extLst>
          </p:cNvPr>
          <p:cNvSpPr>
            <a:spLocks noGrp="1"/>
          </p:cNvSpPr>
          <p:nvPr>
            <p:ph sz="quarter" idx="16"/>
          </p:nvPr>
        </p:nvSpPr>
        <p:spPr>
          <a:xfrm>
            <a:off x="838199" y="1825626"/>
            <a:ext cx="2971797" cy="1171573"/>
          </a:xfrm>
        </p:spPr>
        <p:txBody>
          <a:bodyPr anchor="b">
            <a:normAutofit/>
          </a:bodyPr>
          <a:lstStyle>
            <a:lvl1pPr marL="0" indent="0">
              <a:buNone/>
              <a:defRPr sz="1800">
                <a:solidFill>
                  <a:schemeClr val="tx2"/>
                </a:solidFill>
              </a:defRPr>
            </a:lvl1pPr>
          </a:lstStyle>
          <a:p>
            <a:pPr lvl="0"/>
            <a:endParaRPr lang="en-US"/>
          </a:p>
        </p:txBody>
      </p:sp>
      <p:sp>
        <p:nvSpPr>
          <p:cNvPr id="22" name="Content Placeholder 29">
            <a:extLst>
              <a:ext uri="{FF2B5EF4-FFF2-40B4-BE49-F238E27FC236}">
                <a16:creationId xmlns:a16="http://schemas.microsoft.com/office/drawing/2014/main" id="{40E94FA7-48ED-4607-B46E-AD92D650C92D}"/>
              </a:ext>
            </a:extLst>
          </p:cNvPr>
          <p:cNvSpPr>
            <a:spLocks noGrp="1"/>
          </p:cNvSpPr>
          <p:nvPr>
            <p:ph sz="quarter" idx="17"/>
          </p:nvPr>
        </p:nvSpPr>
        <p:spPr>
          <a:xfrm>
            <a:off x="4610102" y="1825626"/>
            <a:ext cx="2971797" cy="1171573"/>
          </a:xfrm>
        </p:spPr>
        <p:txBody>
          <a:bodyPr anchor="b">
            <a:normAutofit/>
          </a:bodyPr>
          <a:lstStyle>
            <a:lvl1pPr marL="0" indent="0">
              <a:buNone/>
              <a:defRPr sz="1800">
                <a:solidFill>
                  <a:schemeClr val="tx2"/>
                </a:solidFill>
              </a:defRPr>
            </a:lvl1pPr>
          </a:lstStyle>
          <a:p>
            <a:pPr lvl="0"/>
            <a:endParaRPr lang="en-US"/>
          </a:p>
        </p:txBody>
      </p:sp>
      <p:sp>
        <p:nvSpPr>
          <p:cNvPr id="24" name="Content Placeholder 29">
            <a:extLst>
              <a:ext uri="{FF2B5EF4-FFF2-40B4-BE49-F238E27FC236}">
                <a16:creationId xmlns:a16="http://schemas.microsoft.com/office/drawing/2014/main" id="{C9028F5E-4EE5-444F-A7B8-115F2984264F}"/>
              </a:ext>
            </a:extLst>
          </p:cNvPr>
          <p:cNvSpPr>
            <a:spLocks noGrp="1"/>
          </p:cNvSpPr>
          <p:nvPr>
            <p:ph sz="quarter" idx="18"/>
          </p:nvPr>
        </p:nvSpPr>
        <p:spPr>
          <a:xfrm>
            <a:off x="8369301" y="1825626"/>
            <a:ext cx="2971797" cy="1171573"/>
          </a:xfrm>
        </p:spPr>
        <p:txBody>
          <a:bodyPr anchor="b">
            <a:normAutofit/>
          </a:bodyPr>
          <a:lstStyle>
            <a:lvl1pPr marL="0" indent="0">
              <a:buNone/>
              <a:defRPr sz="1800">
                <a:solidFill>
                  <a:schemeClr val="tx2"/>
                </a:solidFill>
              </a:defRPr>
            </a:lvl1pPr>
          </a:lstStyle>
          <a:p>
            <a:pPr lvl="0"/>
            <a:endParaRPr lang="en-US"/>
          </a:p>
        </p:txBody>
      </p:sp>
      <p:sp>
        <p:nvSpPr>
          <p:cNvPr id="20" name="Rectangle 19">
            <a:extLst>
              <a:ext uri="{FF2B5EF4-FFF2-40B4-BE49-F238E27FC236}">
                <a16:creationId xmlns:a16="http://schemas.microsoft.com/office/drawing/2014/main" id="{963FAB3A-2AA9-498A-9245-4B2FC532B7C3}"/>
              </a:ext>
            </a:extLst>
          </p:cNvPr>
          <p:cNvSpPr/>
          <p:nvPr userDrawn="1"/>
        </p:nvSpPr>
        <p:spPr>
          <a:xfrm>
            <a:off x="412750" y="-1"/>
            <a:ext cx="1409700" cy="12509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 name="Content Placeholder 29">
            <a:extLst>
              <a:ext uri="{FF2B5EF4-FFF2-40B4-BE49-F238E27FC236}">
                <a16:creationId xmlns:a16="http://schemas.microsoft.com/office/drawing/2014/main" id="{AB7AA76D-F897-4BF4-A26D-358E228AF813}"/>
              </a:ext>
            </a:extLst>
          </p:cNvPr>
          <p:cNvSpPr>
            <a:spLocks noGrp="1"/>
          </p:cNvSpPr>
          <p:nvPr>
            <p:ph sz="quarter" idx="13"/>
          </p:nvPr>
        </p:nvSpPr>
        <p:spPr>
          <a:xfrm>
            <a:off x="584200" y="136525"/>
            <a:ext cx="1073150" cy="949325"/>
          </a:xfrm>
        </p:spPr>
        <p:txBody>
          <a:bodyPr>
            <a:normAutofit/>
          </a:bodyPr>
          <a:lstStyle>
            <a:lvl1pPr marL="0" indent="0">
              <a:buNone/>
              <a:defRPr sz="1800">
                <a:solidFill>
                  <a:schemeClr val="bg2"/>
                </a:solidFill>
              </a:defRPr>
            </a:lvl1pPr>
          </a:lstStyle>
          <a:p>
            <a:pPr lvl="0"/>
            <a:endParaRPr lang="en-US"/>
          </a:p>
        </p:txBody>
      </p:sp>
      <p:sp>
        <p:nvSpPr>
          <p:cNvPr id="16" name="Rectangle 15">
            <a:extLst>
              <a:ext uri="{FF2B5EF4-FFF2-40B4-BE49-F238E27FC236}">
                <a16:creationId xmlns:a16="http://schemas.microsoft.com/office/drawing/2014/main" id="{AF264245-DE9C-40CE-8ED6-D2B4DF9B56C9}"/>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 name="Date Placeholder 3">
            <a:extLst>
              <a:ext uri="{FF2B5EF4-FFF2-40B4-BE49-F238E27FC236}">
                <a16:creationId xmlns:a16="http://schemas.microsoft.com/office/drawing/2014/main" id="{6BBCEB40-C20F-418C-A0B5-0D78F62CC4B5}"/>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8" name="Picture 17" descr="Text&#10;&#10;Description automatically generated">
            <a:extLst>
              <a:ext uri="{FF2B5EF4-FFF2-40B4-BE49-F238E27FC236}">
                <a16:creationId xmlns:a16="http://schemas.microsoft.com/office/drawing/2014/main" id="{DE7F5DE3-B608-4173-8C91-4D7201B2F7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401588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85C80-8DFB-4CB3-905D-94AC1B931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902F2-2E97-41EE-8165-02A32BA1F9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5482E0-63EF-4557-8EC0-AD7D1CAA86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D04751-75B6-4E2B-A0E7-B1FD8EC45B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E9B863-773A-4D9E-937D-41853CBCE4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2D2503-066E-4D28-9A8A-BC6D12AA8A5D}"/>
              </a:ext>
            </a:extLst>
          </p:cNvPr>
          <p:cNvSpPr>
            <a:spLocks noGrp="1"/>
          </p:cNvSpPr>
          <p:nvPr>
            <p:ph type="dt" sz="half" idx="10"/>
          </p:nvPr>
        </p:nvSpPr>
        <p:spPr/>
        <p:txBody>
          <a:bodyPr/>
          <a:lstStyle/>
          <a:p>
            <a:fld id="{E46C66F7-D3BD-4A45-A1D4-D5EEF1F23183}" type="datetime1">
              <a:rPr lang="en-US" smtClean="0"/>
              <a:t>6/4/2025</a:t>
            </a:fld>
            <a:endParaRPr lang="en-US" dirty="0"/>
          </a:p>
        </p:txBody>
      </p:sp>
      <p:sp>
        <p:nvSpPr>
          <p:cNvPr id="8" name="Footer Placeholder 7">
            <a:extLst>
              <a:ext uri="{FF2B5EF4-FFF2-40B4-BE49-F238E27FC236}">
                <a16:creationId xmlns:a16="http://schemas.microsoft.com/office/drawing/2014/main" id="{2D0CABAD-6905-47BE-80F7-BCF5AD6D5B13}"/>
              </a:ext>
            </a:extLst>
          </p:cNvPr>
          <p:cNvSpPr>
            <a:spLocks noGrp="1"/>
          </p:cNvSpPr>
          <p:nvPr>
            <p:ph type="ftr" sz="quarter" idx="11"/>
          </p:nvPr>
        </p:nvSpPr>
        <p:spPr/>
        <p:txBody>
          <a:bodyPr/>
          <a:lstStyle/>
          <a:p>
            <a:r>
              <a:rPr lang="en-US" sz="1200" b="1" dirty="0">
                <a:solidFill>
                  <a:srgbClr val="C00000"/>
                </a:solidFill>
              </a:rPr>
              <a:t>PRE-DECISIONAL/DELIBERATIVE</a:t>
            </a:r>
          </a:p>
        </p:txBody>
      </p:sp>
      <p:sp>
        <p:nvSpPr>
          <p:cNvPr id="9" name="Slide Number Placeholder 8">
            <a:extLst>
              <a:ext uri="{FF2B5EF4-FFF2-40B4-BE49-F238E27FC236}">
                <a16:creationId xmlns:a16="http://schemas.microsoft.com/office/drawing/2014/main" id="{A61FA256-C767-4661-9B8E-D805637FCC25}"/>
              </a:ext>
            </a:extLst>
          </p:cNvPr>
          <p:cNvSpPr>
            <a:spLocks noGrp="1"/>
          </p:cNvSpPr>
          <p:nvPr>
            <p:ph type="sldNum" sz="quarter" idx="12"/>
          </p:nvPr>
        </p:nvSpPr>
        <p:spPr/>
        <p:txBody>
          <a:bodyPr/>
          <a:lstStyle/>
          <a:p>
            <a:fld id="{A0678034-1553-42D3-8F41-00DF5023F3D5}" type="slidenum">
              <a:rPr lang="en-US" smtClean="0"/>
              <a:t>‹#›</a:t>
            </a:fld>
            <a:endParaRPr lang="en-US" dirty="0"/>
          </a:p>
        </p:txBody>
      </p:sp>
    </p:spTree>
    <p:extLst>
      <p:ext uri="{BB962C8B-B14F-4D97-AF65-F5344CB8AC3E}">
        <p14:creationId xmlns:p14="http://schemas.microsoft.com/office/powerpoint/2010/main" val="27204705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2235200" y="136524"/>
            <a:ext cx="9118600" cy="1114427"/>
          </a:xfrm>
        </p:spPr>
        <p:txBody>
          <a:bodyPr>
            <a:normAutofit/>
          </a:bodyPr>
          <a:lstStyle>
            <a:lvl1pPr>
              <a:defRPr sz="40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0017E6CD-9686-4650-AAA6-3A3477753430}"/>
              </a:ext>
            </a:extLst>
          </p:cNvPr>
          <p:cNvSpPr>
            <a:spLocks noGrp="1"/>
          </p:cNvSpPr>
          <p:nvPr>
            <p:ph idx="1"/>
          </p:nvPr>
        </p:nvSpPr>
        <p:spPr>
          <a:xfrm>
            <a:off x="838200" y="1825625"/>
            <a:ext cx="6570894" cy="41941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03D11A51-E5AD-4C48-895B-CF457F9F3FE6}"/>
              </a:ext>
            </a:extLst>
          </p:cNvPr>
          <p:cNvSpPr/>
          <p:nvPr userDrawn="1"/>
        </p:nvSpPr>
        <p:spPr>
          <a:xfrm>
            <a:off x="8247302" y="1825624"/>
            <a:ext cx="3106498" cy="10916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3E82D06-7377-43F9-93D0-50240A326AD1}"/>
              </a:ext>
            </a:extLst>
          </p:cNvPr>
          <p:cNvSpPr/>
          <p:nvPr userDrawn="1"/>
        </p:nvSpPr>
        <p:spPr>
          <a:xfrm>
            <a:off x="8247310" y="2917240"/>
            <a:ext cx="3106490" cy="31025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CE66B320-2943-4CE0-BA08-B5DCE97DE227}"/>
              </a:ext>
            </a:extLst>
          </p:cNvPr>
          <p:cNvSpPr>
            <a:spLocks noGrp="1"/>
          </p:cNvSpPr>
          <p:nvPr>
            <p:ph type="body" sz="quarter" idx="11"/>
          </p:nvPr>
        </p:nvSpPr>
        <p:spPr>
          <a:xfrm>
            <a:off x="8610600" y="1947278"/>
            <a:ext cx="2628900" cy="758825"/>
          </a:xfrm>
        </p:spPr>
        <p:txBody>
          <a:bodyPr>
            <a:noAutofit/>
          </a:bodyPr>
          <a:lstStyle>
            <a:lvl1pPr marL="0" indent="0">
              <a:buNone/>
              <a:defRPr sz="2000" cap="all" spc="200" baseline="0">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8">
            <a:extLst>
              <a:ext uri="{FF2B5EF4-FFF2-40B4-BE49-F238E27FC236}">
                <a16:creationId xmlns:a16="http://schemas.microsoft.com/office/drawing/2014/main" id="{8ED2124F-0656-416D-8884-ED66C5323FE0}"/>
              </a:ext>
            </a:extLst>
          </p:cNvPr>
          <p:cNvSpPr>
            <a:spLocks noGrp="1"/>
          </p:cNvSpPr>
          <p:nvPr>
            <p:ph type="body" sz="quarter" idx="12"/>
          </p:nvPr>
        </p:nvSpPr>
        <p:spPr>
          <a:xfrm>
            <a:off x="8610600" y="3144837"/>
            <a:ext cx="2355850" cy="266700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14" name="Rectangle 13">
            <a:extLst>
              <a:ext uri="{FF2B5EF4-FFF2-40B4-BE49-F238E27FC236}">
                <a16:creationId xmlns:a16="http://schemas.microsoft.com/office/drawing/2014/main" id="{BCB07DDD-CA92-4F69-9B0C-E05E643FFA7A}"/>
              </a:ext>
            </a:extLst>
          </p:cNvPr>
          <p:cNvSpPr/>
          <p:nvPr userDrawn="1"/>
        </p:nvSpPr>
        <p:spPr>
          <a:xfrm>
            <a:off x="412750" y="-1"/>
            <a:ext cx="1409700" cy="12509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8" name="Content Placeholder 29">
            <a:extLst>
              <a:ext uri="{FF2B5EF4-FFF2-40B4-BE49-F238E27FC236}">
                <a16:creationId xmlns:a16="http://schemas.microsoft.com/office/drawing/2014/main" id="{DF42C01B-6A04-40ED-8912-A050B156A5A6}"/>
              </a:ext>
            </a:extLst>
          </p:cNvPr>
          <p:cNvSpPr>
            <a:spLocks noGrp="1"/>
          </p:cNvSpPr>
          <p:nvPr>
            <p:ph sz="quarter" idx="13"/>
          </p:nvPr>
        </p:nvSpPr>
        <p:spPr>
          <a:xfrm>
            <a:off x="584200" y="136525"/>
            <a:ext cx="1073150" cy="949325"/>
          </a:xfrm>
        </p:spPr>
        <p:txBody>
          <a:bodyPr>
            <a:normAutofit/>
          </a:bodyPr>
          <a:lstStyle>
            <a:lvl1pPr marL="0" indent="0">
              <a:buNone/>
              <a:defRPr sz="1800">
                <a:solidFill>
                  <a:schemeClr val="bg2"/>
                </a:solidFill>
              </a:defRPr>
            </a:lvl1pPr>
          </a:lstStyle>
          <a:p>
            <a:pPr lvl="0"/>
            <a:endParaRPr lang="en-US"/>
          </a:p>
        </p:txBody>
      </p:sp>
      <p:sp>
        <p:nvSpPr>
          <p:cNvPr id="20" name="Rectangle 19">
            <a:extLst>
              <a:ext uri="{FF2B5EF4-FFF2-40B4-BE49-F238E27FC236}">
                <a16:creationId xmlns:a16="http://schemas.microsoft.com/office/drawing/2014/main" id="{7723D211-A179-47E6-992A-A187BC65259F}"/>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2" name="Date Placeholder 3">
            <a:extLst>
              <a:ext uri="{FF2B5EF4-FFF2-40B4-BE49-F238E27FC236}">
                <a16:creationId xmlns:a16="http://schemas.microsoft.com/office/drawing/2014/main" id="{BCB590B8-B0E5-4B7A-89EC-EFE7EE89636E}"/>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5" name="Picture 14" descr="Text&#10;&#10;Description automatically generated">
            <a:extLst>
              <a:ext uri="{FF2B5EF4-FFF2-40B4-BE49-F238E27FC236}">
                <a16:creationId xmlns:a16="http://schemas.microsoft.com/office/drawing/2014/main" id="{38A194F7-9B47-4E46-9DD9-2C1E8E5546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30867040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2235200" y="136524"/>
            <a:ext cx="9118600" cy="1114427"/>
          </a:xfrm>
        </p:spPr>
        <p:txBody>
          <a:bodyPr>
            <a:normAutofit/>
          </a:bodyPr>
          <a:lstStyle>
            <a:lvl1pPr>
              <a:defRPr sz="4000">
                <a:solidFill>
                  <a:schemeClr val="accent2"/>
                </a:solidFill>
              </a:defRPr>
            </a:lvl1pPr>
          </a:lstStyle>
          <a:p>
            <a:r>
              <a:rPr lang="en-US"/>
              <a:t>Click to edit Master title style</a:t>
            </a:r>
          </a:p>
        </p:txBody>
      </p:sp>
      <p:sp>
        <p:nvSpPr>
          <p:cNvPr id="17" name="Rectangle 16">
            <a:extLst>
              <a:ext uri="{FF2B5EF4-FFF2-40B4-BE49-F238E27FC236}">
                <a16:creationId xmlns:a16="http://schemas.microsoft.com/office/drawing/2014/main" id="{93E82D06-7377-43F9-93D0-50240A326AD1}"/>
              </a:ext>
            </a:extLst>
          </p:cNvPr>
          <p:cNvSpPr/>
          <p:nvPr userDrawn="1"/>
        </p:nvSpPr>
        <p:spPr>
          <a:xfrm>
            <a:off x="8247310" y="1825624"/>
            <a:ext cx="3106490" cy="41941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8">
            <a:extLst>
              <a:ext uri="{FF2B5EF4-FFF2-40B4-BE49-F238E27FC236}">
                <a16:creationId xmlns:a16="http://schemas.microsoft.com/office/drawing/2014/main" id="{8ED2124F-0656-416D-8884-ED66C5323FE0}"/>
              </a:ext>
            </a:extLst>
          </p:cNvPr>
          <p:cNvSpPr>
            <a:spLocks noGrp="1"/>
          </p:cNvSpPr>
          <p:nvPr>
            <p:ph type="body" sz="quarter" idx="12"/>
          </p:nvPr>
        </p:nvSpPr>
        <p:spPr>
          <a:xfrm>
            <a:off x="8610600" y="2187575"/>
            <a:ext cx="2355850" cy="2667000"/>
          </a:xfrm>
        </p:spPr>
        <p:txBody>
          <a:bodyPr>
            <a:normAutofit/>
          </a:bodyPr>
          <a:lstStyle>
            <a:lvl1pPr marL="0" indent="0">
              <a:buNone/>
              <a:defRPr sz="18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 name="Chart Placeholder 4">
            <a:extLst>
              <a:ext uri="{FF2B5EF4-FFF2-40B4-BE49-F238E27FC236}">
                <a16:creationId xmlns:a16="http://schemas.microsoft.com/office/drawing/2014/main" id="{17204227-6BCC-4AE5-ACE5-D2F293AC533A}"/>
              </a:ext>
            </a:extLst>
          </p:cNvPr>
          <p:cNvSpPr>
            <a:spLocks noGrp="1"/>
          </p:cNvSpPr>
          <p:nvPr>
            <p:ph type="chart" sz="quarter" idx="14"/>
          </p:nvPr>
        </p:nvSpPr>
        <p:spPr>
          <a:xfrm>
            <a:off x="838200" y="1825624"/>
            <a:ext cx="7021513" cy="4194176"/>
          </a:xfrm>
        </p:spPr>
        <p:txBody>
          <a:bodyPr/>
          <a:lstStyle>
            <a:lvl1pPr marL="0" indent="0">
              <a:buNone/>
              <a:defRPr>
                <a:solidFill>
                  <a:schemeClr val="tx1"/>
                </a:solidFill>
              </a:defRPr>
            </a:lvl1pPr>
          </a:lstStyle>
          <a:p>
            <a:endParaRPr lang="en-US" dirty="0"/>
          </a:p>
        </p:txBody>
      </p:sp>
      <p:sp>
        <p:nvSpPr>
          <p:cNvPr id="13" name="Rectangle 12">
            <a:extLst>
              <a:ext uri="{FF2B5EF4-FFF2-40B4-BE49-F238E27FC236}">
                <a16:creationId xmlns:a16="http://schemas.microsoft.com/office/drawing/2014/main" id="{198466FA-FFCE-4B01-BC80-A74AE97B891A}"/>
              </a:ext>
            </a:extLst>
          </p:cNvPr>
          <p:cNvSpPr/>
          <p:nvPr userDrawn="1"/>
        </p:nvSpPr>
        <p:spPr>
          <a:xfrm>
            <a:off x="412750" y="-1"/>
            <a:ext cx="1409700" cy="12509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Content Placeholder 29">
            <a:extLst>
              <a:ext uri="{FF2B5EF4-FFF2-40B4-BE49-F238E27FC236}">
                <a16:creationId xmlns:a16="http://schemas.microsoft.com/office/drawing/2014/main" id="{7C8C3334-A9CA-4499-A5E0-80BB663064DD}"/>
              </a:ext>
            </a:extLst>
          </p:cNvPr>
          <p:cNvSpPr>
            <a:spLocks noGrp="1"/>
          </p:cNvSpPr>
          <p:nvPr>
            <p:ph sz="quarter" idx="13"/>
          </p:nvPr>
        </p:nvSpPr>
        <p:spPr>
          <a:xfrm>
            <a:off x="584200" y="136525"/>
            <a:ext cx="1073150" cy="949325"/>
          </a:xfrm>
        </p:spPr>
        <p:txBody>
          <a:bodyPr>
            <a:normAutofit/>
          </a:bodyPr>
          <a:lstStyle>
            <a:lvl1pPr marL="0" indent="0">
              <a:buNone/>
              <a:defRPr sz="1800">
                <a:solidFill>
                  <a:schemeClr val="bg2"/>
                </a:solidFill>
              </a:defRPr>
            </a:lvl1pPr>
          </a:lstStyle>
          <a:p>
            <a:pPr lvl="0"/>
            <a:endParaRPr lang="en-US"/>
          </a:p>
        </p:txBody>
      </p:sp>
      <p:sp>
        <p:nvSpPr>
          <p:cNvPr id="11" name="Rectangle 10">
            <a:extLst>
              <a:ext uri="{FF2B5EF4-FFF2-40B4-BE49-F238E27FC236}">
                <a16:creationId xmlns:a16="http://schemas.microsoft.com/office/drawing/2014/main" id="{94B962D7-EB40-418F-990C-61E530091C53}"/>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Date Placeholder 3">
            <a:extLst>
              <a:ext uri="{FF2B5EF4-FFF2-40B4-BE49-F238E27FC236}">
                <a16:creationId xmlns:a16="http://schemas.microsoft.com/office/drawing/2014/main" id="{A751120C-4F96-4D84-8F17-2E5239AF2CC9}"/>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4" name="Picture 13" descr="Text&#10;&#10;Description automatically generated">
            <a:extLst>
              <a:ext uri="{FF2B5EF4-FFF2-40B4-BE49-F238E27FC236}">
                <a16:creationId xmlns:a16="http://schemas.microsoft.com/office/drawing/2014/main" id="{300114C0-96EA-4FCA-9D89-349846A790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2288976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D242B-857C-4184-A05C-A279D2808F26}"/>
              </a:ext>
            </a:extLst>
          </p:cNvPr>
          <p:cNvSpPr>
            <a:spLocks noGrp="1"/>
          </p:cNvSpPr>
          <p:nvPr>
            <p:ph type="title"/>
          </p:nvPr>
        </p:nvSpPr>
        <p:spPr>
          <a:xfrm>
            <a:off x="2235200" y="136524"/>
            <a:ext cx="9118600" cy="1114427"/>
          </a:xfrm>
        </p:spPr>
        <p:txBody>
          <a:bodyPr>
            <a:normAutofit/>
          </a:bodyPr>
          <a:lstStyle>
            <a:lvl1pPr>
              <a:defRPr sz="4000">
                <a:solidFill>
                  <a:schemeClr val="accent2"/>
                </a:solidFill>
              </a:defRPr>
            </a:lvl1pPr>
          </a:lstStyle>
          <a:p>
            <a:r>
              <a:rPr lang="en-US"/>
              <a:t>Click to edit Master title style</a:t>
            </a:r>
          </a:p>
        </p:txBody>
      </p:sp>
      <p:sp>
        <p:nvSpPr>
          <p:cNvPr id="4" name="SmartArt Placeholder 3">
            <a:extLst>
              <a:ext uri="{FF2B5EF4-FFF2-40B4-BE49-F238E27FC236}">
                <a16:creationId xmlns:a16="http://schemas.microsoft.com/office/drawing/2014/main" id="{ABE53993-229A-400B-89EC-A8180FC9DDDA}"/>
              </a:ext>
            </a:extLst>
          </p:cNvPr>
          <p:cNvSpPr>
            <a:spLocks noGrp="1"/>
          </p:cNvSpPr>
          <p:nvPr>
            <p:ph type="dgm" sz="quarter" idx="14"/>
          </p:nvPr>
        </p:nvSpPr>
        <p:spPr>
          <a:xfrm>
            <a:off x="1271588" y="1643063"/>
            <a:ext cx="9515475" cy="4257675"/>
          </a:xfrm>
        </p:spPr>
        <p:txBody>
          <a:bodyPr>
            <a:normAutofit/>
          </a:bodyPr>
          <a:lstStyle>
            <a:lvl1pPr marL="0" indent="0">
              <a:buNone/>
              <a:defRPr sz="2000">
                <a:solidFill>
                  <a:schemeClr val="tx1"/>
                </a:solidFill>
              </a:defRPr>
            </a:lvl1pPr>
          </a:lstStyle>
          <a:p>
            <a:endParaRPr lang="en-US" dirty="0"/>
          </a:p>
        </p:txBody>
      </p:sp>
      <p:sp>
        <p:nvSpPr>
          <p:cNvPr id="9" name="Rectangle 8">
            <a:extLst>
              <a:ext uri="{FF2B5EF4-FFF2-40B4-BE49-F238E27FC236}">
                <a16:creationId xmlns:a16="http://schemas.microsoft.com/office/drawing/2014/main" id="{F63FC9F1-99B4-4C49-BD0E-FD32357C5491}"/>
              </a:ext>
            </a:extLst>
          </p:cNvPr>
          <p:cNvSpPr/>
          <p:nvPr userDrawn="1"/>
        </p:nvSpPr>
        <p:spPr>
          <a:xfrm>
            <a:off x="412750" y="-1"/>
            <a:ext cx="1409700" cy="12509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Content Placeholder 29">
            <a:extLst>
              <a:ext uri="{FF2B5EF4-FFF2-40B4-BE49-F238E27FC236}">
                <a16:creationId xmlns:a16="http://schemas.microsoft.com/office/drawing/2014/main" id="{D75FB64E-0484-471B-8B9F-A013C456C2D8}"/>
              </a:ext>
            </a:extLst>
          </p:cNvPr>
          <p:cNvSpPr>
            <a:spLocks noGrp="1"/>
          </p:cNvSpPr>
          <p:nvPr>
            <p:ph sz="quarter" idx="13"/>
          </p:nvPr>
        </p:nvSpPr>
        <p:spPr>
          <a:xfrm>
            <a:off x="584200" y="136525"/>
            <a:ext cx="1073150" cy="949325"/>
          </a:xfrm>
        </p:spPr>
        <p:txBody>
          <a:bodyPr>
            <a:normAutofit/>
          </a:bodyPr>
          <a:lstStyle>
            <a:lvl1pPr marL="0" indent="0">
              <a:buNone/>
              <a:defRPr sz="1800">
                <a:solidFill>
                  <a:schemeClr val="bg2"/>
                </a:solidFill>
              </a:defRPr>
            </a:lvl1pPr>
          </a:lstStyle>
          <a:p>
            <a:pPr lvl="0"/>
            <a:endParaRPr lang="en-US"/>
          </a:p>
        </p:txBody>
      </p:sp>
      <p:sp>
        <p:nvSpPr>
          <p:cNvPr id="12" name="Rectangle 11">
            <a:extLst>
              <a:ext uri="{FF2B5EF4-FFF2-40B4-BE49-F238E27FC236}">
                <a16:creationId xmlns:a16="http://schemas.microsoft.com/office/drawing/2014/main" id="{ED1BEA82-AEB2-45BF-B380-E5B52C008DD6}"/>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7" name="Date Placeholder 3">
            <a:extLst>
              <a:ext uri="{FF2B5EF4-FFF2-40B4-BE49-F238E27FC236}">
                <a16:creationId xmlns:a16="http://schemas.microsoft.com/office/drawing/2014/main" id="{FAB24BB6-C7C8-40CC-AB0D-D964FACB4B4E}"/>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pic>
        <p:nvPicPr>
          <p:cNvPr id="10" name="Picture 9" descr="Text&#10;&#10;Description automatically generated">
            <a:extLst>
              <a:ext uri="{FF2B5EF4-FFF2-40B4-BE49-F238E27FC236}">
                <a16:creationId xmlns:a16="http://schemas.microsoft.com/office/drawing/2014/main" id="{7861E86B-F10C-44A1-A152-945027EE3C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1739802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527B1C6F-49A0-4C50-8418-01DF49D73EC7}"/>
              </a:ext>
            </a:extLst>
          </p:cNvPr>
          <p:cNvSpPr txBox="1">
            <a:spLocks/>
          </p:cNvSpPr>
          <p:nvPr userDrawn="1"/>
        </p:nvSpPr>
        <p:spPr>
          <a:xfrm>
            <a:off x="8936682" y="635634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88960F-8ECA-46C9-AF24-74E00E3949F6}" type="datetime1">
              <a:rPr lang="en-US" smtClean="0">
                <a:solidFill>
                  <a:schemeClr val="accent2"/>
                </a:solidFill>
              </a:rPr>
              <a:pPr/>
              <a:t>6/4/2025</a:t>
            </a:fld>
            <a:r>
              <a:rPr lang="en-US" dirty="0">
                <a:solidFill>
                  <a:schemeClr val="accent2"/>
                </a:solidFill>
              </a:rPr>
              <a:t>  |  </a:t>
            </a:r>
            <a:fld id="{620451C0-AEB9-435E-90C9-A416F146DB55}" type="slidenum">
              <a:rPr lang="en-US" b="1" smtClean="0">
                <a:solidFill>
                  <a:schemeClr val="accent2"/>
                </a:solidFill>
              </a:rPr>
              <a:pPr/>
              <a:t>‹#›</a:t>
            </a:fld>
            <a:endParaRPr lang="en-US" b="1" dirty="0">
              <a:solidFill>
                <a:schemeClr val="accent2"/>
              </a:solidFill>
            </a:endParaRPr>
          </a:p>
        </p:txBody>
      </p:sp>
      <p:sp>
        <p:nvSpPr>
          <p:cNvPr id="4" name="Text Placeholder 3">
            <a:extLst>
              <a:ext uri="{FF2B5EF4-FFF2-40B4-BE49-F238E27FC236}">
                <a16:creationId xmlns:a16="http://schemas.microsoft.com/office/drawing/2014/main" id="{2D13671C-F754-48D7-B6DD-17646676BD64}"/>
              </a:ext>
            </a:extLst>
          </p:cNvPr>
          <p:cNvSpPr>
            <a:spLocks noGrp="1"/>
          </p:cNvSpPr>
          <p:nvPr>
            <p:ph type="body" sz="quarter" idx="14" hasCustomPrompt="1"/>
          </p:nvPr>
        </p:nvSpPr>
        <p:spPr>
          <a:xfrm>
            <a:off x="2254250" y="1924050"/>
            <a:ext cx="8102600" cy="3752850"/>
          </a:xfrm>
        </p:spPr>
        <p:txBody>
          <a:bodyPr>
            <a:normAutofit/>
          </a:bodyPr>
          <a:lstStyle>
            <a:lvl1pPr marL="0" indent="0">
              <a:buNone/>
              <a:defRPr sz="3200">
                <a:solidFill>
                  <a:schemeClr val="accent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or short sentence placed here</a:t>
            </a:r>
          </a:p>
        </p:txBody>
      </p:sp>
      <p:sp>
        <p:nvSpPr>
          <p:cNvPr id="8" name="Rectangle 7">
            <a:extLst>
              <a:ext uri="{FF2B5EF4-FFF2-40B4-BE49-F238E27FC236}">
                <a16:creationId xmlns:a16="http://schemas.microsoft.com/office/drawing/2014/main" id="{BA3E741B-0672-4F71-81E0-54987AABD422}"/>
              </a:ext>
            </a:extLst>
          </p:cNvPr>
          <p:cNvSpPr/>
          <p:nvPr userDrawn="1"/>
        </p:nvSpPr>
        <p:spPr>
          <a:xfrm>
            <a:off x="412750" y="-1"/>
            <a:ext cx="1409700" cy="125095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Content Placeholder 29">
            <a:extLst>
              <a:ext uri="{FF2B5EF4-FFF2-40B4-BE49-F238E27FC236}">
                <a16:creationId xmlns:a16="http://schemas.microsoft.com/office/drawing/2014/main" id="{E6EBB8BA-078E-474D-AB30-AC727892010D}"/>
              </a:ext>
            </a:extLst>
          </p:cNvPr>
          <p:cNvSpPr>
            <a:spLocks noGrp="1"/>
          </p:cNvSpPr>
          <p:nvPr>
            <p:ph sz="quarter" idx="13"/>
          </p:nvPr>
        </p:nvSpPr>
        <p:spPr>
          <a:xfrm>
            <a:off x="584200" y="136525"/>
            <a:ext cx="1073150" cy="949325"/>
          </a:xfrm>
        </p:spPr>
        <p:txBody>
          <a:bodyPr>
            <a:normAutofit/>
          </a:bodyPr>
          <a:lstStyle>
            <a:lvl1pPr marL="0" indent="0">
              <a:buNone/>
              <a:defRPr sz="1800">
                <a:solidFill>
                  <a:schemeClr val="bg2"/>
                </a:solidFill>
              </a:defRPr>
            </a:lvl1pPr>
          </a:lstStyle>
          <a:p>
            <a:pPr lvl="0"/>
            <a:endParaRPr lang="en-US"/>
          </a:p>
        </p:txBody>
      </p:sp>
      <p:sp>
        <p:nvSpPr>
          <p:cNvPr id="10" name="Rectangle 9">
            <a:extLst>
              <a:ext uri="{FF2B5EF4-FFF2-40B4-BE49-F238E27FC236}">
                <a16:creationId xmlns:a16="http://schemas.microsoft.com/office/drawing/2014/main" id="{3B691CEA-F1AA-4197-82AA-887E8F6605F9}"/>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63E5C057-6C77-4E96-B44A-18A5034D63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3605866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654268-9690-45E0-9537-75C3C5C40B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D8B2FBB-DF05-459E-BA8F-86E4F7A2B0D9}"/>
              </a:ext>
            </a:extLst>
          </p:cNvPr>
          <p:cNvSpPr/>
          <p:nvPr userDrawn="1"/>
        </p:nvSpPr>
        <p:spPr>
          <a:xfrm>
            <a:off x="0" y="1314450"/>
            <a:ext cx="12192000" cy="4229100"/>
          </a:xfrm>
          <a:prstGeom prst="rect">
            <a:avLst/>
          </a:prstGeom>
          <a:solidFill>
            <a:srgbClr val="153965">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ntent Placeholder 29">
            <a:extLst>
              <a:ext uri="{FF2B5EF4-FFF2-40B4-BE49-F238E27FC236}">
                <a16:creationId xmlns:a16="http://schemas.microsoft.com/office/drawing/2014/main" id="{5143472E-F7B5-4FB2-8AF6-8ABDF0581500}"/>
              </a:ext>
            </a:extLst>
          </p:cNvPr>
          <p:cNvSpPr>
            <a:spLocks noGrp="1"/>
          </p:cNvSpPr>
          <p:nvPr>
            <p:ph sz="quarter" idx="13"/>
          </p:nvPr>
        </p:nvSpPr>
        <p:spPr>
          <a:xfrm>
            <a:off x="990600" y="2254250"/>
            <a:ext cx="2673350" cy="2584451"/>
          </a:xfrm>
        </p:spPr>
        <p:txBody>
          <a:bodyPr>
            <a:normAutofit/>
          </a:bodyPr>
          <a:lstStyle>
            <a:lvl1pPr marL="0" indent="0">
              <a:buNone/>
              <a:defRPr sz="1800">
                <a:solidFill>
                  <a:schemeClr val="bg2"/>
                </a:solidFill>
              </a:defRPr>
            </a:lvl1pPr>
          </a:lstStyle>
          <a:p>
            <a:pPr lvl="0"/>
            <a:endParaRPr lang="en-US"/>
          </a:p>
        </p:txBody>
      </p:sp>
      <p:sp>
        <p:nvSpPr>
          <p:cNvPr id="4" name="Text Placeholder 3">
            <a:extLst>
              <a:ext uri="{FF2B5EF4-FFF2-40B4-BE49-F238E27FC236}">
                <a16:creationId xmlns:a16="http://schemas.microsoft.com/office/drawing/2014/main" id="{2D13671C-F754-48D7-B6DD-17646676BD64}"/>
              </a:ext>
            </a:extLst>
          </p:cNvPr>
          <p:cNvSpPr>
            <a:spLocks noGrp="1"/>
          </p:cNvSpPr>
          <p:nvPr>
            <p:ph type="body" sz="quarter" idx="14" hasCustomPrompt="1"/>
          </p:nvPr>
        </p:nvSpPr>
        <p:spPr>
          <a:xfrm>
            <a:off x="4013200" y="2254249"/>
            <a:ext cx="5054600" cy="2584451"/>
          </a:xfrm>
        </p:spPr>
        <p:txBody>
          <a:bodyPr anchor="ctr">
            <a:normAutofit/>
          </a:bodyPr>
          <a:lstStyle>
            <a:lvl1pPr marL="0" indent="0">
              <a:lnSpc>
                <a:spcPct val="100000"/>
              </a:lnSpc>
              <a:buNone/>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a:t>
            </a:r>
          </a:p>
        </p:txBody>
      </p:sp>
      <p:sp>
        <p:nvSpPr>
          <p:cNvPr id="8" name="Rectangle 7">
            <a:extLst>
              <a:ext uri="{FF2B5EF4-FFF2-40B4-BE49-F238E27FC236}">
                <a16:creationId xmlns:a16="http://schemas.microsoft.com/office/drawing/2014/main" id="{B4FDA038-8B7B-4F74-B0D4-1FB94A7E1AAF}"/>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5A253B56-5D64-44F6-B19E-ADA8C827BD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1075582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654268-9690-45E0-9537-75C3C5C40B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D8B2FBB-DF05-459E-BA8F-86E4F7A2B0D9}"/>
              </a:ext>
            </a:extLst>
          </p:cNvPr>
          <p:cNvSpPr/>
          <p:nvPr userDrawn="1"/>
        </p:nvSpPr>
        <p:spPr>
          <a:xfrm>
            <a:off x="0" y="1314450"/>
            <a:ext cx="12192000" cy="4229100"/>
          </a:xfrm>
          <a:prstGeom prst="rect">
            <a:avLst/>
          </a:prstGeom>
          <a:solidFill>
            <a:srgbClr val="153965">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D13671C-F754-48D7-B6DD-17646676BD64}"/>
              </a:ext>
            </a:extLst>
          </p:cNvPr>
          <p:cNvSpPr>
            <a:spLocks noGrp="1"/>
          </p:cNvSpPr>
          <p:nvPr>
            <p:ph type="body" sz="quarter" idx="14" hasCustomPrompt="1"/>
          </p:nvPr>
        </p:nvSpPr>
        <p:spPr>
          <a:xfrm>
            <a:off x="990600" y="2254249"/>
            <a:ext cx="8077200" cy="2584451"/>
          </a:xfrm>
        </p:spPr>
        <p:txBody>
          <a:bodyPr anchor="ctr">
            <a:normAutofit/>
          </a:bodyPr>
          <a:lstStyle>
            <a:lvl1pPr marL="0" indent="0">
              <a:lnSpc>
                <a:spcPct val="100000"/>
              </a:lnSpc>
              <a:buNone/>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a:t>
            </a:r>
          </a:p>
        </p:txBody>
      </p:sp>
      <p:sp>
        <p:nvSpPr>
          <p:cNvPr id="8" name="Rectangle 7">
            <a:extLst>
              <a:ext uri="{FF2B5EF4-FFF2-40B4-BE49-F238E27FC236}">
                <a16:creationId xmlns:a16="http://schemas.microsoft.com/office/drawing/2014/main" id="{2218CB7B-ED04-4A07-B5FE-16631EF3B0D1}"/>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DC367CCA-6254-4617-BC93-EC9F7E770F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26761713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654268-9690-45E0-9537-75C3C5C40B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D8B2FBB-DF05-459E-BA8F-86E4F7A2B0D9}"/>
              </a:ext>
            </a:extLst>
          </p:cNvPr>
          <p:cNvSpPr/>
          <p:nvPr userDrawn="1"/>
        </p:nvSpPr>
        <p:spPr>
          <a:xfrm>
            <a:off x="0" y="1314450"/>
            <a:ext cx="12192000" cy="4229100"/>
          </a:xfrm>
          <a:prstGeom prst="rect">
            <a:avLst/>
          </a:prstGeom>
          <a:solidFill>
            <a:srgbClr val="153965">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ntent Placeholder 29">
            <a:extLst>
              <a:ext uri="{FF2B5EF4-FFF2-40B4-BE49-F238E27FC236}">
                <a16:creationId xmlns:a16="http://schemas.microsoft.com/office/drawing/2014/main" id="{5143472E-F7B5-4FB2-8AF6-8ABDF0581500}"/>
              </a:ext>
            </a:extLst>
          </p:cNvPr>
          <p:cNvSpPr>
            <a:spLocks noGrp="1"/>
          </p:cNvSpPr>
          <p:nvPr>
            <p:ph sz="quarter" idx="13"/>
          </p:nvPr>
        </p:nvSpPr>
        <p:spPr>
          <a:xfrm>
            <a:off x="990600" y="2254250"/>
            <a:ext cx="2673350" cy="2584451"/>
          </a:xfrm>
        </p:spPr>
        <p:txBody>
          <a:bodyPr>
            <a:normAutofit/>
          </a:bodyPr>
          <a:lstStyle>
            <a:lvl1pPr marL="0" indent="0">
              <a:buNone/>
              <a:defRPr sz="1800">
                <a:solidFill>
                  <a:schemeClr val="bg2"/>
                </a:solidFill>
              </a:defRPr>
            </a:lvl1pPr>
          </a:lstStyle>
          <a:p>
            <a:pPr lvl="0"/>
            <a:endParaRPr lang="en-US"/>
          </a:p>
        </p:txBody>
      </p:sp>
      <p:sp>
        <p:nvSpPr>
          <p:cNvPr id="4" name="Text Placeholder 3">
            <a:extLst>
              <a:ext uri="{FF2B5EF4-FFF2-40B4-BE49-F238E27FC236}">
                <a16:creationId xmlns:a16="http://schemas.microsoft.com/office/drawing/2014/main" id="{2D13671C-F754-48D7-B6DD-17646676BD64}"/>
              </a:ext>
            </a:extLst>
          </p:cNvPr>
          <p:cNvSpPr>
            <a:spLocks noGrp="1"/>
          </p:cNvSpPr>
          <p:nvPr>
            <p:ph type="body" sz="quarter" idx="14" hasCustomPrompt="1"/>
          </p:nvPr>
        </p:nvSpPr>
        <p:spPr>
          <a:xfrm>
            <a:off x="4013200" y="2254249"/>
            <a:ext cx="5054600" cy="2584451"/>
          </a:xfrm>
        </p:spPr>
        <p:txBody>
          <a:bodyPr anchor="ctr">
            <a:normAutofit/>
          </a:bodyPr>
          <a:lstStyle>
            <a:lvl1pPr marL="0" indent="0">
              <a:lnSpc>
                <a:spcPct val="100000"/>
              </a:lnSpc>
              <a:buNone/>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a:t>
            </a:r>
          </a:p>
        </p:txBody>
      </p:sp>
      <p:sp>
        <p:nvSpPr>
          <p:cNvPr id="8" name="Rectangle 7">
            <a:extLst>
              <a:ext uri="{FF2B5EF4-FFF2-40B4-BE49-F238E27FC236}">
                <a16:creationId xmlns:a16="http://schemas.microsoft.com/office/drawing/2014/main" id="{1E256C65-AFDA-47BF-AD66-C8792B910BEC}"/>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71719527-A222-4682-82C9-27275B66D3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9447737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654268-9690-45E0-9537-75C3C5C40B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D8B2FBB-DF05-459E-BA8F-86E4F7A2B0D9}"/>
              </a:ext>
            </a:extLst>
          </p:cNvPr>
          <p:cNvSpPr/>
          <p:nvPr userDrawn="1"/>
        </p:nvSpPr>
        <p:spPr>
          <a:xfrm>
            <a:off x="0" y="1314450"/>
            <a:ext cx="12192000" cy="4229100"/>
          </a:xfrm>
          <a:prstGeom prst="rect">
            <a:avLst/>
          </a:prstGeom>
          <a:solidFill>
            <a:srgbClr val="153965">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2D13671C-F754-48D7-B6DD-17646676BD64}"/>
              </a:ext>
            </a:extLst>
          </p:cNvPr>
          <p:cNvSpPr>
            <a:spLocks noGrp="1"/>
          </p:cNvSpPr>
          <p:nvPr>
            <p:ph type="body" sz="quarter" idx="14" hasCustomPrompt="1"/>
          </p:nvPr>
        </p:nvSpPr>
        <p:spPr>
          <a:xfrm>
            <a:off x="990600" y="2254249"/>
            <a:ext cx="8077200" cy="2584451"/>
          </a:xfrm>
        </p:spPr>
        <p:txBody>
          <a:bodyPr anchor="ctr">
            <a:normAutofit/>
          </a:bodyPr>
          <a:lstStyle>
            <a:lvl1pPr marL="0" indent="0">
              <a:lnSpc>
                <a:spcPct val="100000"/>
              </a:lnSpc>
              <a:buNone/>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New section</a:t>
            </a:r>
          </a:p>
        </p:txBody>
      </p:sp>
      <p:sp>
        <p:nvSpPr>
          <p:cNvPr id="8" name="Rectangle 7">
            <a:extLst>
              <a:ext uri="{FF2B5EF4-FFF2-40B4-BE49-F238E27FC236}">
                <a16:creationId xmlns:a16="http://schemas.microsoft.com/office/drawing/2014/main" id="{34A506FC-A4E4-4C89-9E2E-144B8B7B714D}"/>
              </a:ext>
            </a:extLst>
          </p:cNvPr>
          <p:cNvSpPr/>
          <p:nvPr userDrawn="1"/>
        </p:nvSpPr>
        <p:spPr>
          <a:xfrm>
            <a:off x="412750" y="6222999"/>
            <a:ext cx="2089149" cy="635001"/>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9" name="Picture 8" descr="Text&#10;&#10;Description automatically generated">
            <a:extLst>
              <a:ext uri="{FF2B5EF4-FFF2-40B4-BE49-F238E27FC236}">
                <a16:creationId xmlns:a16="http://schemas.microsoft.com/office/drawing/2014/main" id="{EC1A0E95-BFF9-4369-B457-D929BC754D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324" y="6359525"/>
            <a:ext cx="1968202" cy="379984"/>
          </a:xfrm>
          <a:prstGeom prst="rect">
            <a:avLst/>
          </a:prstGeom>
        </p:spPr>
      </p:pic>
    </p:spTree>
    <p:extLst>
      <p:ext uri="{BB962C8B-B14F-4D97-AF65-F5344CB8AC3E}">
        <p14:creationId xmlns:p14="http://schemas.microsoft.com/office/powerpoint/2010/main" val="3986627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34C0C-F8FA-4E8C-9E73-38D70D63B211}"/>
              </a:ext>
            </a:extLst>
          </p:cNvPr>
          <p:cNvSpPr>
            <a:spLocks noGrp="1"/>
          </p:cNvSpPr>
          <p:nvPr>
            <p:ph type="dt" sz="half" idx="10"/>
          </p:nvPr>
        </p:nvSpPr>
        <p:spPr/>
        <p:txBody>
          <a:bodyPr/>
          <a:lstStyle/>
          <a:p>
            <a:fld id="{CE08BBC4-5891-413B-9F01-EB34D03D0ACE}" type="datetime1">
              <a:rPr lang="en-US" smtClean="0"/>
              <a:t>6/4/2025</a:t>
            </a:fld>
            <a:endParaRPr lang="en-US" dirty="0"/>
          </a:p>
        </p:txBody>
      </p:sp>
      <p:sp>
        <p:nvSpPr>
          <p:cNvPr id="3" name="Footer Placeholder 2">
            <a:extLst>
              <a:ext uri="{FF2B5EF4-FFF2-40B4-BE49-F238E27FC236}">
                <a16:creationId xmlns:a16="http://schemas.microsoft.com/office/drawing/2014/main" id="{1A829756-E1D4-4A08-A57C-0DA673DB7A8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B68808-52D5-4F22-A832-6AAC406D0B44}"/>
              </a:ext>
            </a:extLst>
          </p:cNvPr>
          <p:cNvSpPr>
            <a:spLocks noGrp="1"/>
          </p:cNvSpPr>
          <p:nvPr>
            <p:ph type="sldNum" sz="quarter" idx="12"/>
          </p:nvPr>
        </p:nvSpPr>
        <p:spPr/>
        <p:txBody>
          <a:bodyPr/>
          <a:lstStyle/>
          <a:p>
            <a:fld id="{620451C0-AEB9-435E-90C9-A416F146DB55}" type="slidenum">
              <a:rPr lang="en-US" smtClean="0"/>
              <a:t>‹#›</a:t>
            </a:fld>
            <a:endParaRPr lang="en-US" dirty="0"/>
          </a:p>
        </p:txBody>
      </p:sp>
    </p:spTree>
    <p:extLst>
      <p:ext uri="{BB962C8B-B14F-4D97-AF65-F5344CB8AC3E}">
        <p14:creationId xmlns:p14="http://schemas.microsoft.com/office/powerpoint/2010/main" val="2197480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EPA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4EE3A-F496-8AC7-88E1-ED16AE7DA74D}"/>
              </a:ext>
            </a:extLst>
          </p:cNvPr>
          <p:cNvSpPr>
            <a:spLocks noGrp="1"/>
          </p:cNvSpPr>
          <p:nvPr>
            <p:ph type="title"/>
          </p:nvPr>
        </p:nvSpPr>
        <p:spPr>
          <a:xfrm>
            <a:off x="838200" y="182879"/>
            <a:ext cx="10515600" cy="93102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CDCF594-B127-D064-4FC5-F23B9174D2BE}"/>
              </a:ext>
            </a:extLst>
          </p:cNvPr>
          <p:cNvSpPr>
            <a:spLocks noGrp="1"/>
          </p:cNvSpPr>
          <p:nvPr>
            <p:ph idx="1"/>
          </p:nvPr>
        </p:nvSpPr>
        <p:spPr/>
        <p:txBody>
          <a:bodyPr/>
          <a:lstStyle/>
          <a:p>
            <a:pPr lvl="0"/>
            <a:r>
              <a:rPr lang="en-US"/>
              <a:t>Click to edit Master text styles</a:t>
            </a:r>
          </a:p>
          <a:p>
            <a:pPr lvl="1"/>
            <a:r>
              <a:rPr lang="en-US"/>
              <a:t>Second level</a:t>
            </a:r>
          </a:p>
        </p:txBody>
      </p:sp>
      <p:sp>
        <p:nvSpPr>
          <p:cNvPr id="4" name="Date Placeholder 3">
            <a:extLst>
              <a:ext uri="{FF2B5EF4-FFF2-40B4-BE49-F238E27FC236}">
                <a16:creationId xmlns:a16="http://schemas.microsoft.com/office/drawing/2014/main" id="{D7E8EE73-16BC-EC5C-F72C-660484650659}"/>
              </a:ext>
            </a:extLst>
          </p:cNvPr>
          <p:cNvSpPr>
            <a:spLocks noGrp="1"/>
          </p:cNvSpPr>
          <p:nvPr>
            <p:ph type="dt" sz="half" idx="10"/>
          </p:nvPr>
        </p:nvSpPr>
        <p:spPr>
          <a:xfrm>
            <a:off x="10461025" y="6440899"/>
            <a:ext cx="985639" cy="288572"/>
          </a:xfrm>
        </p:spPr>
        <p:txBody>
          <a:bodyPr/>
          <a:lstStyle/>
          <a:p>
            <a:fld id="{E178099C-2F81-4B64-9BF5-AEDA3E2BC7D4}" type="datetime1">
              <a:rPr lang="en-US" smtClean="0"/>
              <a:t>6/4/2025</a:t>
            </a:fld>
            <a:endParaRPr lang="en-US" dirty="0"/>
          </a:p>
        </p:txBody>
      </p:sp>
      <p:sp>
        <p:nvSpPr>
          <p:cNvPr id="6" name="Slide Number Placeholder 5">
            <a:extLst>
              <a:ext uri="{FF2B5EF4-FFF2-40B4-BE49-F238E27FC236}">
                <a16:creationId xmlns:a16="http://schemas.microsoft.com/office/drawing/2014/main" id="{B636EFF6-B481-416A-6E4E-F3638DACE022}"/>
              </a:ext>
            </a:extLst>
          </p:cNvPr>
          <p:cNvSpPr>
            <a:spLocks noGrp="1"/>
          </p:cNvSpPr>
          <p:nvPr>
            <p:ph type="sldNum" sz="quarter" idx="12"/>
          </p:nvPr>
        </p:nvSpPr>
        <p:spPr/>
        <p:txBody>
          <a:bodyPr/>
          <a:lstStyle/>
          <a:p>
            <a:fld id="{0C78C172-CC30-47C2-8939-44A8936F3C7D}" type="slidenum">
              <a:rPr lang="en-US" smtClean="0"/>
              <a:t>‹#›</a:t>
            </a:fld>
            <a:endParaRPr lang="en-US" dirty="0"/>
          </a:p>
        </p:txBody>
      </p:sp>
    </p:spTree>
    <p:extLst>
      <p:ext uri="{BB962C8B-B14F-4D97-AF65-F5344CB8AC3E}">
        <p14:creationId xmlns:p14="http://schemas.microsoft.com/office/powerpoint/2010/main" val="12663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5EA7F-C6B1-4FB8-8733-75D38B7480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A0F77E-752C-4791-BE34-B6B594C03DF2}"/>
              </a:ext>
            </a:extLst>
          </p:cNvPr>
          <p:cNvSpPr>
            <a:spLocks noGrp="1"/>
          </p:cNvSpPr>
          <p:nvPr>
            <p:ph type="dt" sz="half" idx="10"/>
          </p:nvPr>
        </p:nvSpPr>
        <p:spPr/>
        <p:txBody>
          <a:bodyPr/>
          <a:lstStyle/>
          <a:p>
            <a:fld id="{F79960D1-A8C3-4224-9202-AE7830B2D814}" type="datetime1">
              <a:rPr lang="en-US" smtClean="0"/>
              <a:t>6/4/2025</a:t>
            </a:fld>
            <a:endParaRPr lang="en-US" dirty="0"/>
          </a:p>
        </p:txBody>
      </p:sp>
      <p:sp>
        <p:nvSpPr>
          <p:cNvPr id="4" name="Footer Placeholder 3">
            <a:extLst>
              <a:ext uri="{FF2B5EF4-FFF2-40B4-BE49-F238E27FC236}">
                <a16:creationId xmlns:a16="http://schemas.microsoft.com/office/drawing/2014/main" id="{69471D02-4C8F-4421-8FFE-EB5725F16231}"/>
              </a:ext>
            </a:extLst>
          </p:cNvPr>
          <p:cNvSpPr>
            <a:spLocks noGrp="1"/>
          </p:cNvSpPr>
          <p:nvPr>
            <p:ph type="ftr" sz="quarter" idx="11"/>
          </p:nvPr>
        </p:nvSpPr>
        <p:spPr/>
        <p:txBody>
          <a:bodyPr/>
          <a:lstStyle/>
          <a:p>
            <a:r>
              <a:rPr lang="en-US" sz="1200" b="1" dirty="0">
                <a:solidFill>
                  <a:srgbClr val="C00000"/>
                </a:solidFill>
              </a:rPr>
              <a:t>PRE-DECISIONAL/DELIBERATIVE</a:t>
            </a:r>
          </a:p>
        </p:txBody>
      </p:sp>
      <p:sp>
        <p:nvSpPr>
          <p:cNvPr id="5" name="Slide Number Placeholder 4">
            <a:extLst>
              <a:ext uri="{FF2B5EF4-FFF2-40B4-BE49-F238E27FC236}">
                <a16:creationId xmlns:a16="http://schemas.microsoft.com/office/drawing/2014/main" id="{2D11E09B-7980-4810-B874-F3BC158BCF5E}"/>
              </a:ext>
            </a:extLst>
          </p:cNvPr>
          <p:cNvSpPr>
            <a:spLocks noGrp="1"/>
          </p:cNvSpPr>
          <p:nvPr>
            <p:ph type="sldNum" sz="quarter" idx="12"/>
          </p:nvPr>
        </p:nvSpPr>
        <p:spPr/>
        <p:txBody>
          <a:bodyPr/>
          <a:lstStyle/>
          <a:p>
            <a:fld id="{A0678034-1553-42D3-8F41-00DF5023F3D5}" type="slidenum">
              <a:rPr lang="en-US" smtClean="0"/>
              <a:t>‹#›</a:t>
            </a:fld>
            <a:endParaRPr lang="en-US" dirty="0"/>
          </a:p>
        </p:txBody>
      </p:sp>
    </p:spTree>
    <p:extLst>
      <p:ext uri="{BB962C8B-B14F-4D97-AF65-F5344CB8AC3E}">
        <p14:creationId xmlns:p14="http://schemas.microsoft.com/office/powerpoint/2010/main" val="27644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0136A9-5081-4575-9010-BFB417637CE7}"/>
              </a:ext>
            </a:extLst>
          </p:cNvPr>
          <p:cNvSpPr>
            <a:spLocks noGrp="1"/>
          </p:cNvSpPr>
          <p:nvPr>
            <p:ph type="dt" sz="half" idx="10"/>
          </p:nvPr>
        </p:nvSpPr>
        <p:spPr/>
        <p:txBody>
          <a:bodyPr/>
          <a:lstStyle/>
          <a:p>
            <a:fld id="{805B9390-C192-4004-AD21-BA5BE2B554DD}" type="datetime1">
              <a:rPr lang="en-US" smtClean="0"/>
              <a:t>6/4/2025</a:t>
            </a:fld>
            <a:endParaRPr lang="en-US" dirty="0"/>
          </a:p>
        </p:txBody>
      </p:sp>
      <p:sp>
        <p:nvSpPr>
          <p:cNvPr id="3" name="Footer Placeholder 2">
            <a:extLst>
              <a:ext uri="{FF2B5EF4-FFF2-40B4-BE49-F238E27FC236}">
                <a16:creationId xmlns:a16="http://schemas.microsoft.com/office/drawing/2014/main" id="{D1CA7D92-F2CD-4BCC-9CD9-68E45E6D79E2}"/>
              </a:ext>
            </a:extLst>
          </p:cNvPr>
          <p:cNvSpPr>
            <a:spLocks noGrp="1"/>
          </p:cNvSpPr>
          <p:nvPr>
            <p:ph type="ftr" sz="quarter" idx="11"/>
          </p:nvPr>
        </p:nvSpPr>
        <p:spPr/>
        <p:txBody>
          <a:bodyPr/>
          <a:lstStyle/>
          <a:p>
            <a:r>
              <a:rPr lang="en-US" sz="1200" b="1" dirty="0">
                <a:solidFill>
                  <a:srgbClr val="C00000"/>
                </a:solidFill>
              </a:rPr>
              <a:t>PRE-DECISIONAL/DELIBERATIVE</a:t>
            </a:r>
          </a:p>
        </p:txBody>
      </p:sp>
      <p:sp>
        <p:nvSpPr>
          <p:cNvPr id="4" name="Slide Number Placeholder 3">
            <a:extLst>
              <a:ext uri="{FF2B5EF4-FFF2-40B4-BE49-F238E27FC236}">
                <a16:creationId xmlns:a16="http://schemas.microsoft.com/office/drawing/2014/main" id="{F695307F-8C29-4BDA-8118-C01DC914E280}"/>
              </a:ext>
            </a:extLst>
          </p:cNvPr>
          <p:cNvSpPr>
            <a:spLocks noGrp="1"/>
          </p:cNvSpPr>
          <p:nvPr>
            <p:ph type="sldNum" sz="quarter" idx="12"/>
          </p:nvPr>
        </p:nvSpPr>
        <p:spPr/>
        <p:txBody>
          <a:bodyPr/>
          <a:lstStyle/>
          <a:p>
            <a:fld id="{A0678034-1553-42D3-8F41-00DF5023F3D5}" type="slidenum">
              <a:rPr lang="en-US" smtClean="0"/>
              <a:t>‹#›</a:t>
            </a:fld>
            <a:endParaRPr lang="en-US" dirty="0"/>
          </a:p>
        </p:txBody>
      </p:sp>
    </p:spTree>
    <p:extLst>
      <p:ext uri="{BB962C8B-B14F-4D97-AF65-F5344CB8AC3E}">
        <p14:creationId xmlns:p14="http://schemas.microsoft.com/office/powerpoint/2010/main" val="987946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304FC-81FB-439A-BD07-3D883311D0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F683ED-9B53-4CD2-B8DC-F4671E2F7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FEEFFC-7F4F-41F4-898D-D72F2C68CC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8423C-DADF-4700-A8FE-0A3C00FED147}"/>
              </a:ext>
            </a:extLst>
          </p:cNvPr>
          <p:cNvSpPr>
            <a:spLocks noGrp="1"/>
          </p:cNvSpPr>
          <p:nvPr>
            <p:ph type="dt" sz="half" idx="10"/>
          </p:nvPr>
        </p:nvSpPr>
        <p:spPr/>
        <p:txBody>
          <a:bodyPr/>
          <a:lstStyle/>
          <a:p>
            <a:fld id="{B3BB4CD6-4C6E-4B50-9F35-7DCCEE1A4518}" type="datetime1">
              <a:rPr lang="en-US" smtClean="0"/>
              <a:t>6/4/2025</a:t>
            </a:fld>
            <a:endParaRPr lang="en-US" dirty="0"/>
          </a:p>
        </p:txBody>
      </p:sp>
      <p:sp>
        <p:nvSpPr>
          <p:cNvPr id="6" name="Footer Placeholder 5">
            <a:extLst>
              <a:ext uri="{FF2B5EF4-FFF2-40B4-BE49-F238E27FC236}">
                <a16:creationId xmlns:a16="http://schemas.microsoft.com/office/drawing/2014/main" id="{48FC783D-7813-45DA-AE88-B77263266DA7}"/>
              </a:ext>
            </a:extLst>
          </p:cNvPr>
          <p:cNvSpPr>
            <a:spLocks noGrp="1"/>
          </p:cNvSpPr>
          <p:nvPr>
            <p:ph type="ftr" sz="quarter" idx="11"/>
          </p:nvPr>
        </p:nvSpPr>
        <p:spPr/>
        <p:txBody>
          <a:bodyPr/>
          <a:lstStyle/>
          <a:p>
            <a:r>
              <a:rPr lang="en-US" sz="1200" b="1" dirty="0">
                <a:solidFill>
                  <a:srgbClr val="C00000"/>
                </a:solidFill>
              </a:rPr>
              <a:t>PRE-DECISIONAL/DELIBERATIVE</a:t>
            </a:r>
          </a:p>
        </p:txBody>
      </p:sp>
      <p:sp>
        <p:nvSpPr>
          <p:cNvPr id="7" name="Slide Number Placeholder 6">
            <a:extLst>
              <a:ext uri="{FF2B5EF4-FFF2-40B4-BE49-F238E27FC236}">
                <a16:creationId xmlns:a16="http://schemas.microsoft.com/office/drawing/2014/main" id="{B875BC67-AA37-4916-9AE3-B03CED17241F}"/>
              </a:ext>
            </a:extLst>
          </p:cNvPr>
          <p:cNvSpPr>
            <a:spLocks noGrp="1"/>
          </p:cNvSpPr>
          <p:nvPr>
            <p:ph type="sldNum" sz="quarter" idx="12"/>
          </p:nvPr>
        </p:nvSpPr>
        <p:spPr/>
        <p:txBody>
          <a:bodyPr/>
          <a:lstStyle/>
          <a:p>
            <a:fld id="{A0678034-1553-42D3-8F41-00DF5023F3D5}" type="slidenum">
              <a:rPr lang="en-US" smtClean="0"/>
              <a:t>‹#›</a:t>
            </a:fld>
            <a:endParaRPr lang="en-US" dirty="0"/>
          </a:p>
        </p:txBody>
      </p:sp>
    </p:spTree>
    <p:extLst>
      <p:ext uri="{BB962C8B-B14F-4D97-AF65-F5344CB8AC3E}">
        <p14:creationId xmlns:p14="http://schemas.microsoft.com/office/powerpoint/2010/main" val="1958257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78B8-108D-48E9-B4FB-C140E3CEB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D9E7AA-16DA-4C26-8ABD-01023CCA1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5F22FBC-7823-40C6-A2B1-D7D123CD5E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1E7CC-9CD5-4B33-A9E1-CB93D2E2E2BF}"/>
              </a:ext>
            </a:extLst>
          </p:cNvPr>
          <p:cNvSpPr>
            <a:spLocks noGrp="1"/>
          </p:cNvSpPr>
          <p:nvPr>
            <p:ph type="dt" sz="half" idx="10"/>
          </p:nvPr>
        </p:nvSpPr>
        <p:spPr/>
        <p:txBody>
          <a:bodyPr/>
          <a:lstStyle/>
          <a:p>
            <a:fld id="{13F7481E-E249-4767-A9D6-4249A9FC8C27}" type="datetime1">
              <a:rPr lang="en-US" smtClean="0"/>
              <a:t>6/4/2025</a:t>
            </a:fld>
            <a:endParaRPr lang="en-US" dirty="0"/>
          </a:p>
        </p:txBody>
      </p:sp>
      <p:sp>
        <p:nvSpPr>
          <p:cNvPr id="6" name="Footer Placeholder 5">
            <a:extLst>
              <a:ext uri="{FF2B5EF4-FFF2-40B4-BE49-F238E27FC236}">
                <a16:creationId xmlns:a16="http://schemas.microsoft.com/office/drawing/2014/main" id="{AE9BA0B4-476C-40C5-BE4F-4E262115AB78}"/>
              </a:ext>
            </a:extLst>
          </p:cNvPr>
          <p:cNvSpPr>
            <a:spLocks noGrp="1"/>
          </p:cNvSpPr>
          <p:nvPr>
            <p:ph type="ftr" sz="quarter" idx="11"/>
          </p:nvPr>
        </p:nvSpPr>
        <p:spPr/>
        <p:txBody>
          <a:bodyPr/>
          <a:lstStyle/>
          <a:p>
            <a:r>
              <a:rPr lang="en-US" sz="1200" b="1" dirty="0">
                <a:solidFill>
                  <a:srgbClr val="C00000"/>
                </a:solidFill>
              </a:rPr>
              <a:t>PRE-DECISIONAL/DELIBERATIVE</a:t>
            </a:r>
          </a:p>
        </p:txBody>
      </p:sp>
      <p:sp>
        <p:nvSpPr>
          <p:cNvPr id="7" name="Slide Number Placeholder 6">
            <a:extLst>
              <a:ext uri="{FF2B5EF4-FFF2-40B4-BE49-F238E27FC236}">
                <a16:creationId xmlns:a16="http://schemas.microsoft.com/office/drawing/2014/main" id="{405186E1-5F7E-4267-89BF-951793D2DCCA}"/>
              </a:ext>
            </a:extLst>
          </p:cNvPr>
          <p:cNvSpPr>
            <a:spLocks noGrp="1"/>
          </p:cNvSpPr>
          <p:nvPr>
            <p:ph type="sldNum" sz="quarter" idx="12"/>
          </p:nvPr>
        </p:nvSpPr>
        <p:spPr/>
        <p:txBody>
          <a:bodyPr/>
          <a:lstStyle/>
          <a:p>
            <a:fld id="{A0678034-1553-42D3-8F41-00DF5023F3D5}" type="slidenum">
              <a:rPr lang="en-US" smtClean="0"/>
              <a:t>‹#›</a:t>
            </a:fld>
            <a:endParaRPr lang="en-US" dirty="0"/>
          </a:p>
        </p:txBody>
      </p:sp>
    </p:spTree>
    <p:extLst>
      <p:ext uri="{BB962C8B-B14F-4D97-AF65-F5344CB8AC3E}">
        <p14:creationId xmlns:p14="http://schemas.microsoft.com/office/powerpoint/2010/main" val="3573124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4.png"/><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5632D4-7C1F-4AE8-BB12-872504DD25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DE6656-671E-43DF-AF35-C0DA57EF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98C4A7-6657-432A-AB23-2393EA186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A2DE6F-5748-4B5C-802C-2C4F72815626}" type="datetime1">
              <a:rPr lang="en-US" smtClean="0"/>
              <a:t>6/4/2025</a:t>
            </a:fld>
            <a:endParaRPr lang="en-US" dirty="0"/>
          </a:p>
        </p:txBody>
      </p:sp>
      <p:sp>
        <p:nvSpPr>
          <p:cNvPr id="5" name="Footer Placeholder 4">
            <a:extLst>
              <a:ext uri="{FF2B5EF4-FFF2-40B4-BE49-F238E27FC236}">
                <a16:creationId xmlns:a16="http://schemas.microsoft.com/office/drawing/2014/main" id="{47BA0CEB-1352-40CF-8F90-6CD08BCB10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1200" b="1" dirty="0">
                <a:solidFill>
                  <a:srgbClr val="C00000"/>
                </a:solidFill>
              </a:rPr>
              <a:t>PRE-DECISIONAL/DELIBERATIVE</a:t>
            </a:r>
          </a:p>
        </p:txBody>
      </p:sp>
      <p:sp>
        <p:nvSpPr>
          <p:cNvPr id="6" name="Slide Number Placeholder 5">
            <a:extLst>
              <a:ext uri="{FF2B5EF4-FFF2-40B4-BE49-F238E27FC236}">
                <a16:creationId xmlns:a16="http://schemas.microsoft.com/office/drawing/2014/main" id="{67EB00CD-0958-4939-92EB-E0C3DBB83C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78034-1553-42D3-8F41-00DF5023F3D5}" type="slidenum">
              <a:rPr lang="en-US" smtClean="0"/>
              <a:t>‹#›</a:t>
            </a:fld>
            <a:endParaRPr lang="en-US" dirty="0"/>
          </a:p>
        </p:txBody>
      </p:sp>
    </p:spTree>
    <p:extLst>
      <p:ext uri="{BB962C8B-B14F-4D97-AF65-F5344CB8AC3E}">
        <p14:creationId xmlns:p14="http://schemas.microsoft.com/office/powerpoint/2010/main" val="935609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704" r:id="rId16"/>
    <p:sldLayoutId id="2147483705" r:id="rId17"/>
    <p:sldLayoutId id="2147483710" r:id="rId18"/>
    <p:sldLayoutId id="2147483711" r:id="rId1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96E633-C9DC-02C2-6DD4-698CE79DA7F5}"/>
              </a:ext>
            </a:extLst>
          </p:cNvPr>
          <p:cNvSpPr/>
          <p:nvPr userDrawn="1"/>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Placeholder 1">
            <a:extLst>
              <a:ext uri="{FF2B5EF4-FFF2-40B4-BE49-F238E27FC236}">
                <a16:creationId xmlns:a16="http://schemas.microsoft.com/office/drawing/2014/main" id="{68471EE7-87BA-740E-E133-43BFD7ACA6C7}"/>
              </a:ext>
            </a:extLst>
          </p:cNvPr>
          <p:cNvSpPr>
            <a:spLocks noGrp="1"/>
          </p:cNvSpPr>
          <p:nvPr>
            <p:ph type="title"/>
          </p:nvPr>
        </p:nvSpPr>
        <p:spPr>
          <a:xfrm>
            <a:off x="838200" y="182880"/>
            <a:ext cx="10515600" cy="8246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E729D1-B2BB-3F00-762A-082C65C791A3}"/>
              </a:ext>
            </a:extLst>
          </p:cNvPr>
          <p:cNvSpPr>
            <a:spLocks noGrp="1"/>
          </p:cNvSpPr>
          <p:nvPr>
            <p:ph type="body" idx="1"/>
          </p:nvPr>
        </p:nvSpPr>
        <p:spPr>
          <a:xfrm>
            <a:off x="838200" y="1113905"/>
            <a:ext cx="10515600" cy="50630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pic>
        <p:nvPicPr>
          <p:cNvPr id="8" name="Picture 7">
            <a:extLst>
              <a:ext uri="{FF2B5EF4-FFF2-40B4-BE49-F238E27FC236}">
                <a16:creationId xmlns:a16="http://schemas.microsoft.com/office/drawing/2014/main" id="{FB26B667-A264-F83E-2944-76EF0149B1DF}"/>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10" name="TextBox 9">
            <a:extLst>
              <a:ext uri="{FF2B5EF4-FFF2-40B4-BE49-F238E27FC236}">
                <a16:creationId xmlns:a16="http://schemas.microsoft.com/office/drawing/2014/main" id="{E6BADFCE-465B-E575-A6BD-C9DAF57B22DC}"/>
              </a:ext>
            </a:extLst>
          </p:cNvPr>
          <p:cNvSpPr txBox="1"/>
          <p:nvPr userDrawn="1"/>
        </p:nvSpPr>
        <p:spPr>
          <a:xfrm>
            <a:off x="9997166" y="5986438"/>
            <a:ext cx="2124676" cy="40011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Tree>
    <p:extLst>
      <p:ext uri="{BB962C8B-B14F-4D97-AF65-F5344CB8AC3E}">
        <p14:creationId xmlns:p14="http://schemas.microsoft.com/office/powerpoint/2010/main" val="147087581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6" r:id="rId5"/>
    <p:sldLayoutId id="2147483707" r:id="rId6"/>
    <p:sldLayoutId id="2147483708" r:id="rId7"/>
    <p:sldLayoutId id="2147483709" r:id="rId8"/>
  </p:sldLayoutIdLst>
  <p:hf hdr="0" ftr="0"/>
  <p:txStyles>
    <p:titleStyle>
      <a:lvl1pPr algn="l" defTabSz="914400" rtl="0" eaLnBrk="1" latinLnBrk="0" hangingPunct="1">
        <a:lnSpc>
          <a:spcPct val="90000"/>
        </a:lnSpc>
        <a:spcBef>
          <a:spcPct val="0"/>
        </a:spcBef>
        <a:buNone/>
        <a:defRPr sz="3600" b="1"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1">
            <a:lumMod val="75000"/>
          </a:schemeClr>
        </a:buClr>
        <a:buFont typeface="Arial" panose="020B0604020202020204" pitchFamily="34" charset="0"/>
        <a:buChar char="•"/>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2E221F-93FF-4E17-B12A-6F9CB771C1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00B7D3-3FB8-4015-A7A3-3A39F5C6D0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61A277-86A6-4BFA-B183-684B89A5A0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0B3139-9F3F-4528-B2B6-EAB22E44077D}" type="datetime1">
              <a:rPr lang="en-US" smtClean="0"/>
              <a:t>6/4/2025</a:t>
            </a:fld>
            <a:endParaRPr lang="en-US" dirty="0"/>
          </a:p>
        </p:txBody>
      </p:sp>
      <p:sp>
        <p:nvSpPr>
          <p:cNvPr id="5" name="Footer Placeholder 4">
            <a:extLst>
              <a:ext uri="{FF2B5EF4-FFF2-40B4-BE49-F238E27FC236}">
                <a16:creationId xmlns:a16="http://schemas.microsoft.com/office/drawing/2014/main" id="{8831F5E2-F3CD-406C-A54C-39D3609959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F696A9A-4715-47C6-BBB9-153C2EEBBD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0451C0-AEB9-435E-90C9-A416F146DB55}" type="slidenum">
              <a:rPr lang="en-US" smtClean="0"/>
              <a:t>‹#›</a:t>
            </a:fld>
            <a:endParaRPr lang="en-US" dirty="0"/>
          </a:p>
        </p:txBody>
      </p:sp>
    </p:spTree>
    <p:extLst>
      <p:ext uri="{BB962C8B-B14F-4D97-AF65-F5344CB8AC3E}">
        <p14:creationId xmlns:p14="http://schemas.microsoft.com/office/powerpoint/2010/main" val="22280986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s://www.epa.gov/waterresilience/vulnerability-self-assessment-tool-conduct-drinking-water-or-wastewater-utilit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vsat.epa.gov/vsat/"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epa.gov/waterresilience/baseline-information-malevolent-acts-community-water-systems-version-3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hyperlink" Target="mailto:dwresilience@epa.gov" TargetMode="External"/><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sat.epa.gov/vsa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epa.gov/waterresilience/awia-section-2013sdwa-section-1433-compliance-data"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sv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hyperlink" Target="https://www.epa.gov/waterresilience/small-system-risk-and-resilience-assessment-checklist"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https://espanol.epa.gov/resiliencia-agua-awia"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34.jpeg"/></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3" Type="http://schemas.openxmlformats.org/officeDocument/2006/relationships/hyperlink" Target="https://www.cisa.gov/resources-tools/resources/top-cyber-actions-securing-water-system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s://www.epa.gov/system/files/documents/2024-08/epa-water-cybersecurity-assessment-tool-3.1_links.xlsx" TargetMode="External"/><Relationship Id="rId4" Type="http://schemas.openxmlformats.org/officeDocument/2006/relationships/hyperlink" Target="https://www.epa.gov/waterresilience/cybersecurity-assessment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hyperlink" Target="https://www.cisa.gov/resources-tools/resources/top-cyber-actions-securing-water-systems" TargetMode="External"/><Relationship Id="rId2" Type="http://schemas.openxmlformats.org/officeDocument/2006/relationships/notesSlide" Target="../notesSlides/notesSlide56.xml"/><Relationship Id="rId1" Type="http://schemas.openxmlformats.org/officeDocument/2006/relationships/slideLayout" Target="../slideLayouts/slideLayout21.xml"/><Relationship Id="rId6" Type="http://schemas.openxmlformats.org/officeDocument/2006/relationships/image" Target="../media/image74.png"/><Relationship Id="rId5" Type="http://schemas.openxmlformats.org/officeDocument/2006/relationships/hyperlink" Target="https://www.epa.gov/system/files/documents/2024-08/epa-water-cybersecurity-assessment-tool-3.1_links.xlsx" TargetMode="External"/><Relationship Id="rId4" Type="http://schemas.openxmlformats.org/officeDocument/2006/relationships/hyperlink" Target="https://www.epa.gov/waterresilience/cybersecurity-assessment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epa.gov/waterriskassessment/forms/cybersecurity-technical-assistance-water-utilities" TargetMode="External"/><Relationship Id="rId2" Type="http://schemas.openxmlformats.org/officeDocument/2006/relationships/notesSlide" Target="../notesSlides/notesSlide57.xml"/><Relationship Id="rId1" Type="http://schemas.openxmlformats.org/officeDocument/2006/relationships/slideLayout" Target="../slideLayouts/slideLayout21.xml"/><Relationship Id="rId4" Type="http://schemas.openxmlformats.org/officeDocument/2006/relationships/image" Target="../media/image76.jpeg"/></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3.xml"/><Relationship Id="rId1" Type="http://schemas.openxmlformats.org/officeDocument/2006/relationships/slideLayout" Target="../slideLayouts/slideLayout21.xml"/><Relationship Id="rId4" Type="http://schemas.openxmlformats.org/officeDocument/2006/relationships/image" Target="../media/image7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hyperlink" Target="https://www.epa.gov/system/files/documents/2024-08/epa-water-cybersecurity-assessment-tool-3.1_links.xlsx" TargetMode="External"/><Relationship Id="rId2" Type="http://schemas.openxmlformats.org/officeDocument/2006/relationships/notesSlide" Target="../notesSlides/notesSlide73.xml"/><Relationship Id="rId1" Type="http://schemas.openxmlformats.org/officeDocument/2006/relationships/slideLayout" Target="../slideLayouts/slideLayout21.xml"/><Relationship Id="rId6" Type="http://schemas.openxmlformats.org/officeDocument/2006/relationships/image" Target="../media/image82.jpeg"/><Relationship Id="rId5" Type="http://schemas.openxmlformats.org/officeDocument/2006/relationships/hyperlink" Target="https://www.epa.gov/waterresilience/forms/epas-water-sector-cybersecurity-evaluation-program" TargetMode="External"/><Relationship Id="rId4" Type="http://schemas.openxmlformats.org/officeDocument/2006/relationships/hyperlink" Target="https://www.epa.gov/waterresilience/cybersecurity-assessments" TargetMode="Externa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hyperlink" Target="http://www.epa.gov/waterutilityresponse/develop-or-update-emergency-response-plan" TargetMode="External"/><Relationship Id="rId2" Type="http://schemas.openxmlformats.org/officeDocument/2006/relationships/notesSlide" Target="../notesSlides/notesSlide75.xml"/><Relationship Id="rId1" Type="http://schemas.openxmlformats.org/officeDocument/2006/relationships/slideLayout" Target="../slideLayouts/slideLayout22.xml"/><Relationship Id="rId5" Type="http://schemas.openxmlformats.org/officeDocument/2006/relationships/image" Target="../media/image83.png"/><Relationship Id="rId4" Type="http://schemas.openxmlformats.org/officeDocument/2006/relationships/hyperlink" Target="https://espanol.epa.gov/resiliencia-agua-awia"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21.xml"/><Relationship Id="rId4" Type="http://schemas.openxmlformats.org/officeDocument/2006/relationships/hyperlink" Target="http://www.epa.gov/waterresilience"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hyperlink" Target="https://www.epa.gov/waterresilience/how-certify-your-risk-and-resilience-assessment-or-emergency-response-plan" TargetMode="External"/><Relationship Id="rId7" Type="http://schemas.openxmlformats.org/officeDocument/2006/relationships/image" Target="../media/image22.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2.xml"/></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1.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2.xml"/></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21.xml"/><Relationship Id="rId4" Type="http://schemas.openxmlformats.org/officeDocument/2006/relationships/image" Target="../media/image90.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2.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6.xml"/><Relationship Id="rId1" Type="http://schemas.openxmlformats.org/officeDocument/2006/relationships/slideLayout" Target="../slideLayouts/slideLayout21.xml"/><Relationship Id="rId4" Type="http://schemas.openxmlformats.org/officeDocument/2006/relationships/image" Target="../media/image92.svg"/></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hyperlink" Target="http://www.epa.gov/waterutilityresponse/incident-action-checklists-water-utilities" TargetMode="External"/><Relationship Id="rId7" Type="http://schemas.openxmlformats.org/officeDocument/2006/relationships/image" Target="../media/image97.png"/><Relationship Id="rId2" Type="http://schemas.openxmlformats.org/officeDocument/2006/relationships/notesSlide" Target="../notesSlides/notesSlide88.xml"/><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epa.gov/waterresilience"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2.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2.xml"/><Relationship Id="rId1" Type="http://schemas.openxmlformats.org/officeDocument/2006/relationships/slideLayout" Target="../slideLayouts/slideLayout22.xml"/><Relationship Id="rId5" Type="http://schemas.openxmlformats.org/officeDocument/2006/relationships/hyperlink" Target="mailto:dwresilience@epa.gov" TargetMode="External"/><Relationship Id="rId4" Type="http://schemas.openxmlformats.org/officeDocument/2006/relationships/hyperlink" Target="mailto:WICRD-outreach@ep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224B1CD-E2DB-4146-B418-CD6BDF0139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01329"/>
            <a:ext cx="4828315" cy="3219193"/>
          </a:xfrm>
          <a:prstGeom prst="rect">
            <a:avLst/>
          </a:prstGeom>
        </p:spPr>
      </p:pic>
      <p:pic>
        <p:nvPicPr>
          <p:cNvPr id="18" name="Picture 17">
            <a:extLst>
              <a:ext uri="{FF2B5EF4-FFF2-40B4-BE49-F238E27FC236}">
                <a16:creationId xmlns:a16="http://schemas.microsoft.com/office/drawing/2014/main" id="{03F905EC-7FAA-446B-BFB1-A6AFE4F9116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955" y="2736746"/>
            <a:ext cx="4541045" cy="3308854"/>
          </a:xfrm>
          <a:prstGeom prst="rect">
            <a:avLst/>
          </a:prstGeom>
        </p:spPr>
      </p:pic>
      <p:pic>
        <p:nvPicPr>
          <p:cNvPr id="13" name="Picture 12">
            <a:extLst>
              <a:ext uri="{FF2B5EF4-FFF2-40B4-BE49-F238E27FC236}">
                <a16:creationId xmlns:a16="http://schemas.microsoft.com/office/drawing/2014/main" id="{E4547A28-CE48-4A2E-A6A4-B4E9416183E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1335" y="2547991"/>
            <a:ext cx="4453238" cy="3554331"/>
          </a:xfrm>
          <a:prstGeom prst="rect">
            <a:avLst/>
          </a:prstGeom>
        </p:spPr>
      </p:pic>
      <p:pic>
        <p:nvPicPr>
          <p:cNvPr id="4" name="Picture 3">
            <a:extLst>
              <a:ext uri="{FF2B5EF4-FFF2-40B4-BE49-F238E27FC236}">
                <a16:creationId xmlns:a16="http://schemas.microsoft.com/office/drawing/2014/main" id="{4EDD68F9-B080-4F0C-A41C-948353BA0CF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294"/>
            <a:ext cx="4052984" cy="2701330"/>
          </a:xfrm>
          <a:prstGeom prst="rect">
            <a:avLst/>
          </a:prstGeom>
        </p:spPr>
      </p:pic>
      <p:pic>
        <p:nvPicPr>
          <p:cNvPr id="8" name="Picture 7">
            <a:extLst>
              <a:ext uri="{FF2B5EF4-FFF2-40B4-BE49-F238E27FC236}">
                <a16:creationId xmlns:a16="http://schemas.microsoft.com/office/drawing/2014/main" id="{EF5F2B70-109B-4AE4-86D5-038E722DBAC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1337" y="0"/>
            <a:ext cx="4453239" cy="2701330"/>
          </a:xfrm>
          <a:prstGeom prst="rect">
            <a:avLst/>
          </a:prstGeom>
        </p:spPr>
      </p:pic>
      <p:pic>
        <p:nvPicPr>
          <p:cNvPr id="16" name="Picture 15">
            <a:extLst>
              <a:ext uri="{FF2B5EF4-FFF2-40B4-BE49-F238E27FC236}">
                <a16:creationId xmlns:a16="http://schemas.microsoft.com/office/drawing/2014/main" id="{60D542FF-41D3-4B04-9586-C04ECAEC93D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24365" y="9375"/>
            <a:ext cx="4080334" cy="2726012"/>
          </a:xfrm>
          <a:prstGeom prst="rect">
            <a:avLst/>
          </a:prstGeom>
        </p:spPr>
      </p:pic>
      <p:sp>
        <p:nvSpPr>
          <p:cNvPr id="5" name="Title 4">
            <a:extLst>
              <a:ext uri="{FF2B5EF4-FFF2-40B4-BE49-F238E27FC236}">
                <a16:creationId xmlns:a16="http://schemas.microsoft.com/office/drawing/2014/main" id="{AE1DBDF0-CFFD-463E-A973-F4BB575E7BF8}"/>
              </a:ext>
            </a:extLst>
          </p:cNvPr>
          <p:cNvSpPr>
            <a:spLocks noGrp="1"/>
          </p:cNvSpPr>
          <p:nvPr>
            <p:ph type="title" idx="4294967295"/>
          </p:nvPr>
        </p:nvSpPr>
        <p:spPr>
          <a:xfrm>
            <a:off x="6112" y="-3203"/>
            <a:ext cx="12198587" cy="5922366"/>
          </a:xfrm>
          <a:prstGeom prst="rect">
            <a:avLst/>
          </a:prstGeom>
          <a:solidFill>
            <a:srgbClr val="262626">
              <a:alpha val="75000"/>
            </a:srgbClr>
          </a:solidFill>
          <a:ln>
            <a:noFill/>
            <a:prstDash/>
          </a:ln>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100000"/>
              </a:lnSpc>
              <a:spcBef>
                <a:spcPts val="0"/>
              </a:spcBef>
              <a:defRPr/>
            </a:pPr>
            <a:r>
              <a:rPr kumimoji="0" lang="en-US" sz="4800" b="0" i="0" u="none" strike="noStrike" kern="1200" cap="none" spc="-100" normalizeH="0" baseline="0" noProof="0" dirty="0">
                <a:ln w="15875">
                  <a:solidFill>
                    <a:srgbClr val="FFFFFF"/>
                  </a:solidFill>
                </a:ln>
                <a:solidFill>
                  <a:prstClr val="white"/>
                </a:solidFill>
                <a:effectLst/>
                <a:uLnTx/>
                <a:uFillTx/>
                <a:latin typeface="+mj-lt"/>
                <a:ea typeface="Lato" panose="020F0502020204030203" pitchFamily="34" charset="0"/>
                <a:cs typeface="Arial" panose="020B0604020202020204" pitchFamily="34" charset="0"/>
              </a:rPr>
              <a:t>Safe Drinking Water Act (SDWA) Section 1433</a:t>
            </a:r>
            <a:br>
              <a:rPr kumimoji="0" lang="en-US" b="0" i="0" u="none" strike="noStrike" kern="1200" cap="none" spc="-100" normalizeH="0" baseline="0" noProof="0" dirty="0">
                <a:ln w="15875">
                  <a:solidFill>
                    <a:srgbClr val="FFFFFF"/>
                  </a:solidFill>
                </a:ln>
                <a:solidFill>
                  <a:prstClr val="white"/>
                </a:solidFill>
                <a:effectLst/>
                <a:uLnTx/>
                <a:uFillTx/>
                <a:latin typeface="+mj-lt"/>
                <a:ea typeface="Lato" panose="020F0502020204030203" pitchFamily="34" charset="0"/>
                <a:cs typeface="Arial" panose="020B0604020202020204" pitchFamily="34" charset="0"/>
              </a:rPr>
            </a:br>
            <a:r>
              <a:rPr lang="en-US" sz="3200" spc="-100" dirty="0">
                <a:ln w="15875">
                  <a:solidFill>
                    <a:srgbClr val="FFFFFF"/>
                  </a:solidFill>
                </a:ln>
                <a:solidFill>
                  <a:prstClr val="white"/>
                </a:solidFill>
                <a:latin typeface="+mj-lt"/>
                <a:ea typeface="Lato" panose="020F0502020204030203" pitchFamily="34" charset="0"/>
                <a:cs typeface="Arial" panose="020B0604020202020204" pitchFamily="34" charset="0"/>
              </a:rPr>
              <a:t>Risk and Resilience Assessments and Emergency Response Plans</a:t>
            </a:r>
            <a:br>
              <a:rPr lang="en-US" sz="3600" dirty="0">
                <a:solidFill>
                  <a:schemeClr val="bg1"/>
                </a:solidFill>
                <a:latin typeface="+mj-lt"/>
                <a:cs typeface="Arial" panose="020B0604020202020204" pitchFamily="34" charset="0"/>
              </a:rPr>
            </a:br>
            <a:endParaRPr kumimoji="0" lang="en-US" sz="3600" b="0" i="0" u="none" strike="noStrike" kern="1200" cap="none" spc="-100" normalizeH="0" baseline="0" noProof="0" dirty="0">
              <a:ln w="15875">
                <a:solidFill>
                  <a:srgbClr val="FFFFFF"/>
                </a:solidFill>
              </a:ln>
              <a:solidFill>
                <a:prstClr val="white"/>
              </a:solidFill>
              <a:effectLst/>
              <a:uLnTx/>
              <a:uFillTx/>
              <a:latin typeface="+mj-lt"/>
              <a:ea typeface="Lato" panose="020F0502020204030203" pitchFamily="34" charset="0"/>
              <a:cs typeface="Lato" panose="020F0502020204030203" pitchFamily="34" charset="0"/>
            </a:endParaRPr>
          </a:p>
        </p:txBody>
      </p:sp>
      <p:sp>
        <p:nvSpPr>
          <p:cNvPr id="10" name="TextBox 9">
            <a:extLst>
              <a:ext uri="{FF2B5EF4-FFF2-40B4-BE49-F238E27FC236}">
                <a16:creationId xmlns:a16="http://schemas.microsoft.com/office/drawing/2014/main" id="{9AD750AA-A232-42A1-A91B-B4BC0B3BC83E}"/>
              </a:ext>
            </a:extLst>
          </p:cNvPr>
          <p:cNvSpPr txBox="1"/>
          <p:nvPr/>
        </p:nvSpPr>
        <p:spPr>
          <a:xfrm>
            <a:off x="9039827" y="6123789"/>
            <a:ext cx="3042666" cy="523220"/>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Office of Water</a:t>
            </a:r>
          </a:p>
        </p:txBody>
      </p:sp>
      <p:sp>
        <p:nvSpPr>
          <p:cNvPr id="9" name="Rectangle 8">
            <a:extLst>
              <a:ext uri="{FF2B5EF4-FFF2-40B4-BE49-F238E27FC236}">
                <a16:creationId xmlns:a16="http://schemas.microsoft.com/office/drawing/2014/main" id="{D0614367-48A0-4951-8058-46657C159E02}"/>
              </a:ext>
              <a:ext uri="{C183D7F6-B498-43B3-948B-1728B52AA6E4}">
                <adec:decorative xmlns:adec="http://schemas.microsoft.com/office/drawing/2017/decorative" val="1"/>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Tree>
    <p:extLst>
      <p:ext uri="{BB962C8B-B14F-4D97-AF65-F5344CB8AC3E}">
        <p14:creationId xmlns:p14="http://schemas.microsoft.com/office/powerpoint/2010/main" val="58343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E3927D-4401-D0AF-1799-E0C549D277B8}"/>
              </a:ext>
            </a:extLst>
          </p:cNvPr>
          <p:cNvSpPr>
            <a:spLocks noGrp="1"/>
          </p:cNvSpPr>
          <p:nvPr>
            <p:ph type="title" idx="4294967295"/>
          </p:nvPr>
        </p:nvSpPr>
        <p:spPr>
          <a:xfrm>
            <a:off x="0" y="0"/>
            <a:ext cx="12192000" cy="5918200"/>
          </a:xfrm>
          <a:prstGeom prst="rect">
            <a:avLst/>
          </a:prstGeom>
          <a:solidFill>
            <a:srgbClr val="262626">
              <a:alpha val="65000"/>
            </a:srgbClr>
          </a:solidFill>
          <a:ln>
            <a:noFill/>
            <a:prstDash/>
          </a:ln>
          <a:effectLst/>
        </p:spPr>
        <p:txBody>
          <a:bodyPr rot="0" spcFirstLastPara="0" vertOverflow="overflow" horzOverflow="overflow" vert="horz" wrap="square" lIns="365760" tIns="45720" rIns="36576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Creating or Revising a Risk and Resilience Assessment (RRA) using EPA’s Vulnerability Self Assessment Tool (VSAT)</a:t>
            </a:r>
          </a:p>
          <a:p>
            <a:pPr marL="0" marR="0" lvl="0" indent="0" algn="ctr" defTabSz="914400" rtl="0" eaLnBrk="1" fontAlgn="auto" latinLnBrk="0" hangingPunct="1">
              <a:lnSpc>
                <a:spcPct val="90000"/>
              </a:lnSpc>
              <a:spcBef>
                <a:spcPts val="1000"/>
              </a:spcBef>
              <a:spcAft>
                <a:spcPts val="0"/>
              </a:spcAft>
              <a:buClr>
                <a:schemeClr val="accent1">
                  <a:lumMod val="75000"/>
                </a:schemeClr>
              </a:buClr>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904475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8475-67D3-7A91-3C1A-4DA9AB911C3E}"/>
              </a:ext>
            </a:extLst>
          </p:cNvPr>
          <p:cNvSpPr>
            <a:spLocks noGrp="1"/>
          </p:cNvSpPr>
          <p:nvPr>
            <p:ph type="title"/>
          </p:nvPr>
        </p:nvSpPr>
        <p:spPr/>
        <p:txBody>
          <a:bodyPr/>
          <a:lstStyle/>
          <a:p>
            <a:r>
              <a:rPr lang="en-US" dirty="0"/>
              <a:t>VSAT</a:t>
            </a:r>
          </a:p>
        </p:txBody>
      </p:sp>
      <p:sp>
        <p:nvSpPr>
          <p:cNvPr id="3" name="Text Placeholder 2">
            <a:extLst>
              <a:ext uri="{FF2B5EF4-FFF2-40B4-BE49-F238E27FC236}">
                <a16:creationId xmlns:a16="http://schemas.microsoft.com/office/drawing/2014/main" id="{F533D632-37F3-F446-2F87-BDBE54603D98}"/>
              </a:ext>
            </a:extLst>
          </p:cNvPr>
          <p:cNvSpPr>
            <a:spLocks noGrp="1"/>
          </p:cNvSpPr>
          <p:nvPr>
            <p:ph type="body" sz="quarter" idx="10"/>
          </p:nvPr>
        </p:nvSpPr>
        <p:spPr>
          <a:xfrm>
            <a:off x="317500" y="1440180"/>
            <a:ext cx="6700520" cy="4283245"/>
          </a:xfrm>
        </p:spPr>
        <p:txBody>
          <a:bodyPr>
            <a:normAutofit/>
          </a:bodyPr>
          <a:lstStyle/>
          <a:p>
            <a:r>
              <a:rPr lang="en-US" dirty="0"/>
              <a:t>VSAT is an e-tool that water utilities may use to develop a SDWA 1433 RRA</a:t>
            </a:r>
          </a:p>
          <a:p>
            <a:r>
              <a:rPr lang="en-US" dirty="0"/>
              <a:t>Access VSAT here </a:t>
            </a:r>
            <a:r>
              <a:rPr lang="en-US" dirty="0">
                <a:solidFill>
                  <a:schemeClr val="tx1">
                    <a:lumMod val="75000"/>
                    <a:lumOff val="25000"/>
                  </a:schemeClr>
                </a:solidFill>
                <a:hlinkClick r:id="rId3"/>
              </a:rPr>
              <a:t>https://www.epa.gov/waterresilience/vulnerability-self-assessment-tool-conduct-drinking-water-or-wastewater-utility</a:t>
            </a:r>
            <a:r>
              <a:rPr lang="en-US" dirty="0">
                <a:solidFill>
                  <a:schemeClr val="tx1">
                    <a:lumMod val="75000"/>
                    <a:lumOff val="25000"/>
                  </a:schemeClr>
                </a:solidFill>
              </a:rPr>
              <a:t> (overview webpage) or here </a:t>
            </a:r>
            <a:r>
              <a:rPr lang="en-US" dirty="0">
                <a:solidFill>
                  <a:schemeClr val="tx1">
                    <a:lumMod val="75000"/>
                    <a:lumOff val="25000"/>
                  </a:schemeClr>
                </a:solidFill>
                <a:hlinkClick r:id="rId4"/>
              </a:rPr>
              <a:t>https://vsat.epa.gov/vsat/</a:t>
            </a:r>
            <a:r>
              <a:rPr lang="en-US" dirty="0">
                <a:solidFill>
                  <a:schemeClr val="tx1">
                    <a:lumMod val="75000"/>
                    <a:lumOff val="25000"/>
                  </a:schemeClr>
                </a:solidFill>
              </a:rPr>
              <a:t> (tool webpage)</a:t>
            </a:r>
          </a:p>
          <a:p>
            <a:endParaRPr lang="en-US" dirty="0">
              <a:solidFill>
                <a:srgbClr val="0054A6"/>
              </a:solidFill>
            </a:endParaRPr>
          </a:p>
        </p:txBody>
      </p:sp>
      <p:pic>
        <p:nvPicPr>
          <p:cNvPr id="1026" name="Picture 2">
            <a:extLst>
              <a:ext uri="{FF2B5EF4-FFF2-40B4-BE49-F238E27FC236}">
                <a16:creationId xmlns:a16="http://schemas.microsoft.com/office/drawing/2014/main" id="{C2BB0911-31B0-01D4-E3E1-788189966F2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7699" y="1337310"/>
            <a:ext cx="3407541" cy="2873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205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VSAT: Required vs. Optional Sections</a:t>
            </a:r>
          </a:p>
        </p:txBody>
      </p:sp>
      <p:graphicFrame>
        <p:nvGraphicFramePr>
          <p:cNvPr id="9" name="Content Placeholder 4">
            <a:extLst>
              <a:ext uri="{FF2B5EF4-FFF2-40B4-BE49-F238E27FC236}">
                <a16:creationId xmlns:a16="http://schemas.microsoft.com/office/drawing/2014/main" id="{101EF51B-A4DB-B0FD-E6D6-E23AD97B2856}"/>
              </a:ext>
            </a:extLst>
          </p:cNvPr>
          <p:cNvGraphicFramePr>
            <a:graphicFrameLocks/>
          </p:cNvGraphicFramePr>
          <p:nvPr>
            <p:extLst>
              <p:ext uri="{D42A27DB-BD31-4B8C-83A1-F6EECF244321}">
                <p14:modId xmlns:p14="http://schemas.microsoft.com/office/powerpoint/2010/main" val="804032853"/>
              </p:ext>
            </p:extLst>
          </p:nvPr>
        </p:nvGraphicFramePr>
        <p:xfrm>
          <a:off x="2247900" y="1625180"/>
          <a:ext cx="7696200" cy="3607640"/>
        </p:xfrm>
        <a:graphic>
          <a:graphicData uri="http://schemas.openxmlformats.org/drawingml/2006/table">
            <a:tbl>
              <a:tblPr firstRow="1" firstCol="1" bandRow="1">
                <a:tableStyleId>{5C22544A-7EE6-4342-B048-85BDC9FD1C3A}</a:tableStyleId>
              </a:tblPr>
              <a:tblGrid>
                <a:gridCol w="3426374">
                  <a:extLst>
                    <a:ext uri="{9D8B030D-6E8A-4147-A177-3AD203B41FA5}">
                      <a16:colId xmlns:a16="http://schemas.microsoft.com/office/drawing/2014/main" val="1059529988"/>
                    </a:ext>
                  </a:extLst>
                </a:gridCol>
                <a:gridCol w="4269826">
                  <a:extLst>
                    <a:ext uri="{9D8B030D-6E8A-4147-A177-3AD203B41FA5}">
                      <a16:colId xmlns:a16="http://schemas.microsoft.com/office/drawing/2014/main" val="143005984"/>
                    </a:ext>
                  </a:extLst>
                </a:gridCol>
              </a:tblGrid>
              <a:tr h="721528">
                <a:tc>
                  <a:txBody>
                    <a:bodyPr/>
                    <a:lstStyle/>
                    <a:p>
                      <a:pPr marL="0" marR="0">
                        <a:lnSpc>
                          <a:spcPct val="107000"/>
                        </a:lnSpc>
                        <a:spcBef>
                          <a:spcPts val="300"/>
                        </a:spcBef>
                        <a:spcAft>
                          <a:spcPts val="300"/>
                        </a:spcAft>
                      </a:pPr>
                      <a:r>
                        <a:rPr lang="en-US" sz="1800" dirty="0">
                          <a:solidFill>
                            <a:schemeClr val="tx1"/>
                          </a:solidFill>
                          <a:effectLst/>
                        </a:rPr>
                        <a:t>VSAT Page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300"/>
                        </a:spcBef>
                        <a:spcAft>
                          <a:spcPts val="300"/>
                        </a:spcAft>
                      </a:pPr>
                      <a:r>
                        <a:rPr lang="en-US" sz="1800" dirty="0">
                          <a:solidFill>
                            <a:schemeClr val="tx1"/>
                          </a:solidFill>
                          <a:effectLst/>
                        </a:rPr>
                        <a:t>Requirements for SDWA section 1433-Compliant Risk and Resilience Assessment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38810156"/>
                  </a:ext>
                </a:extLst>
              </a:tr>
              <a:tr h="360764">
                <a:tc>
                  <a:txBody>
                    <a:bodyPr/>
                    <a:lstStyle/>
                    <a:p>
                      <a:pPr marL="0" marR="0">
                        <a:lnSpc>
                          <a:spcPct val="107000"/>
                        </a:lnSpc>
                        <a:spcBef>
                          <a:spcPts val="300"/>
                        </a:spcBef>
                        <a:spcAft>
                          <a:spcPts val="300"/>
                        </a:spcAft>
                      </a:pPr>
                      <a:r>
                        <a:rPr lang="en-US" sz="1800" dirty="0">
                          <a:solidFill>
                            <a:schemeClr val="tx1"/>
                          </a:solidFill>
                          <a:effectLst/>
                        </a:rPr>
                        <a:t>Utility Type</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300"/>
                        </a:spcBef>
                        <a:spcAft>
                          <a:spcPts val="300"/>
                        </a:spcAft>
                      </a:pPr>
                      <a:r>
                        <a:rPr lang="en-US" sz="1800" dirty="0">
                          <a:effectLst/>
                        </a:rPr>
                        <a:t>Required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D8F0"/>
                    </a:solidFill>
                  </a:tcPr>
                </a:tc>
                <a:extLst>
                  <a:ext uri="{0D108BD9-81ED-4DB2-BD59-A6C34878D82A}">
                    <a16:rowId xmlns:a16="http://schemas.microsoft.com/office/drawing/2014/main" val="3523517787"/>
                  </a:ext>
                </a:extLst>
              </a:tr>
              <a:tr h="360764">
                <a:tc>
                  <a:txBody>
                    <a:bodyPr/>
                    <a:lstStyle/>
                    <a:p>
                      <a:pPr marL="0" marR="0">
                        <a:lnSpc>
                          <a:spcPct val="107000"/>
                        </a:lnSpc>
                        <a:spcBef>
                          <a:spcPts val="300"/>
                        </a:spcBef>
                        <a:spcAft>
                          <a:spcPts val="300"/>
                        </a:spcAft>
                      </a:pPr>
                      <a:r>
                        <a:rPr lang="en-US" sz="1800" dirty="0">
                          <a:solidFill>
                            <a:schemeClr val="tx1"/>
                          </a:solidFill>
                          <a:effectLst/>
                        </a:rPr>
                        <a:t>Utility Information</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300"/>
                        </a:spcBef>
                        <a:spcAft>
                          <a:spcPts val="300"/>
                        </a:spcAft>
                      </a:pPr>
                      <a:r>
                        <a:rPr lang="en-US" sz="1800" dirty="0">
                          <a:effectLst/>
                        </a:rPr>
                        <a:t>Required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8797588"/>
                  </a:ext>
                </a:extLst>
              </a:tr>
              <a:tr h="360764">
                <a:tc>
                  <a:txBody>
                    <a:bodyPr/>
                    <a:lstStyle/>
                    <a:p>
                      <a:pPr marL="0" marR="0">
                        <a:lnSpc>
                          <a:spcPct val="107000"/>
                        </a:lnSpc>
                        <a:spcBef>
                          <a:spcPts val="300"/>
                        </a:spcBef>
                        <a:spcAft>
                          <a:spcPts val="300"/>
                        </a:spcAft>
                      </a:pPr>
                      <a:r>
                        <a:rPr lang="en-US" sz="1800" dirty="0">
                          <a:solidFill>
                            <a:schemeClr val="tx1"/>
                          </a:solidFill>
                          <a:effectLst/>
                        </a:rPr>
                        <a:t>Utility Resilience Index</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300"/>
                        </a:spcBef>
                        <a:spcAft>
                          <a:spcPts val="300"/>
                        </a:spcAft>
                      </a:pPr>
                      <a:r>
                        <a:rPr lang="en-US" sz="1800" dirty="0">
                          <a:effectLst/>
                        </a:rPr>
                        <a:t>Required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8600350"/>
                  </a:ext>
                </a:extLst>
              </a:tr>
              <a:tr h="360764">
                <a:tc>
                  <a:txBody>
                    <a:bodyPr/>
                    <a:lstStyle/>
                    <a:p>
                      <a:pPr marL="0" marR="0">
                        <a:lnSpc>
                          <a:spcPct val="107000"/>
                        </a:lnSpc>
                        <a:spcBef>
                          <a:spcPts val="300"/>
                        </a:spcBef>
                        <a:spcAft>
                          <a:spcPts val="300"/>
                        </a:spcAft>
                      </a:pPr>
                      <a:r>
                        <a:rPr lang="en-US" sz="1800" dirty="0">
                          <a:solidFill>
                            <a:schemeClr val="tx1"/>
                          </a:solidFill>
                          <a:effectLst/>
                        </a:rPr>
                        <a:t>Qualitative Risk Assessment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300"/>
                        </a:spcBef>
                        <a:spcAft>
                          <a:spcPts val="300"/>
                        </a:spcAft>
                      </a:pPr>
                      <a:r>
                        <a:rPr lang="en-US" sz="1800" dirty="0">
                          <a:effectLst/>
                        </a:rPr>
                        <a:t>Required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877170"/>
                  </a:ext>
                </a:extLst>
              </a:tr>
              <a:tr h="360764">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US" sz="1800" dirty="0">
                          <a:solidFill>
                            <a:schemeClr val="tx1"/>
                          </a:solidFill>
                          <a:effectLst/>
                        </a:rPr>
                        <a:t>Quantitative Risk Assessment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US" sz="1800" dirty="0">
                          <a:effectLst/>
                        </a:rPr>
                        <a:t>Optional, but recommended</a:t>
                      </a: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4642198"/>
                  </a:ext>
                </a:extLst>
              </a:tr>
              <a:tr h="360764">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US" sz="1800" dirty="0">
                          <a:solidFill>
                            <a:schemeClr val="tx1"/>
                          </a:solidFill>
                          <a:effectLst/>
                        </a:rPr>
                        <a:t>Countermeasure Analysis</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7000"/>
                        </a:lnSpc>
                        <a:spcBef>
                          <a:spcPts val="300"/>
                        </a:spcBef>
                        <a:spcAft>
                          <a:spcPts val="300"/>
                        </a:spcAft>
                        <a:buClrTx/>
                        <a:buSzTx/>
                        <a:buFontTx/>
                        <a:buNone/>
                        <a:tabLst/>
                        <a:defRPr/>
                      </a:pPr>
                      <a:r>
                        <a:rPr lang="en-US" sz="1800" dirty="0">
                          <a:effectLst/>
                        </a:rPr>
                        <a:t>Optional, but recommended</a:t>
                      </a: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2233414"/>
                  </a:ext>
                </a:extLst>
              </a:tr>
              <a:tr h="360764">
                <a:tc>
                  <a:txBody>
                    <a:bodyPr/>
                    <a:lstStyle/>
                    <a:p>
                      <a:pPr marL="0" marR="0">
                        <a:lnSpc>
                          <a:spcPct val="107000"/>
                        </a:lnSpc>
                        <a:spcBef>
                          <a:spcPts val="300"/>
                        </a:spcBef>
                        <a:spcAft>
                          <a:spcPts val="300"/>
                        </a:spcAft>
                      </a:pPr>
                      <a:r>
                        <a:rPr lang="en-US" sz="1800" dirty="0">
                          <a:solidFill>
                            <a:schemeClr val="tx1"/>
                          </a:solidFill>
                          <a:effectLst/>
                        </a:rPr>
                        <a:t>Report</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300"/>
                        </a:spcBef>
                        <a:spcAft>
                          <a:spcPts val="300"/>
                        </a:spcAft>
                      </a:pPr>
                      <a:r>
                        <a:rPr lang="en-US" sz="1800" dirty="0">
                          <a:effectLst/>
                        </a:rPr>
                        <a:t>Required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1069891"/>
                  </a:ext>
                </a:extLst>
              </a:tr>
              <a:tr h="360764">
                <a:tc>
                  <a:txBody>
                    <a:bodyPr/>
                    <a:lstStyle/>
                    <a:p>
                      <a:pPr marL="0" marR="0">
                        <a:lnSpc>
                          <a:spcPct val="107000"/>
                        </a:lnSpc>
                        <a:spcBef>
                          <a:spcPts val="300"/>
                        </a:spcBef>
                        <a:spcAft>
                          <a:spcPts val="300"/>
                        </a:spcAft>
                      </a:pPr>
                      <a:r>
                        <a:rPr lang="en-US" sz="1800" dirty="0">
                          <a:solidFill>
                            <a:schemeClr val="tx1"/>
                          </a:solidFill>
                          <a:effectLst/>
                        </a:rPr>
                        <a:t>SDWA Section 1433 Certification</a:t>
                      </a:r>
                      <a:endParaRPr lang="en-US"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a:lnSpc>
                          <a:spcPct val="107000"/>
                        </a:lnSpc>
                        <a:spcBef>
                          <a:spcPts val="300"/>
                        </a:spcBef>
                        <a:spcAft>
                          <a:spcPts val="300"/>
                        </a:spcAft>
                      </a:pPr>
                      <a:r>
                        <a:rPr lang="en-US" sz="1800" dirty="0">
                          <a:effectLst/>
                        </a:rPr>
                        <a:t>Self-Certification Instructions Provided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6012" marR="5601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6178580"/>
                  </a:ext>
                </a:extLst>
              </a:tr>
            </a:tbl>
          </a:graphicData>
        </a:graphic>
      </p:graphicFrame>
    </p:spTree>
    <p:extLst>
      <p:ext uri="{BB962C8B-B14F-4D97-AF65-F5344CB8AC3E}">
        <p14:creationId xmlns:p14="http://schemas.microsoft.com/office/powerpoint/2010/main" val="4154818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VSAT Terminology</a:t>
            </a:r>
          </a:p>
        </p:txBody>
      </p:sp>
      <p:sp>
        <p:nvSpPr>
          <p:cNvPr id="3" name="Content Placeholder 2"/>
          <p:cNvSpPr>
            <a:spLocks noGrp="1"/>
          </p:cNvSpPr>
          <p:nvPr>
            <p:ph type="body" sz="quarter" idx="10"/>
          </p:nvPr>
        </p:nvSpPr>
        <p:spPr>
          <a:xfrm>
            <a:off x="317500" y="1780293"/>
            <a:ext cx="6588209" cy="3943132"/>
          </a:xfrm>
        </p:spPr>
        <p:txBody>
          <a:bodyPr/>
          <a:lstStyle/>
          <a:p>
            <a:pPr lvl="1">
              <a:buFont typeface="Arial" panose="020B0604020202020204" pitchFamily="34" charset="0"/>
              <a:buChar char="•"/>
            </a:pPr>
            <a:r>
              <a:rPr lang="en-US" b="1" dirty="0"/>
              <a:t>Threat</a:t>
            </a:r>
          </a:p>
          <a:p>
            <a:pPr lvl="2"/>
            <a:r>
              <a:rPr lang="en-US" sz="2400" dirty="0"/>
              <a:t>Malevolent Acts (See </a:t>
            </a:r>
            <a:r>
              <a:rPr lang="en-US" sz="2400" b="0" i="1" kern="1200" dirty="0">
                <a:solidFill>
                  <a:schemeClr val="tx1"/>
                </a:solidFill>
                <a:effectLst/>
                <a:hlinkClick r:id="rId3"/>
              </a:rPr>
              <a:t>Baseline Information on Malevolent Acts for Community Water Systems Version 3.0</a:t>
            </a:r>
            <a:r>
              <a:rPr lang="en-US" sz="2400" b="0" i="0" kern="1200" dirty="0">
                <a:solidFill>
                  <a:schemeClr val="tx1"/>
                </a:solidFill>
                <a:effectLst/>
                <a:hlinkClick r:id="rId3"/>
              </a:rPr>
              <a:t> </a:t>
            </a:r>
            <a:r>
              <a:rPr lang="en-US" sz="2400" b="0" i="0" kern="1200" dirty="0">
                <a:solidFill>
                  <a:schemeClr val="tx1"/>
                </a:solidFill>
                <a:effectLst/>
              </a:rPr>
              <a:t>for more information)</a:t>
            </a:r>
            <a:endParaRPr lang="en-US" sz="2400" dirty="0"/>
          </a:p>
          <a:p>
            <a:pPr lvl="2"/>
            <a:r>
              <a:rPr lang="en-US" sz="2400" dirty="0"/>
              <a:t>Natural Hazards</a:t>
            </a:r>
          </a:p>
          <a:p>
            <a:pPr lvl="2"/>
            <a:r>
              <a:rPr lang="en-US" sz="2400" dirty="0"/>
              <a:t>Dependency/Proximity Threats</a:t>
            </a:r>
          </a:p>
          <a:p>
            <a:pPr lvl="1">
              <a:spcAft>
                <a:spcPts val="1200"/>
              </a:spcAft>
            </a:pPr>
            <a:r>
              <a:rPr lang="en-US" b="1" dirty="0"/>
              <a:t>Asset</a:t>
            </a:r>
          </a:p>
          <a:p>
            <a:pPr lvl="1">
              <a:spcAft>
                <a:spcPts val="1200"/>
              </a:spcAft>
            </a:pPr>
            <a:r>
              <a:rPr lang="en-US" b="1" dirty="0"/>
              <a:t>Asset-threat pair</a:t>
            </a:r>
          </a:p>
          <a:p>
            <a:pPr lvl="1">
              <a:spcAft>
                <a:spcPts val="1200"/>
              </a:spcAft>
            </a:pPr>
            <a:r>
              <a:rPr lang="en-US" b="1" dirty="0"/>
              <a:t>Countermeasures</a:t>
            </a:r>
          </a:p>
          <a:p>
            <a:pPr lvl="1">
              <a:buFont typeface="Arial" panose="020B0604020202020204" pitchFamily="34" charset="0"/>
              <a:buChar char="•"/>
            </a:pPr>
            <a:endParaRPr lang="en-US" dirty="0">
              <a:solidFill>
                <a:schemeClr val="tx1"/>
              </a:solidFill>
            </a:endParaRPr>
          </a:p>
          <a:p>
            <a:endParaRPr lang="en-US" dirty="0">
              <a:solidFill>
                <a:schemeClr val="tx1"/>
              </a:solidFill>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5400000">
            <a:off x="8983905" y="3039195"/>
            <a:ext cx="1905743" cy="2856144"/>
          </a:xfrm>
          <a:prstGeom prst="rect">
            <a:avLst/>
          </a:prstGeom>
        </p:spPr>
      </p:pic>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709" y="495876"/>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708" y="2006196"/>
            <a:ext cx="2647950" cy="172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015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5578F1-B4CD-ADFC-2756-7DE04C40BBA3}"/>
              </a:ext>
            </a:extLst>
          </p:cNvPr>
          <p:cNvSpPr>
            <a:spLocks noGrp="1"/>
          </p:cNvSpPr>
          <p:nvPr>
            <p:ph type="title" idx="4294967295"/>
          </p:nvPr>
        </p:nvSpPr>
        <p:spPr>
          <a:xfrm>
            <a:off x="0" y="0"/>
            <a:ext cx="12192000" cy="5918200"/>
          </a:xfrm>
          <a:prstGeom prst="rect">
            <a:avLst/>
          </a:prstGeom>
          <a:solidFill>
            <a:srgbClr val="262626">
              <a:alpha val="65000"/>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6000" b="0"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6000" b="0"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0" i="0" u="none" strike="noStrike" kern="1200" cap="none" spc="0" normalizeH="0" baseline="0" noProof="0" dirty="0">
                <a:ln>
                  <a:noFill/>
                </a:ln>
                <a:solidFill>
                  <a:schemeClr val="bg1"/>
                </a:solidFill>
                <a:effectLst/>
                <a:uLnTx/>
                <a:uFillTx/>
                <a:latin typeface="+mn-lt"/>
                <a:ea typeface="+mn-ea"/>
                <a:cs typeface="+mn-cs"/>
              </a:rPr>
              <a:t>Training Scenario: Example VSAT RRA</a:t>
            </a:r>
            <a:br>
              <a:rPr kumimoji="0" lang="en-US" sz="6600" b="0" i="0" u="none" strike="noStrike" kern="1200" cap="none" spc="0" normalizeH="0" baseline="0" noProof="0" dirty="0">
                <a:ln>
                  <a:noFill/>
                </a:ln>
                <a:solidFill>
                  <a:schemeClr val="bg1"/>
                </a:solidFill>
                <a:effectLst/>
                <a:uLnTx/>
                <a:uFillTx/>
                <a:latin typeface="+mn-lt"/>
                <a:ea typeface="+mn-ea"/>
                <a:cs typeface="+mn-cs"/>
              </a:rPr>
            </a:br>
            <a:r>
              <a:rPr kumimoji="0" lang="en-US" sz="4000" b="0" i="0" u="none" strike="noStrike" kern="1200" cap="none" spc="0" normalizeH="0" baseline="0" noProof="0" dirty="0">
                <a:ln>
                  <a:noFill/>
                </a:ln>
                <a:solidFill>
                  <a:schemeClr val="bg1"/>
                </a:solidFill>
                <a:effectLst/>
                <a:uLnTx/>
                <a:uFillTx/>
                <a:latin typeface="+mn-lt"/>
                <a:ea typeface="+mn-ea"/>
                <a:cs typeface="+mn-cs"/>
              </a:rPr>
              <a:t>VSAT analysis file available upon request to </a:t>
            </a:r>
            <a:r>
              <a:rPr kumimoji="0" lang="en-US" sz="4000" b="0" i="0" u="none" strike="noStrike" kern="1200" cap="none" spc="0" normalizeH="0" baseline="0" noProof="0" dirty="0">
                <a:ln>
                  <a:noFill/>
                </a:ln>
                <a:solidFill>
                  <a:schemeClr val="bg1"/>
                </a:solidFill>
                <a:effectLst/>
                <a:uLnTx/>
                <a:uFillTx/>
                <a:latin typeface="+mn-lt"/>
                <a:ea typeface="+mn-ea"/>
                <a:cs typeface="+mn-cs"/>
                <a:hlinkClick r:id="rId3">
                  <a:extLst>
                    <a:ext uri="{A12FA001-AC4F-418D-AE19-62706E023703}">
                      <ahyp:hlinkClr xmlns:ahyp="http://schemas.microsoft.com/office/drawing/2018/hyperlinkcolor" val="tx"/>
                    </a:ext>
                  </a:extLst>
                </a:hlinkClick>
              </a:rPr>
              <a:t>dwresilience@epa.gov</a:t>
            </a:r>
            <a:r>
              <a:rPr kumimoji="0" lang="en-US" sz="4000" b="0" i="0" u="none" strike="noStrike" kern="1200" cap="none" spc="0" normalizeH="0" baseline="0" noProof="0" dirty="0">
                <a:ln>
                  <a:noFill/>
                </a:ln>
                <a:solidFill>
                  <a:schemeClr val="bg1"/>
                </a:solidFill>
                <a:effectLst/>
                <a:uLnTx/>
                <a:uFillTx/>
                <a:latin typeface="+mn-lt"/>
                <a:ea typeface="+mn-ea"/>
                <a:cs typeface="+mn-cs"/>
              </a:rPr>
              <a:t> </a:t>
            </a:r>
            <a:endParaRPr kumimoji="0" lang="en-US" sz="40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509205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Training Scenario Utility Overview</a:t>
            </a:r>
          </a:p>
        </p:txBody>
      </p:sp>
      <p:sp>
        <p:nvSpPr>
          <p:cNvPr id="3" name="Content Placeholder 2"/>
          <p:cNvSpPr>
            <a:spLocks noGrp="1"/>
          </p:cNvSpPr>
          <p:nvPr>
            <p:ph type="body" sz="quarter" idx="10"/>
          </p:nvPr>
        </p:nvSpPr>
        <p:spPr>
          <a:xfrm>
            <a:off x="317500" y="1780293"/>
            <a:ext cx="7419119" cy="3943132"/>
          </a:xfrm>
        </p:spPr>
        <p:txBody>
          <a:bodyPr>
            <a:normAutofit/>
          </a:bodyPr>
          <a:lstStyle/>
          <a:p>
            <a:pPr marL="285750" indent="-285750">
              <a:spcAft>
                <a:spcPts val="600"/>
              </a:spcAft>
            </a:pPr>
            <a:r>
              <a:rPr lang="en-US" sz="2400" b="1" dirty="0"/>
              <a:t>Utility Name</a:t>
            </a:r>
            <a:r>
              <a:rPr lang="en-US" sz="2400" dirty="0"/>
              <a:t>: Spring View Water District</a:t>
            </a:r>
          </a:p>
          <a:p>
            <a:r>
              <a:rPr lang="en-US" sz="2400" b="1" dirty="0"/>
              <a:t>Size and Location: </a:t>
            </a:r>
            <a:r>
              <a:rPr lang="en-US" sz="2400" dirty="0"/>
              <a:t>Medium-sized (75,000 people served) drinking water utility the far south suburbs of Chicago, Illinois.</a:t>
            </a:r>
          </a:p>
          <a:p>
            <a:pPr marL="285750" indent="-285750"/>
            <a:r>
              <a:rPr lang="en-US" sz="2400" b="1" dirty="0"/>
              <a:t>Critical assets:</a:t>
            </a:r>
          </a:p>
          <a:p>
            <a:pPr marL="571500" lvl="1"/>
            <a:r>
              <a:rPr lang="en-US" dirty="0"/>
              <a:t>14 pumping stations</a:t>
            </a:r>
          </a:p>
          <a:p>
            <a:pPr marL="571500" lvl="1"/>
            <a:r>
              <a:rPr lang="en-US" dirty="0"/>
              <a:t>SCADA system</a:t>
            </a:r>
          </a:p>
          <a:p>
            <a:pPr marL="571500" lvl="1"/>
            <a:r>
              <a:rPr lang="en-US" dirty="0"/>
              <a:t>Water treatment plant</a:t>
            </a:r>
          </a:p>
          <a:p>
            <a:pPr marL="571500" lvl="1"/>
            <a:r>
              <a:rPr lang="en-US" dirty="0"/>
              <a:t>IT business and financial systems</a:t>
            </a:r>
          </a:p>
          <a:p>
            <a:endParaRPr lang="en-US" dirty="0">
              <a:solidFill>
                <a:schemeClr val="tx1"/>
              </a:solidFill>
            </a:endParaRPr>
          </a:p>
        </p:txBody>
      </p:sp>
      <p:pic>
        <p:nvPicPr>
          <p:cNvPr id="5" name="Picture 4" descr="Image of large water utility pipes in a building"/>
          <p:cNvPicPr>
            <a:picLocks noChangeAspect="1"/>
          </p:cNvPicPr>
          <p:nvPr/>
        </p:nvPicPr>
        <p:blipFill>
          <a:blip r:embed="rId3"/>
          <a:stretch>
            <a:fillRect/>
          </a:stretch>
        </p:blipFill>
        <p:spPr>
          <a:xfrm>
            <a:off x="8145478" y="1905000"/>
            <a:ext cx="3048000" cy="3048000"/>
          </a:xfrm>
          <a:prstGeom prst="rect">
            <a:avLst/>
          </a:prstGeom>
          <a:ln>
            <a:noFill/>
          </a:ln>
        </p:spPr>
      </p:pic>
    </p:spTree>
    <p:extLst>
      <p:ext uri="{BB962C8B-B14F-4D97-AF65-F5344CB8AC3E}">
        <p14:creationId xmlns:p14="http://schemas.microsoft.com/office/powerpoint/2010/main" val="1254981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365125"/>
            <a:ext cx="9405620" cy="1325563"/>
          </a:xfrm>
        </p:spPr>
        <p:txBody>
          <a:bodyPr>
            <a:normAutofit/>
          </a:bodyPr>
          <a:lstStyle/>
          <a:p>
            <a:r>
              <a:rPr lang="en-US" dirty="0"/>
              <a:t>Hypothetical Threat: </a:t>
            </a:r>
            <a:br>
              <a:rPr lang="en-US" dirty="0"/>
            </a:br>
            <a:r>
              <a:rPr lang="en-US" dirty="0"/>
              <a:t>Cell Tower Cyberattack</a:t>
            </a:r>
          </a:p>
        </p:txBody>
      </p:sp>
      <p:sp>
        <p:nvSpPr>
          <p:cNvPr id="3" name="TextBox 2"/>
          <p:cNvSpPr txBox="1"/>
          <p:nvPr/>
        </p:nvSpPr>
        <p:spPr>
          <a:xfrm>
            <a:off x="417873" y="1690688"/>
            <a:ext cx="6371809" cy="2462213"/>
          </a:xfrm>
          <a:prstGeom prst="rect">
            <a:avLst/>
          </a:prstGeom>
          <a:noFill/>
        </p:spPr>
        <p:txBody>
          <a:bodyPr wrap="square" rtlCol="0">
            <a:spAutoFit/>
          </a:bodyPr>
          <a:lstStyle/>
          <a:p>
            <a:pPr marL="342900" indent="-342900">
              <a:spcAft>
                <a:spcPts val="1200"/>
              </a:spcAft>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Spring View Water District relies on cellular provider to remotely operate its pumping stations</a:t>
            </a:r>
          </a:p>
          <a:p>
            <a:pPr marL="342900" indent="-342900">
              <a:spcAft>
                <a:spcPts val="1200"/>
              </a:spcAft>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Cell tower attack by malicious actor could prevent remote (cellular) operation of a critical pumping station</a:t>
            </a:r>
          </a:p>
        </p:txBody>
      </p:sp>
      <p:pic>
        <p:nvPicPr>
          <p:cNvPr id="2052" name="Picture 4">
            <a:extLs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29" b="35842"/>
          <a:stretch/>
        </p:blipFill>
        <p:spPr bwMode="auto">
          <a:xfrm>
            <a:off x="7641021" y="0"/>
            <a:ext cx="4550979" cy="36192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4"/>
          <a:srcRect l="11204" b="15002"/>
          <a:stretch/>
        </p:blipFill>
        <p:spPr>
          <a:xfrm>
            <a:off x="7641021" y="3021607"/>
            <a:ext cx="4550979" cy="2906227"/>
          </a:xfrm>
          <a:prstGeom prst="rect">
            <a:avLst/>
          </a:prstGeom>
        </p:spPr>
      </p:pic>
    </p:spTree>
    <p:extLst>
      <p:ext uri="{BB962C8B-B14F-4D97-AF65-F5344CB8AC3E}">
        <p14:creationId xmlns:p14="http://schemas.microsoft.com/office/powerpoint/2010/main" val="2734506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Hypothetical Threat: </a:t>
            </a:r>
            <a:br>
              <a:rPr lang="en-US" dirty="0"/>
            </a:br>
            <a:r>
              <a:rPr lang="en-US" dirty="0"/>
              <a:t>Ransomware Cyberattack</a:t>
            </a:r>
          </a:p>
        </p:txBody>
      </p:sp>
      <p:sp>
        <p:nvSpPr>
          <p:cNvPr id="3" name="TextBox 2"/>
          <p:cNvSpPr txBox="1"/>
          <p:nvPr/>
        </p:nvSpPr>
        <p:spPr>
          <a:xfrm>
            <a:off x="440430" y="1790090"/>
            <a:ext cx="6895792" cy="3647152"/>
          </a:xfrm>
          <a:prstGeom prst="rect">
            <a:avLst/>
          </a:prstGeom>
          <a:noFill/>
        </p:spPr>
        <p:txBody>
          <a:bodyPr wrap="square" rtlCol="0">
            <a:spAutoFit/>
          </a:bodyPr>
          <a:lstStyle/>
          <a:p>
            <a:pPr marL="342900" indent="-342900">
              <a:spcAft>
                <a:spcPts val="1200"/>
              </a:spcAft>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Ransomware attack propagates through Spring View Water District’s  entire local area network</a:t>
            </a:r>
          </a:p>
          <a:p>
            <a:pPr marL="342900" indent="-342900">
              <a:spcAft>
                <a:spcPts val="600"/>
              </a:spcAft>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Ransomware attack prevents Spring View Water District’s communications with customers and the access to financial systems</a:t>
            </a:r>
          </a:p>
          <a:p>
            <a:pPr marL="342900" indent="-342900">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Utility systems connected to the network are also impacted (e.g., laboratory equipment, work order systems)</a:t>
            </a:r>
          </a:p>
        </p:txBody>
      </p:sp>
      <p:pic>
        <p:nvPicPr>
          <p:cNvPr id="7" name="Picture 6">
            <a:extLst>
              <a:ext uri="{FF2B5EF4-FFF2-40B4-BE49-F238E27FC236}">
                <a16:creationId xmlns:a16="http://schemas.microsoft.com/office/drawing/2014/main" id="{99ABEF63-3F2D-CF66-EEE6-1EA69D11BC5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46430"/>
          <a:stretch/>
        </p:blipFill>
        <p:spPr>
          <a:xfrm>
            <a:off x="7427538" y="0"/>
            <a:ext cx="4764462" cy="5927834"/>
          </a:xfrm>
          <a:prstGeom prst="rect">
            <a:avLst/>
          </a:prstGeom>
        </p:spPr>
      </p:pic>
    </p:spTree>
    <p:extLst>
      <p:ext uri="{BB962C8B-B14F-4D97-AF65-F5344CB8AC3E}">
        <p14:creationId xmlns:p14="http://schemas.microsoft.com/office/powerpoint/2010/main" val="1196547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1EB48FF-0517-10D2-3244-D6887BF415B0}"/>
              </a:ext>
            </a:extLst>
          </p:cNvPr>
          <p:cNvSpPr>
            <a:spLocks noGrp="1"/>
          </p:cNvSpPr>
          <p:nvPr>
            <p:ph type="title"/>
          </p:nvPr>
        </p:nvSpPr>
        <p:spPr>
          <a:xfrm>
            <a:off x="317500" y="365125"/>
            <a:ext cx="6924128" cy="1325563"/>
          </a:xfrm>
        </p:spPr>
        <p:txBody>
          <a:bodyPr>
            <a:normAutofit/>
          </a:bodyPr>
          <a:lstStyle/>
          <a:p>
            <a:r>
              <a:rPr lang="en-US" dirty="0"/>
              <a:t>Hypothetical Threat: Flooding</a:t>
            </a:r>
          </a:p>
        </p:txBody>
      </p:sp>
      <p:sp>
        <p:nvSpPr>
          <p:cNvPr id="3" name="TextBox 2">
            <a:extLst>
              <a:ext uri="{C183D7F6-B498-43B3-948B-1728B52AA6E4}">
                <adec:decorative xmlns:adec="http://schemas.microsoft.com/office/drawing/2017/decorative" val="0"/>
              </a:ext>
            </a:extLst>
          </p:cNvPr>
          <p:cNvSpPr txBox="1"/>
          <p:nvPr/>
        </p:nvSpPr>
        <p:spPr>
          <a:xfrm>
            <a:off x="508884" y="1447801"/>
            <a:ext cx="6577718" cy="4693593"/>
          </a:xfrm>
          <a:prstGeom prst="rect">
            <a:avLst/>
          </a:prstGeom>
          <a:noFill/>
        </p:spPr>
        <p:txBody>
          <a:bodyPr wrap="square" rtlCol="0">
            <a:spAutoFit/>
          </a:bodyPr>
          <a:lstStyle/>
          <a:p>
            <a:pPr marL="342900" indent="-342900">
              <a:spcAft>
                <a:spcPts val="600"/>
              </a:spcAft>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Spring View Water District is located near and draws its source water from the Winding River</a:t>
            </a:r>
          </a:p>
          <a:p>
            <a:pPr marL="342900" indent="-342900">
              <a:spcAft>
                <a:spcPts val="1200"/>
              </a:spcAft>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100-year flooding event occurs</a:t>
            </a:r>
          </a:p>
          <a:p>
            <a:pPr marL="342900" indent="-342900">
              <a:spcAft>
                <a:spcPts val="1200"/>
              </a:spcAft>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Electrical components of the utility’s online water quality monitoring equipment (not elevated) could be damaged</a:t>
            </a:r>
          </a:p>
          <a:p>
            <a:pPr marL="342900" indent="-342900">
              <a:spcAft>
                <a:spcPts val="1200"/>
              </a:spcAft>
              <a:buFont typeface="Arial" panose="020B0604020202020204" pitchFamily="34" charset="0"/>
              <a:buChar char="•"/>
              <a:defRPr/>
            </a:pPr>
            <a:r>
              <a:rPr lang="en-US" sz="2400" dirty="0">
                <a:solidFill>
                  <a:prstClr val="black"/>
                </a:solidFill>
                <a:latin typeface="Arial" panose="020B0604020202020204" pitchFamily="34" charset="0"/>
                <a:cs typeface="Arial" panose="020B0604020202020204" pitchFamily="34" charset="0"/>
              </a:rPr>
              <a:t>This could disable continuous monitoring of the finished water leaving the treatment plant</a:t>
            </a:r>
          </a:p>
          <a:p>
            <a:pPr marL="342900" indent="-342900">
              <a:spcAft>
                <a:spcPts val="1200"/>
              </a:spcAft>
              <a:buFont typeface="Arial" panose="020B0604020202020204" pitchFamily="34" charset="0"/>
              <a:buChar char="•"/>
              <a:defRPr/>
            </a:pPr>
            <a:endParaRPr lang="en-US" sz="2400" dirty="0">
              <a:solidFill>
                <a:prstClr val="black"/>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159285A-F949-D1F7-E48A-F283B590839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42379"/>
          <a:stretch/>
        </p:blipFill>
        <p:spPr>
          <a:xfrm>
            <a:off x="7645182" y="0"/>
            <a:ext cx="4546817" cy="5918200"/>
          </a:xfrm>
          <a:prstGeom prst="rect">
            <a:avLst/>
          </a:prstGeom>
        </p:spPr>
      </p:pic>
    </p:spTree>
    <p:extLst>
      <p:ext uri="{BB962C8B-B14F-4D97-AF65-F5344CB8AC3E}">
        <p14:creationId xmlns:p14="http://schemas.microsoft.com/office/powerpoint/2010/main" val="2101612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AC91B-7FA8-A7F9-9D9E-3AF5A2EC3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AF59FB-DBE5-C13A-578A-D0EC73E83BF1}"/>
              </a:ext>
            </a:extLst>
          </p:cNvPr>
          <p:cNvSpPr>
            <a:spLocks noGrp="1"/>
          </p:cNvSpPr>
          <p:nvPr>
            <p:ph type="title"/>
          </p:nvPr>
        </p:nvSpPr>
        <p:spPr>
          <a:xfrm>
            <a:off x="499241" y="260512"/>
            <a:ext cx="5408264" cy="755115"/>
          </a:xfrm>
        </p:spPr>
        <p:txBody>
          <a:bodyPr>
            <a:normAutofit/>
          </a:bodyPr>
          <a:lstStyle/>
          <a:p>
            <a:r>
              <a:rPr lang="en-US" dirty="0"/>
              <a:t>VSAT Web Home Screen</a:t>
            </a:r>
          </a:p>
        </p:txBody>
      </p:sp>
      <p:sp>
        <p:nvSpPr>
          <p:cNvPr id="10" name="Rectangle 9">
            <a:extLst>
              <a:ext uri="{FF2B5EF4-FFF2-40B4-BE49-F238E27FC236}">
                <a16:creationId xmlns:a16="http://schemas.microsoft.com/office/drawing/2014/main" id="{2FCB8079-3E45-ACAD-F822-548A26A7FB95}"/>
              </a:ext>
            </a:extLst>
          </p:cNvPr>
          <p:cNvSpPr/>
          <p:nvPr/>
        </p:nvSpPr>
        <p:spPr>
          <a:xfrm>
            <a:off x="499241" y="1168815"/>
            <a:ext cx="5301644" cy="1077218"/>
          </a:xfrm>
          <a:prstGeom prst="rect">
            <a:avLst/>
          </a:prstGeom>
        </p:spPr>
        <p:txBody>
          <a:bodyPr wrap="none">
            <a:spAutoFit/>
          </a:bodyPr>
          <a:lstStyle/>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hlinkClick r:id="rId3"/>
              </a:rPr>
              <a:t>https://vsat.epa.gov/vsat/</a:t>
            </a:r>
            <a:r>
              <a:rPr lang="en-US" dirty="0">
                <a:latin typeface="Arial" panose="020B0604020202020204" pitchFamily="34" charset="0"/>
                <a:cs typeface="Arial" panose="020B0604020202020204" pitchFamily="34" charset="0"/>
              </a:rPr>
              <a:t> </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Start a new analysis or import a VSAT Web file</a:t>
            </a:r>
          </a:p>
          <a:p>
            <a:pPr marL="342900" indent="-34290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Save locally (download or email)</a:t>
            </a:r>
          </a:p>
        </p:txBody>
      </p:sp>
      <p:sp>
        <p:nvSpPr>
          <p:cNvPr id="4" name="TextBox 3">
            <a:extLst>
              <a:ext uri="{FF2B5EF4-FFF2-40B4-BE49-F238E27FC236}">
                <a16:creationId xmlns:a16="http://schemas.microsoft.com/office/drawing/2014/main" id="{0BB712F3-0D30-DC2F-BB7E-04C08913AE9A}"/>
              </a:ext>
            </a:extLst>
          </p:cNvPr>
          <p:cNvSpPr txBox="1"/>
          <p:nvPr/>
        </p:nvSpPr>
        <p:spPr>
          <a:xfrm>
            <a:off x="6480025" y="638069"/>
            <a:ext cx="5301644" cy="1477328"/>
          </a:xfrm>
          <a:prstGeom prst="rect">
            <a:avLst/>
          </a:prstGeom>
          <a:noFill/>
          <a:ln w="15875">
            <a:solidFill>
              <a:srgbClr val="FF0000"/>
            </a:solidFill>
          </a:ln>
        </p:spPr>
        <p:txBody>
          <a:bodyPr wrap="square" rtlCol="0">
            <a:spAutoFit/>
          </a:bodyPr>
          <a:lstStyle/>
          <a:p>
            <a:r>
              <a:rPr lang="en-US" b="1" dirty="0">
                <a:solidFill>
                  <a:srgbClr val="C00000"/>
                </a:solidFill>
                <a:latin typeface="Calibri" panose="020F0502020204030204" pitchFamily="34" charset="0"/>
              </a:rPr>
              <a:t>CAUTION </a:t>
            </a:r>
            <a:r>
              <a:rPr lang="en-US" b="1" dirty="0">
                <a:latin typeface="Calibri" panose="020F0502020204030204" pitchFamily="34" charset="0"/>
              </a:rPr>
              <a:t>Regarding Encryption Password: </a:t>
            </a:r>
            <a:br>
              <a:rPr lang="en-US" b="1" dirty="0">
                <a:latin typeface="Calibri" panose="020F0502020204030204" pitchFamily="34" charset="0"/>
              </a:rPr>
            </a:br>
            <a:r>
              <a:rPr lang="en-US" dirty="0">
                <a:solidFill>
                  <a:srgbClr val="000000"/>
                </a:solidFill>
                <a:latin typeface="Calibri" panose="020F0502020204030204" pitchFamily="34" charset="0"/>
              </a:rPr>
              <a:t>EPA is unable to recover or reset a forgotten encryption password. Store password in a secure location. Save PDF report so you have a record of data input into VSAT in case you lose your password.</a:t>
            </a:r>
            <a:endParaRPr lang="en-US" dirty="0"/>
          </a:p>
        </p:txBody>
      </p:sp>
      <p:pic>
        <p:nvPicPr>
          <p:cNvPr id="8" name="Picture 7" descr="Screen capture of the VSAT Web home page showing buttons used to start a new analysis and import a VSAT web file. ">
            <a:extLst>
              <a:ext uri="{FF2B5EF4-FFF2-40B4-BE49-F238E27FC236}">
                <a16:creationId xmlns:a16="http://schemas.microsoft.com/office/drawing/2014/main" id="{2CEB3D95-C7FC-4856-89EB-03927DA76D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16470" y="2399221"/>
            <a:ext cx="6927111" cy="3389750"/>
          </a:xfrm>
          <a:prstGeom prst="rect">
            <a:avLst/>
          </a:prstGeom>
          <a:ln>
            <a:solidFill>
              <a:schemeClr val="tx1">
                <a:lumMod val="65000"/>
                <a:lumOff val="35000"/>
              </a:schemeClr>
            </a:solid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919303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637132-1E98-B13D-7206-4DE72382CD79}"/>
              </a:ext>
            </a:extLst>
          </p:cNvPr>
          <p:cNvSpPr>
            <a:spLocks noGrp="1"/>
          </p:cNvSpPr>
          <p:nvPr>
            <p:ph type="title"/>
          </p:nvPr>
        </p:nvSpPr>
        <p:spPr/>
        <p:txBody>
          <a:bodyPr/>
          <a:lstStyle/>
          <a:p>
            <a:r>
              <a:rPr lang="en-US" sz="4000" b="1" dirty="0">
                <a:solidFill>
                  <a:schemeClr val="accent1">
                    <a:lumMod val="75000"/>
                  </a:schemeClr>
                </a:solidFill>
              </a:rPr>
              <a:t>Agenda</a:t>
            </a:r>
            <a:endParaRPr lang="en-US" dirty="0"/>
          </a:p>
        </p:txBody>
      </p:sp>
      <p:sp>
        <p:nvSpPr>
          <p:cNvPr id="5" name="Text Placeholder 4">
            <a:extLst>
              <a:ext uri="{FF2B5EF4-FFF2-40B4-BE49-F238E27FC236}">
                <a16:creationId xmlns:a16="http://schemas.microsoft.com/office/drawing/2014/main" id="{4C3033E4-D92E-0AC8-F8CC-E2FF207B482C}"/>
              </a:ext>
            </a:extLst>
          </p:cNvPr>
          <p:cNvSpPr>
            <a:spLocks noGrp="1"/>
          </p:cNvSpPr>
          <p:nvPr>
            <p:ph type="body" sz="quarter" idx="10"/>
          </p:nvPr>
        </p:nvSpPr>
        <p:spPr>
          <a:xfrm>
            <a:off x="317500" y="1614115"/>
            <a:ext cx="11595100" cy="4109310"/>
          </a:xfrm>
        </p:spPr>
        <p:txBody>
          <a:bodyPr>
            <a:normAutofit/>
          </a:bodyPr>
          <a:lstStyle/>
          <a:p>
            <a:r>
              <a:rPr lang="en-US" dirty="0"/>
              <a:t>Overview of AWIA section 2013/SDWA section 1433</a:t>
            </a:r>
          </a:p>
          <a:p>
            <a:r>
              <a:rPr lang="en-US" dirty="0"/>
              <a:t>Creating or Revising an RRA using EPA’s VSAT</a:t>
            </a:r>
          </a:p>
          <a:p>
            <a:r>
              <a:rPr lang="en-US" dirty="0"/>
              <a:t>Creating or Revising an RRA using EPA’s Small System RRA Checklist</a:t>
            </a:r>
          </a:p>
          <a:p>
            <a:r>
              <a:rPr lang="en-US" dirty="0"/>
              <a:t>Checklist of Priority Cybersecurity Practices for Water Systems</a:t>
            </a:r>
          </a:p>
          <a:p>
            <a:r>
              <a:rPr lang="en-US" dirty="0"/>
              <a:t>Creating or Revising an ERP using EPA’s ERP Template</a:t>
            </a:r>
          </a:p>
        </p:txBody>
      </p:sp>
      <p:pic>
        <p:nvPicPr>
          <p:cNvPr id="12" name="Picture 11">
            <a:extLst>
              <a:ext uri="{FF2B5EF4-FFF2-40B4-BE49-F238E27FC236}">
                <a16:creationId xmlns:a16="http://schemas.microsoft.com/office/drawing/2014/main" id="{EA39AFF4-B9FD-460C-9763-850EF9058D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Tree>
    <p:extLst>
      <p:ext uri="{BB962C8B-B14F-4D97-AF65-F5344CB8AC3E}">
        <p14:creationId xmlns:p14="http://schemas.microsoft.com/office/powerpoint/2010/main" val="700692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AC91B-7FA8-A7F9-9D9E-3AF5A2EC3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AF59FB-DBE5-C13A-578A-D0EC73E83BF1}"/>
              </a:ext>
            </a:extLst>
          </p:cNvPr>
          <p:cNvSpPr>
            <a:spLocks noGrp="1"/>
          </p:cNvSpPr>
          <p:nvPr>
            <p:ph type="title"/>
          </p:nvPr>
        </p:nvSpPr>
        <p:spPr>
          <a:xfrm>
            <a:off x="317500" y="365125"/>
            <a:ext cx="5168900" cy="1325563"/>
          </a:xfrm>
        </p:spPr>
        <p:txBody>
          <a:bodyPr>
            <a:normAutofit/>
          </a:bodyPr>
          <a:lstStyle/>
          <a:p>
            <a:r>
              <a:rPr lang="en-US" dirty="0"/>
              <a:t>Dialog Box: Changes in VSAT Web 3.0</a:t>
            </a:r>
          </a:p>
        </p:txBody>
      </p:sp>
      <p:sp>
        <p:nvSpPr>
          <p:cNvPr id="4" name="TextBox 3">
            <a:extLst>
              <a:ext uri="{FF2B5EF4-FFF2-40B4-BE49-F238E27FC236}">
                <a16:creationId xmlns:a16="http://schemas.microsoft.com/office/drawing/2014/main" id="{202F4278-CD0C-14D4-EB06-6115433E3044}"/>
              </a:ext>
            </a:extLst>
          </p:cNvPr>
          <p:cNvSpPr txBox="1"/>
          <p:nvPr/>
        </p:nvSpPr>
        <p:spPr>
          <a:xfrm>
            <a:off x="437322" y="1576347"/>
            <a:ext cx="5301326" cy="3093154"/>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Value of Statistical Life default updated to $11.2 million (2024 dollars)</a:t>
            </a:r>
          </a:p>
          <a:p>
            <a:pPr marL="342900" indent="-3429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Malevolent act changes:</a:t>
            </a:r>
          </a:p>
          <a:p>
            <a:pPr marL="800100" lvl="1" indent="-342900">
              <a:spcAft>
                <a:spcPts val="600"/>
              </a:spcAft>
              <a:buFont typeface="Courier New" panose="02070309020205020404" pitchFamily="49" charset="0"/>
              <a:buChar char="o"/>
            </a:pPr>
            <a:r>
              <a:rPr lang="en-US" sz="2000" dirty="0">
                <a:latin typeface="Arial" panose="020B0604020202020204" pitchFamily="34" charset="0"/>
                <a:cs typeface="Arial" panose="020B0604020202020204" pitchFamily="34" charset="0"/>
              </a:rPr>
              <a:t>Default threat likelihood ranges</a:t>
            </a:r>
          </a:p>
          <a:p>
            <a:pPr marL="800100" lvl="1" indent="-342900">
              <a:spcAft>
                <a:spcPts val="600"/>
              </a:spcAft>
              <a:buFont typeface="Courier New" panose="02070309020205020404" pitchFamily="49" charset="0"/>
              <a:buChar char="o"/>
            </a:pPr>
            <a:r>
              <a:rPr lang="en-US" sz="2000" dirty="0">
                <a:latin typeface="Arial" panose="020B0604020202020204" pitchFamily="34" charset="0"/>
                <a:cs typeface="Arial" panose="020B0604020202020204" pitchFamily="34" charset="0"/>
              </a:rPr>
              <a:t>Threat type changes </a:t>
            </a:r>
          </a:p>
          <a:p>
            <a:pPr marL="1257300" lvl="2" indent="-342900">
              <a:spcAft>
                <a:spcPts val="600"/>
              </a:spcAft>
              <a:buFont typeface="Wingdings" panose="05000000000000000000" pitchFamily="2" charset="2"/>
              <a:buChar char="§"/>
            </a:pPr>
            <a:r>
              <a:rPr lang="en-US" sz="1600" dirty="0">
                <a:latin typeface="Arial" panose="020B0604020202020204" pitchFamily="34" charset="0"/>
                <a:cs typeface="Arial" panose="020B0604020202020204" pitchFamily="34" charset="0"/>
              </a:rPr>
              <a:t>Accidental water contamination removed</a:t>
            </a:r>
          </a:p>
          <a:p>
            <a:pPr marL="1257300" lvl="2" indent="-342900">
              <a:spcAft>
                <a:spcPts val="600"/>
              </a:spcAft>
              <a:buFont typeface="Wingdings" panose="05000000000000000000" pitchFamily="2" charset="2"/>
              <a:buChar char="§"/>
            </a:pPr>
            <a:r>
              <a:rPr lang="en-US" sz="1600" dirty="0">
                <a:latin typeface="Arial" panose="020B0604020202020204" pitchFamily="34" charset="0"/>
                <a:cs typeface="Arial" panose="020B0604020202020204" pitchFamily="34" charset="0"/>
              </a:rPr>
              <a:t>A single cyberattack threat type</a:t>
            </a:r>
          </a:p>
        </p:txBody>
      </p:sp>
      <p:pic>
        <p:nvPicPr>
          <p:cNvPr id="5" name="Picture 4" descr="Screenshot showing the &quot;Changes in VSAT Web 3.0&quot; dialog box">
            <a:extLst>
              <a:ext uri="{FF2B5EF4-FFF2-40B4-BE49-F238E27FC236}">
                <a16:creationId xmlns:a16="http://schemas.microsoft.com/office/drawing/2014/main" id="{0C8BE101-744D-9187-75BD-E026DD14DF91}"/>
              </a:ext>
            </a:extLst>
          </p:cNvPr>
          <p:cNvPicPr>
            <a:picLocks noChangeAspect="1"/>
          </p:cNvPicPr>
          <p:nvPr/>
        </p:nvPicPr>
        <p:blipFill>
          <a:blip r:embed="rId3"/>
          <a:stretch>
            <a:fillRect/>
          </a:stretch>
        </p:blipFill>
        <p:spPr>
          <a:xfrm>
            <a:off x="5659768" y="812800"/>
            <a:ext cx="6444831" cy="4468853"/>
          </a:xfrm>
          <a:prstGeom prst="rect">
            <a:avLst/>
          </a:prstGeom>
          <a:ln>
            <a:solidFill>
              <a:schemeClr val="tx1"/>
            </a:solidFill>
          </a:ln>
        </p:spPr>
      </p:pic>
    </p:spTree>
    <p:extLst>
      <p:ext uri="{BB962C8B-B14F-4D97-AF65-F5344CB8AC3E}">
        <p14:creationId xmlns:p14="http://schemas.microsoft.com/office/powerpoint/2010/main" val="1122543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365125"/>
            <a:ext cx="6967220" cy="1325563"/>
          </a:xfrm>
        </p:spPr>
        <p:txBody>
          <a:bodyPr>
            <a:normAutofit/>
          </a:bodyPr>
          <a:lstStyle/>
          <a:p>
            <a:r>
              <a:rPr lang="en-US" dirty="0"/>
              <a:t>Dialog Box: Malevolent Acts Threat Changes</a:t>
            </a:r>
          </a:p>
        </p:txBody>
      </p:sp>
      <p:sp>
        <p:nvSpPr>
          <p:cNvPr id="10" name="Rectangle 9"/>
          <p:cNvSpPr/>
          <p:nvPr/>
        </p:nvSpPr>
        <p:spPr>
          <a:xfrm>
            <a:off x="537860" y="1825814"/>
            <a:ext cx="6135415" cy="2092881"/>
          </a:xfrm>
          <a:prstGeom prst="rect">
            <a:avLst/>
          </a:prstGeom>
        </p:spPr>
        <p:txBody>
          <a:bodyPr wrap="square">
            <a:spAutoFit/>
          </a:bodyPr>
          <a:lstStyle/>
          <a:p>
            <a:pPr marL="342900" indent="-34290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Displays if existing VSAT analysis is impacted by threat type changes</a:t>
            </a:r>
          </a:p>
          <a:p>
            <a:pPr marL="342900" indent="-342900">
              <a:spcAft>
                <a:spcPts val="1200"/>
              </a:spcAft>
              <a:buFont typeface="Arial" panose="020B0604020202020204" pitchFamily="34" charset="0"/>
              <a:buChar char="•"/>
            </a:pPr>
            <a:r>
              <a:rPr lang="en-US" sz="2200" dirty="0">
                <a:latin typeface="Arial" panose="020B0604020202020204" pitchFamily="34" charset="0"/>
                <a:cs typeface="Arial" panose="020B0604020202020204" pitchFamily="34" charset="0"/>
              </a:rPr>
              <a:t>Impacted threats are displayed</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May ‘Keep Existing’ or ‘Delete’ prior Cyber Attack threats</a:t>
            </a:r>
          </a:p>
        </p:txBody>
      </p:sp>
      <p:pic>
        <p:nvPicPr>
          <p:cNvPr id="5" name="Picture 4" descr="Screen capture of the Malevolent Acts Threat Changes dialog explaining the changes and listing the impacted accidental water contamination threats and cyberattack threats">
            <a:extLst>
              <a:ext uri="{FF2B5EF4-FFF2-40B4-BE49-F238E27FC236}">
                <a16:creationId xmlns:a16="http://schemas.microsoft.com/office/drawing/2014/main" id="{92E25CBE-9ED5-9F5E-636A-BB37FCDE1A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48648" y="761448"/>
            <a:ext cx="4007325" cy="5542333"/>
          </a:xfrm>
          <a:prstGeom prst="rect">
            <a:avLst/>
          </a:prstGeom>
          <a:ln>
            <a:solidFill>
              <a:schemeClr val="tx1"/>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2446677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08CAE-C13C-6A2C-B82C-5159902247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F63A78-ED7D-8874-94FB-DEEB9E93F7B6}"/>
              </a:ext>
            </a:extLst>
          </p:cNvPr>
          <p:cNvSpPr>
            <a:spLocks noGrp="1"/>
          </p:cNvSpPr>
          <p:nvPr>
            <p:ph type="title"/>
          </p:nvPr>
        </p:nvSpPr>
        <p:spPr>
          <a:xfrm>
            <a:off x="317500" y="365125"/>
            <a:ext cx="6011111" cy="955585"/>
          </a:xfrm>
        </p:spPr>
        <p:txBody>
          <a:bodyPr>
            <a:normAutofit/>
          </a:bodyPr>
          <a:lstStyle/>
          <a:p>
            <a:r>
              <a:rPr lang="en-US" dirty="0"/>
              <a:t>Utility Overview</a:t>
            </a:r>
          </a:p>
        </p:txBody>
      </p:sp>
      <p:sp>
        <p:nvSpPr>
          <p:cNvPr id="6" name="Rectangle 5">
            <a:extLst>
              <a:ext uri="{FF2B5EF4-FFF2-40B4-BE49-F238E27FC236}">
                <a16:creationId xmlns:a16="http://schemas.microsoft.com/office/drawing/2014/main" id="{AFEFDC1B-BD62-5BE6-B517-1C3F06A32B58}"/>
              </a:ext>
            </a:extLst>
          </p:cNvPr>
          <p:cNvSpPr/>
          <p:nvPr/>
        </p:nvSpPr>
        <p:spPr>
          <a:xfrm>
            <a:off x="381664" y="1368160"/>
            <a:ext cx="10013010" cy="461665"/>
          </a:xfrm>
          <a:prstGeom prst="rect">
            <a:avLst/>
          </a:prstGeom>
        </p:spPr>
        <p:txBody>
          <a:bodyPr wrap="square">
            <a:spAutoFit/>
          </a:bodyPr>
          <a:lstStyle/>
          <a:p>
            <a:r>
              <a:rPr lang="en-US" sz="2400" dirty="0"/>
              <a:t>Identify the utility type and input utility details.</a:t>
            </a:r>
          </a:p>
        </p:txBody>
      </p:sp>
      <p:pic>
        <p:nvPicPr>
          <p:cNvPr id="3" name="Picture 2" descr="Screen capture of the utility overview screen showing that the drinking water utility button has been selected">
            <a:extLst>
              <a:ext uri="{FF2B5EF4-FFF2-40B4-BE49-F238E27FC236}">
                <a16:creationId xmlns:a16="http://schemas.microsoft.com/office/drawing/2014/main" id="{BDAB1ABD-673E-3C8A-84C1-4D495F3B8E7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2890" y="2175648"/>
            <a:ext cx="6919545" cy="3446414"/>
          </a:xfrm>
          <a:prstGeom prst="rect">
            <a:avLst/>
          </a:prstGeom>
          <a:ln>
            <a:solidFill>
              <a:schemeClr val="tx1">
                <a:lumMod val="65000"/>
                <a:lumOff val="35000"/>
              </a:schemeClr>
            </a:solidFill>
          </a:ln>
          <a:effectLst>
            <a:outerShdw blurRad="50800" dist="38100" dir="10800000" algn="r" rotWithShape="0">
              <a:prstClr val="black">
                <a:alpha val="40000"/>
              </a:prstClr>
            </a:outerShdw>
          </a:effectLst>
        </p:spPr>
      </p:pic>
      <p:pic>
        <p:nvPicPr>
          <p:cNvPr id="5" name="Picture 4" descr="Screen capture of the utility information fields that need to be filled in by the user">
            <a:extLst>
              <a:ext uri="{FF2B5EF4-FFF2-40B4-BE49-F238E27FC236}">
                <a16:creationId xmlns:a16="http://schemas.microsoft.com/office/drawing/2014/main" id="{D1FF6461-AC11-B425-895A-D13B9A6444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09560" y="2175648"/>
            <a:ext cx="3413382" cy="3446414"/>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3304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Utility Resiliency Index (URI) </a:t>
            </a:r>
          </a:p>
        </p:txBody>
      </p:sp>
      <p:sp>
        <p:nvSpPr>
          <p:cNvPr id="9" name="Rectangle 8"/>
          <p:cNvSpPr/>
          <p:nvPr/>
        </p:nvSpPr>
        <p:spPr>
          <a:xfrm>
            <a:off x="317500" y="1780293"/>
            <a:ext cx="2903220" cy="2039469"/>
          </a:xfrm>
          <a:prstGeom prst="rect">
            <a:avLst/>
          </a:prstGeom>
        </p:spPr>
        <p:txBody>
          <a:bodyPr wrap="square">
            <a:spAutoFit/>
          </a:bodyPr>
          <a:lstStyle/>
          <a:p>
            <a:pPr>
              <a:lnSpc>
                <a:spcPct val="107000"/>
              </a:lnSpc>
              <a:spcAft>
                <a:spcPts val="1200"/>
              </a:spcAft>
              <a:tabLst>
                <a:tab pos="457200" algn="l"/>
              </a:tabLst>
            </a:pPr>
            <a:r>
              <a:rPr lang="en-US" sz="2400" dirty="0">
                <a:latin typeface="Arial" panose="020B0604020202020204" pitchFamily="34" charset="0"/>
                <a:cs typeface="Arial" panose="020B0604020202020204" pitchFamily="34" charset="0"/>
              </a:rPr>
              <a:t>A</a:t>
            </a:r>
            <a:r>
              <a:rPr lang="en-US" sz="2400" dirty="0">
                <a:latin typeface="Arial" panose="020B0604020202020204" pitchFamily="34" charset="0"/>
                <a:ea typeface="Calibri" panose="020F0502020204030204" pitchFamily="34" charset="0"/>
                <a:cs typeface="Arial" panose="020B0604020202020204" pitchFamily="34" charset="0"/>
              </a:rPr>
              <a:t>ssesses capability to respond to and recover from an incident impacting critical operations</a:t>
            </a:r>
          </a:p>
        </p:txBody>
      </p:sp>
      <p:pic>
        <p:nvPicPr>
          <p:cNvPr id="5" name="Picture 4" descr="Screen capture of the Utility Resilience Index screen">
            <a:extLst>
              <a:ext uri="{FF2B5EF4-FFF2-40B4-BE49-F238E27FC236}">
                <a16:creationId xmlns:a16="http://schemas.microsoft.com/office/drawing/2014/main" id="{A880ABA0-51C3-83F7-E0EC-8450869CFC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99565" y="1320800"/>
            <a:ext cx="8142855" cy="4876800"/>
          </a:xfrm>
          <a:prstGeom prst="rect">
            <a:avLst/>
          </a:prstGeom>
          <a:ln>
            <a:solidFill>
              <a:schemeClr val="tx1">
                <a:lumMod val="65000"/>
                <a:lumOff val="35000"/>
              </a:schemeClr>
            </a:solid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975300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Spring View Water District URI Selections</a:t>
            </a:r>
          </a:p>
        </p:txBody>
      </p:sp>
      <p:sp>
        <p:nvSpPr>
          <p:cNvPr id="3" name="Content Placeholder 2"/>
          <p:cNvSpPr>
            <a:spLocks noGrp="1"/>
          </p:cNvSpPr>
          <p:nvPr>
            <p:ph type="body" sz="quarter" idx="10"/>
          </p:nvPr>
        </p:nvSpPr>
        <p:spPr>
          <a:xfrm>
            <a:off x="298450" y="1778883"/>
            <a:ext cx="11595100" cy="4117262"/>
          </a:xfrm>
        </p:spPr>
        <p:txBody>
          <a:bodyPr>
            <a:normAutofit fontScale="77500" lnSpcReduction="20000"/>
          </a:bodyPr>
          <a:lstStyle/>
          <a:p>
            <a:pPr marL="514350" indent="-514350">
              <a:spcBef>
                <a:spcPts val="0"/>
              </a:spcBef>
              <a:spcAft>
                <a:spcPts val="600"/>
              </a:spcAft>
              <a:buFont typeface="+mj-lt"/>
              <a:buAutoNum type="arabicPeriod"/>
            </a:pPr>
            <a:r>
              <a:rPr lang="en-US" b="1" dirty="0">
                <a:solidFill>
                  <a:schemeClr val="tx1"/>
                </a:solidFill>
              </a:rPr>
              <a:t>Emergency Response Plan (ERP): </a:t>
            </a:r>
            <a:r>
              <a:rPr lang="en-US" dirty="0">
                <a:solidFill>
                  <a:schemeClr val="tx1"/>
                </a:solidFill>
              </a:rPr>
              <a:t>An ERP has been developed</a:t>
            </a:r>
          </a:p>
          <a:p>
            <a:pPr marL="514350" indent="-514350">
              <a:spcBef>
                <a:spcPts val="0"/>
              </a:spcBef>
              <a:spcAft>
                <a:spcPts val="600"/>
              </a:spcAft>
              <a:buFont typeface="+mj-lt"/>
              <a:buAutoNum type="arabicPeriod"/>
            </a:pPr>
            <a:r>
              <a:rPr lang="en-US" b="1" dirty="0">
                <a:solidFill>
                  <a:schemeClr val="tx1"/>
                </a:solidFill>
              </a:rPr>
              <a:t>National Incident Management System (NIMS) Compliance: </a:t>
            </a:r>
            <a:r>
              <a:rPr lang="en-US" dirty="0">
                <a:solidFill>
                  <a:schemeClr val="tx1"/>
                </a:solidFill>
              </a:rPr>
              <a:t>ICS 200/300 provided to key staff</a:t>
            </a:r>
          </a:p>
          <a:p>
            <a:pPr marL="514350" indent="-514350">
              <a:spcBef>
                <a:spcPts val="0"/>
              </a:spcBef>
              <a:spcAft>
                <a:spcPts val="600"/>
              </a:spcAft>
              <a:buFont typeface="+mj-lt"/>
              <a:buAutoNum type="arabicPeriod"/>
            </a:pPr>
            <a:r>
              <a:rPr lang="en-US" b="1" dirty="0">
                <a:solidFill>
                  <a:schemeClr val="tx1"/>
                </a:solidFill>
              </a:rPr>
              <a:t>Mutual Aid and Assistance (MAA): </a:t>
            </a:r>
            <a:r>
              <a:rPr lang="en-US" dirty="0">
                <a:solidFill>
                  <a:schemeClr val="tx1"/>
                </a:solidFill>
              </a:rPr>
              <a:t>Intrastate (e.g., WARN)</a:t>
            </a:r>
          </a:p>
          <a:p>
            <a:pPr marL="514350" indent="-514350">
              <a:spcBef>
                <a:spcPts val="0"/>
              </a:spcBef>
              <a:spcAft>
                <a:spcPts val="600"/>
              </a:spcAft>
              <a:buFont typeface="+mj-lt"/>
              <a:buAutoNum type="arabicPeriod"/>
            </a:pPr>
            <a:r>
              <a:rPr lang="en-US" b="1" dirty="0">
                <a:solidFill>
                  <a:schemeClr val="tx1"/>
                </a:solidFill>
              </a:rPr>
              <a:t>Emergency Power for Critical Operations (EPCO): </a:t>
            </a:r>
            <a:r>
              <a:rPr lang="en-US" dirty="0">
                <a:solidFill>
                  <a:schemeClr val="tx1"/>
                </a:solidFill>
              </a:rPr>
              <a:t>Up to 24 hours of backup power</a:t>
            </a:r>
          </a:p>
          <a:p>
            <a:pPr marL="514350" indent="-514350">
              <a:spcBef>
                <a:spcPts val="0"/>
              </a:spcBef>
              <a:spcAft>
                <a:spcPts val="600"/>
              </a:spcAft>
              <a:buFont typeface="+mj-lt"/>
              <a:buAutoNum type="arabicPeriod"/>
            </a:pPr>
            <a:r>
              <a:rPr lang="en-US" b="1" dirty="0">
                <a:solidFill>
                  <a:schemeClr val="tx1"/>
                </a:solidFill>
              </a:rPr>
              <a:t>Minimum Daily Demand/Treatment (MDDT): </a:t>
            </a:r>
            <a:r>
              <a:rPr lang="en-US" dirty="0">
                <a:solidFill>
                  <a:schemeClr val="tx1"/>
                </a:solidFill>
              </a:rPr>
              <a:t>25 hours to 48 hours</a:t>
            </a:r>
          </a:p>
          <a:p>
            <a:pPr marL="514350" indent="-514350">
              <a:spcBef>
                <a:spcPts val="0"/>
              </a:spcBef>
              <a:spcAft>
                <a:spcPts val="600"/>
              </a:spcAft>
              <a:buFont typeface="+mj-lt"/>
              <a:buAutoNum type="arabicPeriod"/>
            </a:pPr>
            <a:r>
              <a:rPr lang="en-US" b="1" dirty="0">
                <a:solidFill>
                  <a:schemeClr val="tx1"/>
                </a:solidFill>
              </a:rPr>
              <a:t>Critical Parts and Equipment (CPE): </a:t>
            </a:r>
            <a:r>
              <a:rPr lang="en-US" dirty="0">
                <a:solidFill>
                  <a:schemeClr val="tx1"/>
                </a:solidFill>
              </a:rPr>
              <a:t>1 week to less than 3 weeks</a:t>
            </a:r>
          </a:p>
          <a:p>
            <a:pPr marL="514350" indent="-514350">
              <a:spcBef>
                <a:spcPts val="0"/>
              </a:spcBef>
              <a:spcAft>
                <a:spcPts val="600"/>
              </a:spcAft>
              <a:buFont typeface="+mj-lt"/>
              <a:buAutoNum type="arabicPeriod"/>
            </a:pPr>
            <a:r>
              <a:rPr lang="en-US" b="1" dirty="0">
                <a:solidFill>
                  <a:schemeClr val="tx1"/>
                </a:solidFill>
              </a:rPr>
              <a:t>Critical Staff Resilience (CSR): </a:t>
            </a:r>
            <a:r>
              <a:rPr lang="en-US" dirty="0">
                <a:solidFill>
                  <a:schemeClr val="tx1"/>
                </a:solidFill>
              </a:rPr>
              <a:t>Greater than 50 to 75%</a:t>
            </a:r>
          </a:p>
          <a:p>
            <a:pPr marL="514350" indent="-514350">
              <a:spcBef>
                <a:spcPts val="0"/>
              </a:spcBef>
              <a:spcAft>
                <a:spcPts val="600"/>
              </a:spcAft>
              <a:buFont typeface="+mj-lt"/>
              <a:buAutoNum type="arabicPeriod"/>
            </a:pPr>
            <a:r>
              <a:rPr lang="en-US" b="1" dirty="0">
                <a:solidFill>
                  <a:schemeClr val="tx1"/>
                </a:solidFill>
              </a:rPr>
              <a:t>Business Continuity Plan (BCP): </a:t>
            </a:r>
            <a:r>
              <a:rPr lang="en-US" dirty="0">
                <a:solidFill>
                  <a:schemeClr val="tx1"/>
                </a:solidFill>
              </a:rPr>
              <a:t>BCP completed</a:t>
            </a:r>
          </a:p>
          <a:p>
            <a:pPr marL="514350" indent="-514350">
              <a:spcBef>
                <a:spcPts val="0"/>
              </a:spcBef>
              <a:spcAft>
                <a:spcPts val="600"/>
              </a:spcAft>
              <a:buFont typeface="+mj-lt"/>
              <a:buAutoNum type="arabicPeriod"/>
            </a:pPr>
            <a:r>
              <a:rPr lang="en-US" b="1" dirty="0">
                <a:solidFill>
                  <a:schemeClr val="tx1"/>
                </a:solidFill>
              </a:rPr>
              <a:t>Utility Bond Rating (UBR): </a:t>
            </a:r>
            <a:r>
              <a:rPr lang="en-US" dirty="0">
                <a:solidFill>
                  <a:schemeClr val="tx1"/>
                </a:solidFill>
              </a:rPr>
              <a:t>AA</a:t>
            </a:r>
          </a:p>
          <a:p>
            <a:pPr marL="514350" indent="-514350">
              <a:spcBef>
                <a:spcPts val="0"/>
              </a:spcBef>
              <a:spcAft>
                <a:spcPts val="600"/>
              </a:spcAft>
              <a:buFont typeface="+mj-lt"/>
              <a:buAutoNum type="arabicPeriod"/>
            </a:pPr>
            <a:r>
              <a:rPr lang="en-US" b="1" dirty="0">
                <a:solidFill>
                  <a:schemeClr val="tx1"/>
                </a:solidFill>
              </a:rPr>
              <a:t>Government Accounting Standards Board (GASB) Assessment: </a:t>
            </a:r>
            <a:r>
              <a:rPr lang="en-US" dirty="0">
                <a:solidFill>
                  <a:schemeClr val="tx1"/>
                </a:solidFill>
              </a:rPr>
              <a:t>41 to 60% assessed</a:t>
            </a:r>
          </a:p>
          <a:p>
            <a:pPr marL="514350" indent="-514350">
              <a:spcBef>
                <a:spcPts val="0"/>
              </a:spcBef>
              <a:spcAft>
                <a:spcPts val="600"/>
              </a:spcAft>
              <a:buFont typeface="+mj-lt"/>
              <a:buAutoNum type="arabicPeriod"/>
            </a:pPr>
            <a:r>
              <a:rPr lang="en-US" b="1" dirty="0">
                <a:solidFill>
                  <a:schemeClr val="tx1"/>
                </a:solidFill>
              </a:rPr>
              <a:t>Unemployment: </a:t>
            </a:r>
            <a:r>
              <a:rPr lang="en-US" dirty="0">
                <a:solidFill>
                  <a:schemeClr val="tx1"/>
                </a:solidFill>
              </a:rPr>
              <a:t>&gt; +/- 2 National Average</a:t>
            </a:r>
          </a:p>
          <a:p>
            <a:pPr marL="514350" indent="-514350">
              <a:spcBef>
                <a:spcPts val="0"/>
              </a:spcBef>
              <a:spcAft>
                <a:spcPts val="600"/>
              </a:spcAft>
              <a:buFont typeface="+mj-lt"/>
              <a:buAutoNum type="arabicPeriod"/>
            </a:pPr>
            <a:r>
              <a:rPr lang="en-US" b="1" dirty="0">
                <a:solidFill>
                  <a:schemeClr val="tx1"/>
                </a:solidFill>
              </a:rPr>
              <a:t>Median Household Income (MHI): </a:t>
            </a:r>
            <a:r>
              <a:rPr lang="en-US" dirty="0">
                <a:solidFill>
                  <a:schemeClr val="tx1"/>
                </a:solidFill>
              </a:rPr>
              <a:t>+/- 5% State Median</a:t>
            </a:r>
          </a:p>
        </p:txBody>
      </p:sp>
    </p:spTree>
    <p:extLst>
      <p:ext uri="{BB962C8B-B14F-4D97-AF65-F5344CB8AC3E}">
        <p14:creationId xmlns:p14="http://schemas.microsoft.com/office/powerpoint/2010/main" val="174168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Qualitative Risk Assessment</a:t>
            </a:r>
          </a:p>
        </p:txBody>
      </p:sp>
      <p:sp>
        <p:nvSpPr>
          <p:cNvPr id="6" name="Text Placeholder 5">
            <a:extLst>
              <a:ext uri="{FF2B5EF4-FFF2-40B4-BE49-F238E27FC236}">
                <a16:creationId xmlns:a16="http://schemas.microsoft.com/office/drawing/2014/main" id="{AA3D56A7-F023-B186-DDA9-0EE4C741CE77}"/>
              </a:ext>
            </a:extLst>
          </p:cNvPr>
          <p:cNvSpPr>
            <a:spLocks noGrp="1"/>
          </p:cNvSpPr>
          <p:nvPr>
            <p:ph type="body" sz="quarter" idx="10"/>
          </p:nvPr>
        </p:nvSpPr>
        <p:spPr>
          <a:xfrm>
            <a:off x="317500" y="1505268"/>
            <a:ext cx="11595100" cy="4428171"/>
          </a:xfrm>
        </p:spPr>
        <p:txBody>
          <a:bodyPr>
            <a:normAutofit fontScale="77500" lnSpcReduction="20000"/>
          </a:bodyPr>
          <a:lstStyle/>
          <a:p>
            <a:pPr marL="0" indent="0">
              <a:spcAft>
                <a:spcPts val="300"/>
              </a:spcAft>
              <a:buNone/>
            </a:pPr>
            <a:r>
              <a:rPr lang="en-US" sz="3800" dirty="0">
                <a:latin typeface="Arial" panose="020B0604020202020204" pitchFamily="34" charset="0"/>
                <a:cs typeface="Arial" panose="020B0604020202020204" pitchFamily="34" charset="0"/>
              </a:rPr>
              <a:t>Asset categories</a:t>
            </a:r>
          </a:p>
          <a:p>
            <a:pPr marL="971550" lvl="1" indent="-514350">
              <a:spcAft>
                <a:spcPts val="300"/>
              </a:spcAft>
              <a:buFont typeface="+mj-lt"/>
              <a:buAutoNum type="arabicPeriod"/>
            </a:pPr>
            <a:r>
              <a:rPr lang="en-US" sz="3200" dirty="0">
                <a:latin typeface="Arial" panose="020B0604020202020204" pitchFamily="34" charset="0"/>
                <a:cs typeface="Arial" panose="020B0604020202020204" pitchFamily="34" charset="0"/>
              </a:rPr>
              <a:t>Physical barriers </a:t>
            </a:r>
          </a:p>
          <a:p>
            <a:pPr marL="971550" lvl="1" indent="-514350">
              <a:spcAft>
                <a:spcPts val="300"/>
              </a:spcAft>
              <a:buFont typeface="+mj-lt"/>
              <a:buAutoNum type="arabicPeriod"/>
            </a:pPr>
            <a:r>
              <a:rPr lang="en-US" sz="3200" dirty="0">
                <a:latin typeface="Arial" panose="020B0604020202020204" pitchFamily="34" charset="0"/>
                <a:cs typeface="Arial" panose="020B0604020202020204" pitchFamily="34" charset="0"/>
              </a:rPr>
              <a:t>Source water </a:t>
            </a:r>
          </a:p>
          <a:p>
            <a:pPr marL="971550" lvl="1" indent="-514350">
              <a:spcAft>
                <a:spcPts val="300"/>
              </a:spcAft>
              <a:buFont typeface="+mj-lt"/>
              <a:buAutoNum type="arabicPeriod"/>
            </a:pPr>
            <a:r>
              <a:rPr lang="en-US" sz="3200" dirty="0">
                <a:latin typeface="Arial" panose="020B0604020202020204" pitchFamily="34" charset="0"/>
                <a:cs typeface="Arial" panose="020B0604020202020204" pitchFamily="34" charset="0"/>
              </a:rPr>
              <a:t>Pipes and Constructed Conveyances, Water Collection, and Intake </a:t>
            </a:r>
          </a:p>
          <a:p>
            <a:pPr marL="971550" lvl="1" indent="-514350">
              <a:spcAft>
                <a:spcPts val="300"/>
              </a:spcAft>
              <a:buFont typeface="+mj-lt"/>
              <a:buAutoNum type="arabicPeriod"/>
            </a:pPr>
            <a:r>
              <a:rPr lang="en-US" sz="3200" dirty="0">
                <a:latin typeface="Arial" panose="020B0604020202020204" pitchFamily="34" charset="0"/>
                <a:cs typeface="Arial" panose="020B0604020202020204" pitchFamily="34" charset="0"/>
              </a:rPr>
              <a:t>Pretreatment and Treatment </a:t>
            </a:r>
          </a:p>
          <a:p>
            <a:pPr marL="971550" lvl="1" indent="-514350">
              <a:spcAft>
                <a:spcPts val="300"/>
              </a:spcAft>
              <a:buFont typeface="+mj-lt"/>
              <a:buAutoNum type="arabicPeriod"/>
            </a:pPr>
            <a:r>
              <a:rPr lang="en-US" sz="3200" dirty="0">
                <a:latin typeface="Arial" panose="020B0604020202020204" pitchFamily="34" charset="0"/>
                <a:cs typeface="Arial" panose="020B0604020202020204" pitchFamily="34" charset="0"/>
              </a:rPr>
              <a:t>Storage and Distribution Facilities </a:t>
            </a:r>
          </a:p>
          <a:p>
            <a:pPr marL="971550" lvl="1" indent="-514350">
              <a:spcAft>
                <a:spcPts val="300"/>
              </a:spcAft>
              <a:buFont typeface="+mj-lt"/>
              <a:buAutoNum type="arabicPeriod"/>
            </a:pPr>
            <a:r>
              <a:rPr lang="en-US" sz="3200" dirty="0">
                <a:latin typeface="Arial" panose="020B0604020202020204" pitchFamily="34" charset="0"/>
                <a:cs typeface="Arial" panose="020B0604020202020204" pitchFamily="34" charset="0"/>
              </a:rPr>
              <a:t>Electronic, Computer, or other Automated Systems (including security) </a:t>
            </a:r>
          </a:p>
          <a:p>
            <a:pPr marL="971550" lvl="1" indent="-514350">
              <a:spcAft>
                <a:spcPts val="300"/>
              </a:spcAft>
              <a:buFont typeface="+mj-lt"/>
              <a:buAutoNum type="arabicPeriod"/>
            </a:pPr>
            <a:r>
              <a:rPr lang="en-US" sz="3200" dirty="0">
                <a:latin typeface="Arial" panose="020B0604020202020204" pitchFamily="34" charset="0"/>
                <a:cs typeface="Arial" panose="020B0604020202020204" pitchFamily="34" charset="0"/>
              </a:rPr>
              <a:t>Monitoring Practices </a:t>
            </a:r>
          </a:p>
          <a:p>
            <a:pPr marL="971550" lvl="1" indent="-514350">
              <a:spcAft>
                <a:spcPts val="300"/>
              </a:spcAft>
              <a:buFont typeface="+mj-lt"/>
              <a:buAutoNum type="arabicPeriod"/>
            </a:pPr>
            <a:r>
              <a:rPr lang="en-US" sz="3200" dirty="0">
                <a:latin typeface="Arial" panose="020B0604020202020204" pitchFamily="34" charset="0"/>
                <a:cs typeface="Arial" panose="020B0604020202020204" pitchFamily="34" charset="0"/>
              </a:rPr>
              <a:t>Financial Infrastructure </a:t>
            </a:r>
          </a:p>
          <a:p>
            <a:pPr marL="971550" lvl="1" indent="-514350">
              <a:spcAft>
                <a:spcPts val="300"/>
              </a:spcAft>
              <a:buFont typeface="+mj-lt"/>
              <a:buAutoNum type="arabicPeriod"/>
            </a:pPr>
            <a:r>
              <a:rPr lang="en-US" sz="3200" dirty="0">
                <a:latin typeface="Arial" panose="020B0604020202020204" pitchFamily="34" charset="0"/>
                <a:cs typeface="Arial" panose="020B0604020202020204" pitchFamily="34" charset="0"/>
              </a:rPr>
              <a:t>The Use, Storage, or Handling of Chemicals </a:t>
            </a:r>
          </a:p>
          <a:p>
            <a:pPr marL="971550" lvl="1" indent="-514350">
              <a:spcAft>
                <a:spcPts val="300"/>
              </a:spcAft>
              <a:buFont typeface="+mj-lt"/>
              <a:buAutoNum type="arabicPeriod"/>
            </a:pPr>
            <a:r>
              <a:rPr lang="en-US" sz="3200" dirty="0">
                <a:latin typeface="Arial" panose="020B0604020202020204" pitchFamily="34" charset="0"/>
                <a:cs typeface="Arial" panose="020B0604020202020204" pitchFamily="34" charset="0"/>
              </a:rPr>
              <a:t>The Operation and Maintenance of the Utility</a:t>
            </a:r>
            <a:endParaRPr lang="en-US" sz="2900" dirty="0">
              <a:latin typeface="Arial" panose="020B0604020202020204" pitchFamily="34" charset="0"/>
              <a:cs typeface="Arial" panose="020B0604020202020204" pitchFamily="34" charset="0"/>
            </a:endParaRPr>
          </a:p>
          <a:p>
            <a:pPr marL="971550" lvl="1" indent="-514350">
              <a:spcAft>
                <a:spcPts val="300"/>
              </a:spcAft>
              <a:buFont typeface="+mj-lt"/>
              <a:buAutoNum type="arabicPeriod"/>
            </a:pPr>
            <a:endParaRPr lang="en-US" sz="2600" dirty="0"/>
          </a:p>
        </p:txBody>
      </p:sp>
    </p:spTree>
    <p:extLst>
      <p:ext uri="{BB962C8B-B14F-4D97-AF65-F5344CB8AC3E}">
        <p14:creationId xmlns:p14="http://schemas.microsoft.com/office/powerpoint/2010/main" val="1129072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274" y="381158"/>
            <a:ext cx="11317452" cy="428139"/>
          </a:xfrm>
        </p:spPr>
        <p:txBody>
          <a:bodyPr>
            <a:noAutofit/>
          </a:bodyPr>
          <a:lstStyle/>
          <a:p>
            <a:r>
              <a:rPr lang="en-US" sz="3200" dirty="0"/>
              <a:t>Spring View Water District Qualitative Risk Assessment</a:t>
            </a:r>
          </a:p>
        </p:txBody>
      </p:sp>
      <p:pic>
        <p:nvPicPr>
          <p:cNvPr id="6" name="Picture 5" descr="Screen capture of the Qualitative Risk Assessment screen listing the asset categories to be considered for analysis and the user selections made for malevolent act or natural hazard.">
            <a:extLst>
              <a:ext uri="{FF2B5EF4-FFF2-40B4-BE49-F238E27FC236}">
                <a16:creationId xmlns:a16="http://schemas.microsoft.com/office/drawing/2014/main" id="{65AEDA90-6746-55E9-F870-6329D9FBAC35}"/>
              </a:ext>
            </a:extLst>
          </p:cNvPr>
          <p:cNvPicPr>
            <a:picLocks noChangeAspect="1"/>
          </p:cNvPicPr>
          <p:nvPr/>
        </p:nvPicPr>
        <p:blipFill>
          <a:blip r:embed="rId3"/>
          <a:stretch>
            <a:fillRect/>
          </a:stretch>
        </p:blipFill>
        <p:spPr>
          <a:xfrm>
            <a:off x="1947480" y="968722"/>
            <a:ext cx="7772400" cy="4710348"/>
          </a:xfrm>
          <a:prstGeom prst="rect">
            <a:avLst/>
          </a:prstGeom>
          <a:ln>
            <a:solidFill>
              <a:schemeClr val="tx1"/>
            </a:solidFill>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441382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7E5B7-9309-E7F4-31B4-68CE2D626989}"/>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BEBABD91-CB6B-3590-53E0-CD8488796BFD}"/>
              </a:ext>
            </a:extLst>
          </p:cNvPr>
          <p:cNvSpPr>
            <a:spLocks noGrp="1"/>
          </p:cNvSpPr>
          <p:nvPr>
            <p:ph type="title"/>
          </p:nvPr>
        </p:nvSpPr>
        <p:spPr/>
        <p:txBody>
          <a:bodyPr>
            <a:normAutofit/>
          </a:bodyPr>
          <a:lstStyle/>
          <a:p>
            <a:r>
              <a:rPr lang="en-US" dirty="0"/>
              <a:t>Quantitative Assessment: Perform Baseline Risk Assessment for Each Asset/Threat Pair</a:t>
            </a:r>
          </a:p>
        </p:txBody>
      </p:sp>
      <p:sp>
        <p:nvSpPr>
          <p:cNvPr id="6" name="TextBox 5">
            <a:extLst>
              <a:ext uri="{FF2B5EF4-FFF2-40B4-BE49-F238E27FC236}">
                <a16:creationId xmlns:a16="http://schemas.microsoft.com/office/drawing/2014/main" id="{3FA3440C-1288-85A2-4979-AEEF16B46F79}"/>
              </a:ext>
            </a:extLst>
          </p:cNvPr>
          <p:cNvSpPr txBox="1"/>
          <p:nvPr/>
        </p:nvSpPr>
        <p:spPr>
          <a:xfrm>
            <a:off x="419210" y="1833880"/>
            <a:ext cx="11493390" cy="437812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Estimate Public Health and Economic </a:t>
            </a:r>
            <a:r>
              <a:rPr kumimoji="0" lang="en-US" sz="2000" b="1" i="0" u="none" strike="noStrike" kern="0" cap="none" spc="0" normalizeH="0" baseline="0" noProof="0" dirty="0">
                <a:ln>
                  <a:noFill/>
                </a:ln>
                <a:solidFill>
                  <a:prstClr val="black"/>
                </a:solidFill>
                <a:effectLst/>
                <a:uLnTx/>
                <a:uFillTx/>
                <a:latin typeface="Arial" pitchFamily="34" charset="0"/>
                <a:ea typeface="+mn-ea"/>
                <a:cs typeface="Arial" pitchFamily="34" charset="0"/>
              </a:rPr>
              <a:t>Consequences</a:t>
            </a:r>
          </a:p>
          <a:p>
            <a:pPr marL="739775" marR="0" lvl="1" indent="-282575"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VSAT’s </a:t>
            </a:r>
            <a:r>
              <a:rPr kumimoji="0" lang="en-US" sz="1800" b="0" i="1" u="none" strike="noStrike" kern="0" cap="none" spc="0" normalizeH="0" baseline="0" noProof="0" dirty="0">
                <a:ln>
                  <a:noFill/>
                </a:ln>
                <a:solidFill>
                  <a:prstClr val="black"/>
                </a:solidFill>
                <a:effectLst/>
                <a:uLnTx/>
                <a:uFillTx/>
                <a:latin typeface="Arial" pitchFamily="34" charset="0"/>
                <a:ea typeface="+mn-ea"/>
                <a:cs typeface="Arial" pitchFamily="34" charset="0"/>
              </a:rPr>
              <a:t>WHEAT Calculator </a:t>
            </a: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can help you estimate this</a:t>
            </a:r>
          </a:p>
          <a:p>
            <a:pPr marL="457200" marR="0" lvl="0" indent="-45720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Estimate </a:t>
            </a:r>
            <a:r>
              <a:rPr kumimoji="0" lang="en-US" sz="2000" b="1" i="0" u="none" strike="noStrike" kern="0" cap="none" spc="0" normalizeH="0" baseline="0" noProof="0" dirty="0">
                <a:ln>
                  <a:noFill/>
                </a:ln>
                <a:solidFill>
                  <a:prstClr val="black"/>
                </a:solidFill>
                <a:effectLst/>
                <a:uLnTx/>
                <a:uFillTx/>
                <a:latin typeface="Arial" pitchFamily="34" charset="0"/>
                <a:ea typeface="+mn-ea"/>
                <a:cs typeface="Arial" pitchFamily="34" charset="0"/>
              </a:rPr>
              <a:t>Threat</a:t>
            </a:r>
            <a:r>
              <a:rPr kumimoji="0" lang="en-US"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 Likelihood</a:t>
            </a:r>
          </a:p>
          <a:p>
            <a:pPr marL="747713" marR="0" lvl="1" indent="-290513"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VSAT provides a range of threat likelihoods for you to consider as a starting point</a:t>
            </a:r>
          </a:p>
          <a:p>
            <a:pPr marL="457200" marR="0" lvl="0" indent="-457200"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Estimate </a:t>
            </a:r>
            <a:r>
              <a:rPr kumimoji="0" lang="en-US" sz="2000" b="1" i="0" u="none" strike="noStrike" kern="0" cap="none" spc="0" normalizeH="0" baseline="0" noProof="0" dirty="0">
                <a:ln>
                  <a:noFill/>
                </a:ln>
                <a:solidFill>
                  <a:prstClr val="black"/>
                </a:solidFill>
                <a:effectLst/>
                <a:uLnTx/>
                <a:uFillTx/>
                <a:latin typeface="Arial" pitchFamily="34" charset="0"/>
                <a:ea typeface="+mn-ea"/>
                <a:cs typeface="Arial" pitchFamily="34" charset="0"/>
              </a:rPr>
              <a:t>Vulnerability </a:t>
            </a:r>
            <a:r>
              <a:rPr kumimoji="0" lang="en-US" sz="2000" b="0" i="0" u="none" strike="noStrike" kern="0" cap="none" spc="0" normalizeH="0" baseline="0" noProof="0" dirty="0">
                <a:ln>
                  <a:noFill/>
                </a:ln>
                <a:solidFill>
                  <a:prstClr val="black"/>
                </a:solidFill>
                <a:effectLst/>
                <a:uLnTx/>
                <a:uFillTx/>
                <a:latin typeface="Arial" pitchFamily="34" charset="0"/>
                <a:ea typeface="+mn-ea"/>
                <a:cs typeface="Arial" pitchFamily="34" charset="0"/>
              </a:rPr>
              <a:t>Likelihood</a:t>
            </a:r>
          </a:p>
          <a:p>
            <a:pPr marL="742950" marR="0" lvl="2"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VSAT’s </a:t>
            </a:r>
            <a:r>
              <a:rPr kumimoji="0" lang="en-US" sz="1800" b="0" i="1" u="none" strike="noStrike" kern="0" cap="none" spc="0" normalizeH="0" baseline="0" noProof="0" dirty="0">
                <a:ln>
                  <a:noFill/>
                </a:ln>
                <a:solidFill>
                  <a:prstClr val="black"/>
                </a:solidFill>
                <a:effectLst/>
                <a:uLnTx/>
                <a:uFillTx/>
                <a:latin typeface="Arial" pitchFamily="34" charset="0"/>
                <a:ea typeface="+mn-ea"/>
                <a:cs typeface="Arial" pitchFamily="34" charset="0"/>
              </a:rPr>
              <a:t>Cybersecurity Vulnerability Assessment Calculator </a:t>
            </a: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can help you estimate this for cyber threats</a:t>
            </a:r>
          </a:p>
          <a:p>
            <a:pPr marL="742950" marR="0" lvl="2"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VSAT’s </a:t>
            </a:r>
            <a:r>
              <a:rPr kumimoji="0" lang="en-US" sz="1800" b="0" i="1" u="none" strike="noStrike" kern="0" cap="none" spc="0" normalizeH="0" baseline="0" noProof="0" dirty="0">
                <a:ln>
                  <a:noFill/>
                </a:ln>
                <a:solidFill>
                  <a:prstClr val="black"/>
                </a:solidFill>
                <a:effectLst/>
                <a:uLnTx/>
                <a:uFillTx/>
                <a:latin typeface="Arial" pitchFamily="34" charset="0"/>
                <a:ea typeface="+mn-ea"/>
                <a:cs typeface="Arial" pitchFamily="34" charset="0"/>
              </a:rPr>
              <a:t>Vulnerability Likelihood Calculator </a:t>
            </a:r>
            <a:r>
              <a:rPr kumimoji="0" lang="en-US" sz="1800" b="0" i="0" u="none" strike="noStrike" kern="0" cap="none" spc="0" normalizeH="0" baseline="0" noProof="0" dirty="0">
                <a:ln>
                  <a:noFill/>
                </a:ln>
                <a:solidFill>
                  <a:prstClr val="black"/>
                </a:solidFill>
                <a:effectLst/>
                <a:uLnTx/>
                <a:uFillTx/>
                <a:latin typeface="Arial" pitchFamily="34" charset="0"/>
                <a:ea typeface="+mn-ea"/>
                <a:cs typeface="Arial" pitchFamily="34" charset="0"/>
              </a:rPr>
              <a:t>can help you estimate this for non-cyber threats</a:t>
            </a:r>
          </a:p>
          <a:p>
            <a:pPr marL="457200" marR="0" lvl="2" indent="0" algn="l" defTabSz="914400" rtl="0" eaLnBrk="1" fontAlgn="auto" latinLnBrk="0" hangingPunct="1">
              <a:lnSpc>
                <a:spcPct val="100000"/>
              </a:lnSpc>
              <a:spcBef>
                <a:spcPts val="0"/>
              </a:spcBef>
              <a:spcAft>
                <a:spcPts val="1200"/>
              </a:spcAft>
              <a:buClrTx/>
              <a:buSzTx/>
              <a:buFontTx/>
              <a:buNone/>
              <a:tabLst/>
              <a:defRPr/>
            </a:pPr>
            <a:endParaRPr kumimoji="0" lang="en-US" sz="1050" b="0" i="1" u="none" strike="noStrike" kern="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2" indent="0" algn="l"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Arial" pitchFamily="34" charset="0"/>
                <a:ea typeface="+mn-ea"/>
                <a:cs typeface="Arial" pitchFamily="34" charset="0"/>
              </a:rPr>
              <a:t>Risk = Threat x Vulnerability x Consequence</a:t>
            </a:r>
          </a:p>
          <a:p>
            <a:pPr marL="457200" marR="0" lvl="2" indent="0" algn="l" defTabSz="914400" rtl="0" eaLnBrk="1" fontAlgn="auto" latinLnBrk="0" hangingPunct="1">
              <a:lnSpc>
                <a:spcPct val="100000"/>
              </a:lnSpc>
              <a:spcBef>
                <a:spcPts val="0"/>
              </a:spcBef>
              <a:spcAft>
                <a:spcPts val="1200"/>
              </a:spcAft>
              <a:buClrTx/>
              <a:buSzTx/>
              <a:buFontTx/>
              <a:buNone/>
              <a:tabLst/>
              <a:defRPr/>
            </a:pPr>
            <a:endParaRPr kumimoji="0" lang="en-US" sz="2000" b="0" i="1" u="none" strike="noStrike" kern="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9899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 Threats (Quantitative Risk Assessment)</a:t>
            </a:r>
          </a:p>
        </p:txBody>
      </p:sp>
      <p:sp>
        <p:nvSpPr>
          <p:cNvPr id="5" name="TextBox 4">
            <a:extLst>
              <a:ext uri="{FF2B5EF4-FFF2-40B4-BE49-F238E27FC236}">
                <a16:creationId xmlns:a16="http://schemas.microsoft.com/office/drawing/2014/main" id="{C5260107-E9CB-9BDC-09E2-24405977DD9F}"/>
              </a:ext>
            </a:extLst>
          </p:cNvPr>
          <p:cNvSpPr txBox="1"/>
          <p:nvPr/>
        </p:nvSpPr>
        <p:spPr>
          <a:xfrm>
            <a:off x="317500" y="1290578"/>
            <a:ext cx="4572000" cy="400110"/>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Enter assets and assign threats</a:t>
            </a:r>
          </a:p>
        </p:txBody>
      </p:sp>
      <p:pic>
        <p:nvPicPr>
          <p:cNvPr id="9" name="Picture 8" descr="High Risk Asset Categories screen capture showing the pump station asset and the Threat Assignment screen displayed by clicking the Add Threat option. "/>
          <p:cNvPicPr>
            <a:picLocks noChangeAspect="1"/>
          </p:cNvPicPr>
          <p:nvPr/>
        </p:nvPicPr>
        <p:blipFill>
          <a:blip r:embed="rId3">
            <a:extLst>
              <a:ext uri="{28A0092B-C50C-407E-A947-70E740481C1C}">
                <a14:useLocalDpi xmlns:a14="http://schemas.microsoft.com/office/drawing/2010/main" val="0"/>
              </a:ext>
            </a:extLst>
          </a:blip>
          <a:srcRect/>
          <a:stretch/>
        </p:blipFill>
        <p:spPr>
          <a:xfrm>
            <a:off x="2001748" y="1886656"/>
            <a:ext cx="7048501" cy="4056944"/>
          </a:xfrm>
          <a:prstGeom prst="rect">
            <a:avLst/>
          </a:prstGeom>
          <a:ln>
            <a:solidFill>
              <a:schemeClr val="tx1">
                <a:lumMod val="65000"/>
                <a:lumOff val="35000"/>
              </a:schemeClr>
            </a:solidFill>
          </a:ln>
          <a:effectLst>
            <a:outerShdw blurRad="50800" dist="38100" dir="10800000" algn="r" rotWithShape="0">
              <a:prstClr val="black">
                <a:alpha val="40000"/>
              </a:prstClr>
            </a:outerShdw>
          </a:effectLst>
        </p:spPr>
      </p:pic>
      <p:pic>
        <p:nvPicPr>
          <p:cNvPr id="10" name="Picture 9" descr="Threat Assignment screen capture"/>
          <p:cNvPicPr>
            <a:picLocks noChangeAspect="1"/>
          </p:cNvPicPr>
          <p:nvPr/>
        </p:nvPicPr>
        <p:blipFill>
          <a:blip r:embed="rId4">
            <a:extLst>
              <a:ext uri="{28A0092B-C50C-407E-A947-70E740481C1C}">
                <a14:useLocalDpi xmlns:a14="http://schemas.microsoft.com/office/drawing/2010/main" val="0"/>
              </a:ext>
            </a:extLst>
          </a:blip>
          <a:srcRect/>
          <a:stretch/>
        </p:blipFill>
        <p:spPr>
          <a:xfrm>
            <a:off x="5187592" y="3917622"/>
            <a:ext cx="4550540" cy="2350463"/>
          </a:xfrm>
          <a:prstGeom prst="rect">
            <a:avLst/>
          </a:prstGeom>
          <a:ln>
            <a:solidFill>
              <a:schemeClr val="tx1">
                <a:lumMod val="65000"/>
                <a:lumOff val="35000"/>
              </a:schemeClr>
            </a:solidFill>
          </a:ln>
          <a:effectLst>
            <a:outerShdw blurRad="50800" dist="38100" dir="10800000" algn="r" rotWithShape="0">
              <a:prstClr val="black">
                <a:alpha val="40000"/>
              </a:prstClr>
            </a:outerShdw>
          </a:effectLst>
        </p:spPr>
      </p:pic>
      <p:pic>
        <p:nvPicPr>
          <p:cNvPr id="11" name="Picture 10" descr="List of malevolent act threats with cyberattack highlighted"/>
          <p:cNvPicPr>
            <a:picLocks noChangeAspect="1"/>
          </p:cNvPicPr>
          <p:nvPr/>
        </p:nvPicPr>
        <p:blipFill>
          <a:blip r:embed="rId5">
            <a:extLst>
              <a:ext uri="{28A0092B-C50C-407E-A947-70E740481C1C}">
                <a14:useLocalDpi xmlns:a14="http://schemas.microsoft.com/office/drawing/2010/main" val="0"/>
              </a:ext>
            </a:extLst>
          </a:blip>
          <a:srcRect/>
          <a:stretch/>
        </p:blipFill>
        <p:spPr>
          <a:xfrm>
            <a:off x="7806280" y="3647060"/>
            <a:ext cx="2487936" cy="985251"/>
          </a:xfrm>
          <a:prstGeom prst="rect">
            <a:avLst/>
          </a:prstGeom>
          <a:ln>
            <a:solidFill>
              <a:schemeClr val="tx1">
                <a:lumMod val="65000"/>
                <a:lumOff val="35000"/>
              </a:schemeClr>
            </a:solidFill>
          </a:ln>
          <a:effectLst>
            <a:outerShdw blurRad="50800" dist="38100" dir="10800000" algn="r" rotWithShape="0">
              <a:prstClr val="black">
                <a:alpha val="40000"/>
              </a:prstClr>
            </a:outerShdw>
          </a:effectLst>
        </p:spPr>
      </p:pic>
      <p:cxnSp>
        <p:nvCxnSpPr>
          <p:cNvPr id="14" name="Straight Arrow Connector 13">
            <a:extLst>
              <a:ext uri="{C183D7F6-B498-43B3-948B-1728B52AA6E4}">
                <adec:decorative xmlns:adec="http://schemas.microsoft.com/office/drawing/2017/decorative" val="1"/>
              </a:ext>
            </a:extLst>
          </p:cNvPr>
          <p:cNvCxnSpPr>
            <a:cxnSpLocks/>
          </p:cNvCxnSpPr>
          <p:nvPr/>
        </p:nvCxnSpPr>
        <p:spPr>
          <a:xfrm flipV="1">
            <a:off x="8534400" y="4660002"/>
            <a:ext cx="304800" cy="687192"/>
          </a:xfrm>
          <a:prstGeom prst="straightConnector1">
            <a:avLst/>
          </a:prstGeom>
          <a:ln w="254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C183D7F6-B498-43B3-948B-1728B52AA6E4}">
                <adec:decorative xmlns:adec="http://schemas.microsoft.com/office/drawing/2017/decorative" val="1"/>
              </a:ext>
            </a:extLst>
          </p:cNvPr>
          <p:cNvCxnSpPr>
            <a:cxnSpLocks/>
          </p:cNvCxnSpPr>
          <p:nvPr/>
        </p:nvCxnSpPr>
        <p:spPr>
          <a:xfrm>
            <a:off x="4648200" y="3543380"/>
            <a:ext cx="539392" cy="371749"/>
          </a:xfrm>
          <a:prstGeom prst="straightConnector1">
            <a:avLst/>
          </a:prstGeom>
          <a:ln w="254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300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Estimate Public Health and Economic Consequences (Baseline Quantitative Risk Assessment)</a:t>
            </a:r>
          </a:p>
        </p:txBody>
      </p:sp>
      <p:pic>
        <p:nvPicPr>
          <p:cNvPr id="6" name="Picture 5" descr="Screenshot of Baseline Risk Assessment"/>
          <p:cNvPicPr>
            <a:picLocks noChangeAspect="1"/>
          </p:cNvPicPr>
          <p:nvPr/>
        </p:nvPicPr>
        <p:blipFill>
          <a:blip r:embed="rId3">
            <a:extLst>
              <a:ext uri="{28A0092B-C50C-407E-A947-70E740481C1C}">
                <a14:useLocalDpi xmlns:a14="http://schemas.microsoft.com/office/drawing/2010/main" val="0"/>
              </a:ext>
            </a:extLst>
          </a:blip>
          <a:srcRect/>
          <a:stretch/>
        </p:blipFill>
        <p:spPr>
          <a:xfrm>
            <a:off x="610497" y="2402854"/>
            <a:ext cx="7578253" cy="2509437"/>
          </a:xfrm>
          <a:prstGeom prst="rect">
            <a:avLst/>
          </a:prstGeom>
          <a:ln>
            <a:solidFill>
              <a:schemeClr val="tx1">
                <a:lumMod val="65000"/>
                <a:lumOff val="35000"/>
              </a:schemeClr>
            </a:solidFill>
          </a:ln>
          <a:effectLst>
            <a:outerShdw blurRad="50800" dist="38100" dir="10800000" algn="r" rotWithShape="0">
              <a:prstClr val="black">
                <a:alpha val="40000"/>
              </a:prstClr>
            </a:outerShdw>
          </a:effectLst>
        </p:spPr>
      </p:pic>
      <p:pic>
        <p:nvPicPr>
          <p:cNvPr id="5" name="Picture 4" descr="Screenshot of the Settings dialog where Value of Statistical Life and Value of Statistical Injury are set">
            <a:extLst>
              <a:ext uri="{FF2B5EF4-FFF2-40B4-BE49-F238E27FC236}">
                <a16:creationId xmlns:a16="http://schemas.microsoft.com/office/drawing/2014/main" id="{FBAC7309-2A63-3D75-1106-E2082F106AD5}"/>
              </a:ext>
            </a:extLst>
          </p:cNvPr>
          <p:cNvPicPr>
            <a:picLocks noChangeAspect="1"/>
          </p:cNvPicPr>
          <p:nvPr/>
        </p:nvPicPr>
        <p:blipFill>
          <a:blip r:embed="rId4"/>
          <a:stretch>
            <a:fillRect/>
          </a:stretch>
        </p:blipFill>
        <p:spPr>
          <a:xfrm>
            <a:off x="8919878" y="3138425"/>
            <a:ext cx="2133600" cy="2222501"/>
          </a:xfrm>
          <a:prstGeom prst="rect">
            <a:avLst/>
          </a:prstGeom>
          <a:ln>
            <a:solidFill>
              <a:schemeClr val="tx1">
                <a:lumMod val="65000"/>
                <a:lumOff val="35000"/>
              </a:schemeClr>
            </a:solidFill>
          </a:ln>
          <a:effectLst>
            <a:outerShdw blurRad="50800" dist="38100" dir="10800000" algn="r" rotWithShape="0">
              <a:prstClr val="black">
                <a:alpha val="40000"/>
              </a:prstClr>
            </a:outerShdw>
          </a:effectLst>
        </p:spPr>
      </p:pic>
      <p:pic>
        <p:nvPicPr>
          <p:cNvPr id="9" name="Picture 8" descr="Screen shot of the gear icon that accesses the Settings dialog">
            <a:extLst>
              <a:ext uri="{FF2B5EF4-FFF2-40B4-BE49-F238E27FC236}">
                <a16:creationId xmlns:a16="http://schemas.microsoft.com/office/drawing/2014/main" id="{5EEC05AF-1CD8-D524-0348-3E2B9950C472}"/>
              </a:ext>
            </a:extLst>
          </p:cNvPr>
          <p:cNvPicPr>
            <a:picLocks noChangeAspect="1"/>
          </p:cNvPicPr>
          <p:nvPr/>
        </p:nvPicPr>
        <p:blipFill>
          <a:blip r:embed="rId5"/>
          <a:stretch>
            <a:fillRect/>
          </a:stretch>
        </p:blipFill>
        <p:spPr>
          <a:xfrm>
            <a:off x="11184802" y="3086052"/>
            <a:ext cx="476316" cy="342948"/>
          </a:xfrm>
          <a:prstGeom prst="rect">
            <a:avLst/>
          </a:prstGeom>
        </p:spPr>
      </p:pic>
      <p:cxnSp>
        <p:nvCxnSpPr>
          <p:cNvPr id="10" name="Straight Arrow Connector 9">
            <a:extLst>
              <a:ext uri="{FF2B5EF4-FFF2-40B4-BE49-F238E27FC236}">
                <a16:creationId xmlns:a16="http://schemas.microsoft.com/office/drawing/2014/main" id="{6BEA9EF5-719F-3353-9C28-CA4FF7194810}"/>
              </a:ext>
              <a:ext uri="{C183D7F6-B498-43B3-948B-1728B52AA6E4}">
                <adec:decorative xmlns:adec="http://schemas.microsoft.com/office/drawing/2017/decorative" val="1"/>
              </a:ext>
            </a:extLst>
          </p:cNvPr>
          <p:cNvCxnSpPr>
            <a:cxnSpLocks/>
          </p:cNvCxnSpPr>
          <p:nvPr/>
        </p:nvCxnSpPr>
        <p:spPr>
          <a:xfrm>
            <a:off x="9964188" y="2760785"/>
            <a:ext cx="0" cy="402203"/>
          </a:xfrm>
          <a:prstGeom prst="straightConnector1">
            <a:avLst/>
          </a:prstGeom>
          <a:ln w="254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D570CAAC-5B84-6588-8207-2BCCA538462B}"/>
              </a:ext>
            </a:extLst>
          </p:cNvPr>
          <p:cNvSpPr txBox="1">
            <a:spLocks/>
          </p:cNvSpPr>
          <p:nvPr/>
        </p:nvSpPr>
        <p:spPr>
          <a:xfrm>
            <a:off x="8583308" y="1737360"/>
            <a:ext cx="3329292" cy="984885"/>
          </a:xfrm>
          <a:prstGeom prst="rect">
            <a:avLst/>
          </a:prstGeom>
          <a:solidFill>
            <a:schemeClr val="bg1"/>
          </a:solidFill>
        </p:spPr>
        <p:txBody>
          <a:bodyPr vert="horz" wrap="square" lIns="0" tIns="0" rIns="0" bIns="0" rtlCol="0">
            <a:spAutoFit/>
          </a:bodyPr>
          <a:lstStyle>
            <a:lvl1pPr marL="166688" indent="-166688" algn="l" defTabSz="914400" rtl="0" eaLnBrk="1" latinLnBrk="0" hangingPunct="1">
              <a:spcBef>
                <a:spcPct val="20000"/>
              </a:spcBef>
              <a:buFont typeface="Arial" pitchFamily="34" charset="0"/>
              <a:buChar char="•"/>
              <a:defRPr lang="en-US" sz="1800" kern="0" baseline="0" smtClean="0">
                <a:solidFill>
                  <a:schemeClr val="bg1">
                    <a:lumMod val="65000"/>
                  </a:schemeClr>
                </a:solidFill>
                <a:latin typeface="Arial" pitchFamily="34" charset="0"/>
                <a:ea typeface="+mn-ea"/>
                <a:cs typeface="Arial" pitchFamily="34" charset="0"/>
              </a:defRPr>
            </a:lvl1pPr>
            <a:lvl2pPr marL="457200" indent="-234950" algn="l" defTabSz="914400" rtl="0" eaLnBrk="1" latinLnBrk="0" hangingPunct="1">
              <a:spcBef>
                <a:spcPts val="0"/>
              </a:spcBef>
              <a:buFont typeface="Arial" pitchFamily="34" charset="0"/>
              <a:buChar char="–"/>
              <a:defRPr lang="en-US" sz="1800" kern="0" baseline="0" smtClean="0">
                <a:solidFill>
                  <a:schemeClr val="bg1">
                    <a:lumMod val="65000"/>
                  </a:schemeClr>
                </a:solidFill>
                <a:latin typeface="Arial" pitchFamily="34" charset="0"/>
                <a:ea typeface="+mn-ea"/>
                <a:cs typeface="Arial" pitchFamily="34" charset="0"/>
              </a:defRPr>
            </a:lvl2pPr>
            <a:lvl3pPr marL="692150" indent="-234950" algn="l" defTabSz="914400" rtl="0" eaLnBrk="1" latinLnBrk="0" hangingPunct="1">
              <a:spcBef>
                <a:spcPts val="0"/>
              </a:spcBef>
              <a:buFont typeface="Arial" pitchFamily="34" charset="0"/>
              <a:buChar char="•"/>
              <a:tabLst/>
              <a:defRPr lang="en-US" sz="1800" kern="0" baseline="0" smtClean="0">
                <a:solidFill>
                  <a:schemeClr val="bg1">
                    <a:lumMod val="65000"/>
                  </a:schemeClr>
                </a:solidFill>
                <a:latin typeface="Arial" pitchFamily="34" charset="0"/>
                <a:ea typeface="+mn-ea"/>
                <a:cs typeface="Arial" pitchFamily="34" charset="0"/>
              </a:defRPr>
            </a:lvl3pPr>
            <a:lvl4pPr marL="914400" indent="-222250" algn="l" defTabSz="914400" rtl="0" eaLnBrk="1" latinLnBrk="0" hangingPunct="1">
              <a:spcBef>
                <a:spcPts val="0"/>
              </a:spcBef>
              <a:buFont typeface="Arial" pitchFamily="34" charset="0"/>
              <a:buChar char="–"/>
              <a:defRPr lang="en-US" sz="1800" kern="0" baseline="0" smtClean="0">
                <a:solidFill>
                  <a:schemeClr val="bg1">
                    <a:lumMod val="65000"/>
                  </a:schemeClr>
                </a:solidFill>
                <a:latin typeface="Arial" pitchFamily="34" charset="0"/>
                <a:ea typeface="+mn-ea"/>
                <a:cs typeface="Arial" pitchFamily="34" charset="0"/>
              </a:defRPr>
            </a:lvl4pPr>
            <a:lvl5pPr marL="1149350" indent="-234950" algn="l" defTabSz="914400" rtl="0" eaLnBrk="1" latinLnBrk="0" hangingPunct="1">
              <a:spcBef>
                <a:spcPts val="0"/>
              </a:spcBef>
              <a:buFont typeface="Arial" pitchFamily="34" charset="0"/>
              <a:buChar char="»"/>
              <a:defRPr lang="en-US" sz="1800" kern="0" baseline="0">
                <a:solidFill>
                  <a:schemeClr val="bg1">
                    <a:lumMod val="6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Public health consequence is calculated by multiplying fatalities and injuries by Value of a Statistical Life (VSL) and Value of a Statistical Injury (VSI) values. </a:t>
            </a:r>
            <a:endParaRPr lang="en-US" sz="1600" dirty="0">
              <a:solidFill>
                <a:schemeClr val="tx1"/>
              </a:solidFill>
            </a:endParaRPr>
          </a:p>
        </p:txBody>
      </p:sp>
    </p:spTree>
    <p:extLst>
      <p:ext uri="{BB962C8B-B14F-4D97-AF65-F5344CB8AC3E}">
        <p14:creationId xmlns:p14="http://schemas.microsoft.com/office/powerpoint/2010/main" val="38535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637132-1E98-B13D-7206-4DE72382CD79}"/>
              </a:ext>
            </a:extLst>
          </p:cNvPr>
          <p:cNvSpPr>
            <a:spLocks noGrp="1"/>
          </p:cNvSpPr>
          <p:nvPr>
            <p:ph type="title"/>
          </p:nvPr>
        </p:nvSpPr>
        <p:spPr/>
        <p:txBody>
          <a:bodyPr/>
          <a:lstStyle/>
          <a:p>
            <a:r>
              <a:rPr lang="en-US" sz="4000" b="1" dirty="0">
                <a:solidFill>
                  <a:schemeClr val="accent1">
                    <a:lumMod val="75000"/>
                  </a:schemeClr>
                </a:solidFill>
              </a:rPr>
              <a:t>Overview of AWIA 2013/SDWA 1433(a) – (f)</a:t>
            </a:r>
            <a:endParaRPr lang="en-US" dirty="0"/>
          </a:p>
        </p:txBody>
      </p:sp>
      <p:sp>
        <p:nvSpPr>
          <p:cNvPr id="5" name="Text Placeholder 4">
            <a:extLst>
              <a:ext uri="{FF2B5EF4-FFF2-40B4-BE49-F238E27FC236}">
                <a16:creationId xmlns:a16="http://schemas.microsoft.com/office/drawing/2014/main" id="{4C3033E4-D92E-0AC8-F8CC-E2FF207B482C}"/>
              </a:ext>
            </a:extLst>
          </p:cNvPr>
          <p:cNvSpPr>
            <a:spLocks noGrp="1"/>
          </p:cNvSpPr>
          <p:nvPr>
            <p:ph type="body" sz="quarter" idx="10"/>
          </p:nvPr>
        </p:nvSpPr>
        <p:spPr>
          <a:xfrm>
            <a:off x="317499" y="1543050"/>
            <a:ext cx="11112501" cy="4180375"/>
          </a:xfrm>
        </p:spPr>
        <p:txBody>
          <a:bodyPr>
            <a:normAutofit fontScale="92500" lnSpcReduction="10000"/>
          </a:bodyPr>
          <a:lstStyle/>
          <a:p>
            <a:r>
              <a:rPr lang="en-US" sz="2800" b="0" i="0" kern="1200" dirty="0">
                <a:solidFill>
                  <a:schemeClr val="tx1"/>
                </a:solidFill>
                <a:effectLst/>
                <a:latin typeface="+mn-lt"/>
                <a:ea typeface="+mn-ea"/>
                <a:cs typeface="+mn-cs"/>
              </a:rPr>
              <a:t>On October 23, 2018, America’s Water Infrastructure Act (AWIA) was signed into law. AWIA section 2013 revised Safe Drinking Water Act (SDWA) section 1433.</a:t>
            </a:r>
            <a:endParaRPr lang="en-US" dirty="0"/>
          </a:p>
          <a:p>
            <a:r>
              <a:rPr lang="en-US" dirty="0"/>
              <a:t>Community drinking water systems (CWSs) serving more than 3,300 people shall:</a:t>
            </a:r>
          </a:p>
          <a:p>
            <a:pPr lvl="1"/>
            <a:r>
              <a:rPr lang="en-US" dirty="0"/>
              <a:t>Create or update Risk and Resilience Assessments (RRAs) and Emergency Response Plans (ERPs)</a:t>
            </a:r>
          </a:p>
          <a:p>
            <a:pPr lvl="1"/>
            <a:r>
              <a:rPr lang="en-US" dirty="0"/>
              <a:t>Submit certifications to EPA by specified deadlines</a:t>
            </a:r>
          </a:p>
          <a:p>
            <a:pPr lvl="1"/>
            <a:r>
              <a:rPr lang="en-US" dirty="0"/>
              <a:t>Review and revise RRAs and ERPs and re-certify to EPA every 5 years</a:t>
            </a:r>
          </a:p>
          <a:p>
            <a:pPr lvl="1"/>
            <a:r>
              <a:rPr lang="en-US" dirty="0"/>
              <a:t>Coordinate with local emergency planning committees (LEPCs), to the extend possible, when preparing or revising an RRA or ERP</a:t>
            </a:r>
          </a:p>
          <a:p>
            <a:pPr lvl="1"/>
            <a:r>
              <a:rPr lang="en-US" dirty="0"/>
              <a:t>Maintain records at the water system for 5 years</a:t>
            </a:r>
          </a:p>
          <a:p>
            <a:endParaRPr lang="en-US" dirty="0"/>
          </a:p>
        </p:txBody>
      </p:sp>
      <p:pic>
        <p:nvPicPr>
          <p:cNvPr id="12" name="Picture 11">
            <a:extLst>
              <a:ext uri="{FF2B5EF4-FFF2-40B4-BE49-F238E27FC236}">
                <a16:creationId xmlns:a16="http://schemas.microsoft.com/office/drawing/2014/main" id="{EA39AFF4-B9FD-460C-9763-850EF9058D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Tree>
    <p:extLst>
      <p:ext uri="{BB962C8B-B14F-4D97-AF65-F5344CB8AC3E}">
        <p14:creationId xmlns:p14="http://schemas.microsoft.com/office/powerpoint/2010/main" val="1850238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Estimate Cybersecurity Threat and Vulnerability Likelihood (Baseline Quantitative Risk Assessment)</a:t>
            </a:r>
            <a:endParaRPr lang="en-US" sz="1800" dirty="0"/>
          </a:p>
        </p:txBody>
      </p:sp>
      <p:sp>
        <p:nvSpPr>
          <p:cNvPr id="13" name="Content Placeholder 2"/>
          <p:cNvSpPr>
            <a:spLocks noGrp="1"/>
          </p:cNvSpPr>
          <p:nvPr>
            <p:ph type="body" sz="quarter" idx="10"/>
          </p:nvPr>
        </p:nvSpPr>
        <p:spPr>
          <a:xfrm>
            <a:off x="279400" y="1545514"/>
            <a:ext cx="11595100" cy="890297"/>
          </a:xfrm>
        </p:spPr>
        <p:txBody>
          <a:bodyPr>
            <a:normAutofit fontScale="92500" lnSpcReduction="10000"/>
          </a:bodyPr>
          <a:lstStyle/>
          <a:p>
            <a:pPr marL="342900" indent="-342900">
              <a:buFont typeface="+mj-lt"/>
              <a:buAutoNum type="arabicPeriod"/>
            </a:pPr>
            <a:r>
              <a:rPr lang="en-US" dirty="0">
                <a:solidFill>
                  <a:schemeClr val="tx1"/>
                </a:solidFill>
              </a:rPr>
              <a:t>Select cybersecurity controls and practices already implemented </a:t>
            </a:r>
          </a:p>
          <a:p>
            <a:pPr marL="342900" indent="-342900">
              <a:buFont typeface="+mj-lt"/>
              <a:buAutoNum type="arabicPeriod"/>
            </a:pPr>
            <a:r>
              <a:rPr lang="en-US" dirty="0">
                <a:solidFill>
                  <a:schemeClr val="tx1"/>
                </a:solidFill>
              </a:rPr>
              <a:t>Click Calculator (VSAT calculates likelihood value based on selections)</a:t>
            </a:r>
          </a:p>
        </p:txBody>
      </p:sp>
      <p:pic>
        <p:nvPicPr>
          <p:cNvPr id="11" name="Picture 10" descr="Screenshot of Threat Likelihood and Vulnerability Likelihood">
            <a:extLst>
              <a:ext uri="{FF2B5EF4-FFF2-40B4-BE49-F238E27FC236}">
                <a16:creationId xmlns:a16="http://schemas.microsoft.com/office/drawing/2014/main" id="{6A9F45F4-008C-53CB-BAFF-3A4E21EB98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4022" y="2912477"/>
            <a:ext cx="5342805" cy="2900553"/>
          </a:xfrm>
          <a:prstGeom prst="rect">
            <a:avLst/>
          </a:prstGeom>
          <a:ln>
            <a:solidFill>
              <a:schemeClr val="tx1">
                <a:lumMod val="65000"/>
                <a:lumOff val="35000"/>
              </a:schemeClr>
            </a:solidFill>
          </a:ln>
          <a:effectLst>
            <a:outerShdw blurRad="50800" dist="38100" dir="10800000" algn="r" rotWithShape="0">
              <a:prstClr val="black">
                <a:alpha val="40000"/>
              </a:prstClr>
            </a:outerShdw>
          </a:effectLst>
        </p:spPr>
      </p:pic>
      <p:pic>
        <p:nvPicPr>
          <p:cNvPr id="4" name="Picture 3" descr="Screenshot of Baseline Cybersecurity Controls">
            <a:extLst>
              <a:ext uri="{FF2B5EF4-FFF2-40B4-BE49-F238E27FC236}">
                <a16:creationId xmlns:a16="http://schemas.microsoft.com/office/drawing/2014/main" id="{74AB4DF4-F6CF-48E5-8285-6A3DB5BA86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71606" y="2579013"/>
            <a:ext cx="3124200" cy="4172625"/>
          </a:xfrm>
          <a:prstGeom prst="rect">
            <a:avLst/>
          </a:prstGeom>
          <a:ln>
            <a:solidFill>
              <a:schemeClr val="tx1">
                <a:lumMod val="65000"/>
                <a:lumOff val="35000"/>
              </a:schemeClr>
            </a:solidFill>
          </a:ln>
          <a:effectLst>
            <a:outerShdw blurRad="50800" dist="38100" dir="10800000" algn="r" rotWithShape="0">
              <a:prstClr val="black">
                <a:alpha val="40000"/>
              </a:prstClr>
            </a:outerShdw>
          </a:effectLst>
        </p:spPr>
      </p:pic>
      <p:cxnSp>
        <p:nvCxnSpPr>
          <p:cNvPr id="12" name="Straight Arrow Connector 11">
            <a:extLst>
              <a:ext uri="{FF2B5EF4-FFF2-40B4-BE49-F238E27FC236}">
                <a16:creationId xmlns:a16="http://schemas.microsoft.com/office/drawing/2014/main" id="{DB7FF955-1473-A0CD-2B47-8CE29964F1B3}"/>
              </a:ext>
              <a:ext uri="{C183D7F6-B498-43B3-948B-1728B52AA6E4}">
                <adec:decorative xmlns:adec="http://schemas.microsoft.com/office/drawing/2017/decorative" val="1"/>
              </a:ext>
            </a:extLst>
          </p:cNvPr>
          <p:cNvCxnSpPr>
            <a:cxnSpLocks/>
          </p:cNvCxnSpPr>
          <p:nvPr/>
        </p:nvCxnSpPr>
        <p:spPr>
          <a:xfrm flipV="1">
            <a:off x="5257801" y="3657600"/>
            <a:ext cx="1913805" cy="457200"/>
          </a:xfrm>
          <a:prstGeom prst="straightConnector1">
            <a:avLst/>
          </a:prstGeom>
          <a:ln w="254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971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Estimate Non-Cyber Threat and Vulnerability Likelihood (Baseline Quantitative Risk Assessment)</a:t>
            </a:r>
          </a:p>
        </p:txBody>
      </p:sp>
      <p:sp>
        <p:nvSpPr>
          <p:cNvPr id="13" name="Content Placeholder 2"/>
          <p:cNvSpPr>
            <a:spLocks noGrp="1"/>
          </p:cNvSpPr>
          <p:nvPr>
            <p:ph type="body" sz="quarter" idx="10"/>
          </p:nvPr>
        </p:nvSpPr>
        <p:spPr>
          <a:xfrm>
            <a:off x="317500" y="1620596"/>
            <a:ext cx="11131289" cy="1537202"/>
          </a:xfrm>
        </p:spPr>
        <p:txBody>
          <a:bodyPr>
            <a:normAutofit/>
          </a:bodyPr>
          <a:lstStyle/>
          <a:p>
            <a:pPr>
              <a:spcBef>
                <a:spcPts val="0"/>
              </a:spcBef>
              <a:spcAft>
                <a:spcPts val="600"/>
              </a:spcAft>
            </a:pPr>
            <a:r>
              <a:rPr lang="en-US" sz="1800" b="1" dirty="0">
                <a:solidFill>
                  <a:schemeClr val="tx1"/>
                </a:solidFill>
                <a:latin typeface="Arial" panose="020B0604020202020204" pitchFamily="34" charset="0"/>
                <a:cs typeface="Arial" panose="020B0604020202020204" pitchFamily="34" charset="0"/>
              </a:rPr>
              <a:t>Threat likelihood</a:t>
            </a:r>
            <a:r>
              <a:rPr lang="en-US" sz="1800" dirty="0">
                <a:solidFill>
                  <a:schemeClr val="tx1"/>
                </a:solidFill>
                <a:latin typeface="Arial" panose="020B0604020202020204" pitchFamily="34" charset="0"/>
                <a:cs typeface="Arial" panose="020B0604020202020204" pitchFamily="34" charset="0"/>
              </a:rPr>
              <a:t>: Probability that the threat will occur in a one-year period, considering the capabilities of existing countermeasures</a:t>
            </a:r>
          </a:p>
          <a:p>
            <a:r>
              <a:rPr lang="en-US" sz="1800" b="1" dirty="0">
                <a:solidFill>
                  <a:schemeClr val="tx1"/>
                </a:solidFill>
                <a:latin typeface="Arial" panose="020B0604020202020204" pitchFamily="34" charset="0"/>
                <a:cs typeface="Arial" panose="020B0604020202020204" pitchFamily="34" charset="0"/>
              </a:rPr>
              <a:t>Vulnerability likelihood</a:t>
            </a:r>
            <a:r>
              <a:rPr lang="en-US" sz="1800" dirty="0">
                <a:solidFill>
                  <a:schemeClr val="tx1"/>
                </a:solidFill>
                <a:latin typeface="Arial" panose="020B0604020202020204" pitchFamily="34" charset="0"/>
                <a:cs typeface="Arial" panose="020B0604020202020204" pitchFamily="34" charset="0"/>
              </a:rPr>
              <a:t>: Estimated percentage (%) that the threat would result in the consequences projected earlier, if the threat occurred, given effectiveness of existing countermeasures</a:t>
            </a:r>
          </a:p>
        </p:txBody>
      </p:sp>
      <p:pic>
        <p:nvPicPr>
          <p:cNvPr id="10" name="Picture 9" descr="Screenshot of Threat and Vulnerability Likelihood">
            <a:extLst>
              <a:ext uri="{FF2B5EF4-FFF2-40B4-BE49-F238E27FC236}">
                <a16:creationId xmlns:a16="http://schemas.microsoft.com/office/drawing/2014/main" id="{9F1BFC7C-EAC2-4B0B-871B-52A858C46E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18015" y="3087706"/>
            <a:ext cx="8274788" cy="3106177"/>
          </a:xfrm>
          <a:prstGeom prst="rect">
            <a:avLst/>
          </a:prstGeom>
          <a:ln>
            <a:solidFill>
              <a:schemeClr val="tx1">
                <a:lumMod val="65000"/>
                <a:lumOff val="35000"/>
              </a:schemeClr>
            </a:solidFill>
          </a:ln>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08835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317500" y="365126"/>
            <a:ext cx="11595100" cy="791734"/>
          </a:xfrm>
        </p:spPr>
        <p:txBody>
          <a:bodyPr>
            <a:normAutofit/>
          </a:bodyPr>
          <a:lstStyle/>
          <a:p>
            <a:r>
              <a:rPr lang="en-US" dirty="0"/>
              <a:t>Quantitative Risk Assessment: Cyber Attack Scenarios</a:t>
            </a:r>
          </a:p>
        </p:txBody>
      </p:sp>
      <p:graphicFrame>
        <p:nvGraphicFramePr>
          <p:cNvPr id="7" name="Table 6"/>
          <p:cNvGraphicFramePr>
            <a:graphicFrameLocks noGrp="1"/>
          </p:cNvGraphicFramePr>
          <p:nvPr>
            <p:extLst>
              <p:ext uri="{D42A27DB-BD31-4B8C-83A1-F6EECF244321}">
                <p14:modId xmlns:p14="http://schemas.microsoft.com/office/powerpoint/2010/main" val="670476320"/>
              </p:ext>
            </p:extLst>
          </p:nvPr>
        </p:nvGraphicFramePr>
        <p:xfrm>
          <a:off x="317500" y="1488952"/>
          <a:ext cx="11257184" cy="4135266"/>
        </p:xfrm>
        <a:graphic>
          <a:graphicData uri="http://schemas.openxmlformats.org/drawingml/2006/table">
            <a:tbl>
              <a:tblPr firstRow="1" firstCol="1" bandRow="1">
                <a:tableStyleId>{5C22544A-7EE6-4342-B048-85BDC9FD1C3A}</a:tableStyleId>
              </a:tblPr>
              <a:tblGrid>
                <a:gridCol w="2333103">
                  <a:extLst>
                    <a:ext uri="{9D8B030D-6E8A-4147-A177-3AD203B41FA5}">
                      <a16:colId xmlns:a16="http://schemas.microsoft.com/office/drawing/2014/main" val="36804264"/>
                    </a:ext>
                  </a:extLst>
                </a:gridCol>
                <a:gridCol w="2118167">
                  <a:extLst>
                    <a:ext uri="{9D8B030D-6E8A-4147-A177-3AD203B41FA5}">
                      <a16:colId xmlns:a16="http://schemas.microsoft.com/office/drawing/2014/main" val="2288869715"/>
                    </a:ext>
                  </a:extLst>
                </a:gridCol>
                <a:gridCol w="1944546">
                  <a:extLst>
                    <a:ext uri="{9D8B030D-6E8A-4147-A177-3AD203B41FA5}">
                      <a16:colId xmlns:a16="http://schemas.microsoft.com/office/drawing/2014/main" val="1532482121"/>
                    </a:ext>
                  </a:extLst>
                </a:gridCol>
                <a:gridCol w="2148936">
                  <a:extLst>
                    <a:ext uri="{9D8B030D-6E8A-4147-A177-3AD203B41FA5}">
                      <a16:colId xmlns:a16="http://schemas.microsoft.com/office/drawing/2014/main" val="2040743751"/>
                    </a:ext>
                  </a:extLst>
                </a:gridCol>
                <a:gridCol w="1354819">
                  <a:extLst>
                    <a:ext uri="{9D8B030D-6E8A-4147-A177-3AD203B41FA5}">
                      <a16:colId xmlns:a16="http://schemas.microsoft.com/office/drawing/2014/main" val="2378520677"/>
                    </a:ext>
                  </a:extLst>
                </a:gridCol>
                <a:gridCol w="1357613">
                  <a:extLst>
                    <a:ext uri="{9D8B030D-6E8A-4147-A177-3AD203B41FA5}">
                      <a16:colId xmlns:a16="http://schemas.microsoft.com/office/drawing/2014/main" val="1598185144"/>
                    </a:ext>
                  </a:extLst>
                </a:gridCol>
              </a:tblGrid>
              <a:tr h="491053">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Asset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Threat</a:t>
                      </a:r>
                    </a:p>
                  </a:txBody>
                  <a:tcPr marL="51435" marR="51435" marT="0" marB="0" anchor="ctr">
                    <a:solidFill>
                      <a:schemeClr val="accent1"/>
                    </a:solidFill>
                  </a:tcPr>
                </a:tc>
                <a:tc>
                  <a:txBody>
                    <a:bodyPr/>
                    <a:lstStyle/>
                    <a:p>
                      <a:pPr marL="0" marR="20955"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Public Health Consequences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Economic Consequences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Threat Likelihood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Vulnerability Likelihood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2456612715"/>
                  </a:ext>
                </a:extLst>
              </a:tr>
              <a:tr h="1322088">
                <a:tc>
                  <a:txBody>
                    <a:bodyPr/>
                    <a:lstStyle/>
                    <a:p>
                      <a:pPr marL="0" marR="0" algn="l">
                        <a:lnSpc>
                          <a:spcPct val="107000"/>
                        </a:lnSpc>
                        <a:spcBef>
                          <a:spcPts val="0"/>
                        </a:spcBef>
                        <a:spcAft>
                          <a:spcPts val="0"/>
                        </a:spcAft>
                      </a:pP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Pump Station</a:t>
                      </a:r>
                    </a:p>
                  </a:txBody>
                  <a:tcPr marL="51435" marR="51435" marT="0" marB="0" anchor="ctr">
                    <a:solidFill>
                      <a:schemeClr val="bg1">
                        <a:lumMod val="85000"/>
                      </a:schemeClr>
                    </a:solidFill>
                  </a:tcPr>
                </a:tc>
                <a:tc>
                  <a:txBody>
                    <a:bodyPr/>
                    <a:lstStyle/>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Cyberattack – Loss of cellular communication to pump station</a:t>
                      </a:r>
                    </a:p>
                  </a:txBody>
                  <a:tcPr marL="51435" marR="51435" marT="0" marB="0" anchor="ctr">
                    <a:solidFill>
                      <a:schemeClr val="bg1">
                        <a:lumMod val="85000"/>
                      </a:schemeClr>
                    </a:solidFill>
                  </a:tcP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Fatalities:</a:t>
                      </a:r>
                      <a:r>
                        <a:rPr lang="en-US" sz="1600" baseline="0" dirty="0">
                          <a:effectLst/>
                          <a:latin typeface="Arial" panose="020B0604020202020204" pitchFamily="34" charset="0"/>
                          <a:cs typeface="Arial" panose="020B0604020202020204" pitchFamily="34" charset="0"/>
                        </a:rPr>
                        <a:t> 0</a:t>
                      </a:r>
                    </a:p>
                    <a:p>
                      <a:pPr marL="0" marR="0" algn="l">
                        <a:lnSpc>
                          <a:spcPct val="107000"/>
                        </a:lnSpc>
                        <a:spcBef>
                          <a:spcPts val="0"/>
                        </a:spcBef>
                        <a:spcAft>
                          <a:spcPts val="0"/>
                        </a:spcAft>
                      </a:pPr>
                      <a:r>
                        <a:rPr lang="en-US" sz="1600" baseline="0" dirty="0">
                          <a:effectLst/>
                          <a:latin typeface="Arial" panose="020B0604020202020204" pitchFamily="34" charset="0"/>
                          <a:ea typeface="Calibri" panose="020F0502020204030204" pitchFamily="34" charset="0"/>
                          <a:cs typeface="Arial" panose="020B0604020202020204" pitchFamily="34" charset="0"/>
                        </a:rPr>
                        <a:t>Injuries: 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Utility Financial: </a:t>
                      </a:r>
                      <a:r>
                        <a:rPr lang="en-US" sz="1600" dirty="0">
                          <a:effectLst/>
                          <a:latin typeface="Arial" panose="020B0604020202020204" pitchFamily="34" charset="0"/>
                          <a:ea typeface="Calibri" panose="020F0502020204030204" pitchFamily="34" charset="0"/>
                          <a:cs typeface="Arial" panose="020B0604020202020204" pitchFamily="34" charset="0"/>
                        </a:rPr>
                        <a:t>$100,000</a:t>
                      </a:r>
                    </a:p>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Regional Economic: $400,000</a:t>
                      </a: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Annual Baseline</a:t>
                      </a:r>
                      <a:r>
                        <a:rPr lang="en-US" sz="1600" baseline="0" dirty="0">
                          <a:effectLst/>
                          <a:latin typeface="Arial" panose="020B0604020202020204" pitchFamily="34" charset="0"/>
                          <a:ea typeface="Calibri" panose="020F0502020204030204" pitchFamily="34" charset="0"/>
                          <a:cs typeface="Arial" panose="020B0604020202020204" pitchFamily="34" charset="0"/>
                        </a:rPr>
                        <a:t> Estimate: 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baseline="0" dirty="0">
                          <a:effectLst/>
                          <a:latin typeface="Arial" panose="020B0604020202020204" pitchFamily="34" charset="0"/>
                          <a:ea typeface="Calibri" panose="020F0502020204030204" pitchFamily="34" charset="0"/>
                          <a:cs typeface="Arial" panose="020B0604020202020204" pitchFamily="34" charset="0"/>
                        </a:rPr>
                        <a:t>Baseline Estimate: 90%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4093452375"/>
                  </a:ext>
                </a:extLst>
              </a:tr>
              <a:tr h="1131011">
                <a:tc>
                  <a:txBody>
                    <a:bodyPr/>
                    <a:lstStyle/>
                    <a:p>
                      <a:pPr marL="0" marR="0" algn="l">
                        <a:lnSpc>
                          <a:spcPct val="107000"/>
                        </a:lnSpc>
                        <a:spcBef>
                          <a:spcPts val="0"/>
                        </a:spcBef>
                        <a:spcAft>
                          <a:spcPts val="0"/>
                        </a:spcAft>
                      </a:pP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Business enterprise systems (i.e., email, lab equipment, work order system)</a:t>
                      </a:r>
                    </a:p>
                    <a:p>
                      <a:pPr marL="0" marR="0" algn="l">
                        <a:lnSpc>
                          <a:spcPct val="107000"/>
                        </a:lnSpc>
                        <a:spcBef>
                          <a:spcPts val="0"/>
                        </a:spcBef>
                        <a:spcAft>
                          <a:spcPts val="0"/>
                        </a:spcAft>
                      </a:pP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solidFill>
                      <a:schemeClr val="bg1">
                        <a:lumMod val="85000"/>
                      </a:schemeClr>
                    </a:solidFill>
                  </a:tcPr>
                </a:tc>
                <a:tc>
                  <a:txBody>
                    <a:bodyPr/>
                    <a:lstStyle/>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Cyberattack </a:t>
                      </a:r>
                      <a:r>
                        <a:rPr lang="en-US" sz="1600" baseline="0" dirty="0">
                          <a:effectLst/>
                          <a:latin typeface="Arial" panose="020B0604020202020204" pitchFamily="34" charset="0"/>
                          <a:ea typeface="Calibri" panose="020F0502020204030204" pitchFamily="34" charset="0"/>
                          <a:cs typeface="Arial" panose="020B0604020202020204" pitchFamily="34" charset="0"/>
                        </a:rPr>
                        <a:t>– Ransomware attack</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solidFill>
                      <a:schemeClr val="bg1">
                        <a:lumMod val="85000"/>
                      </a:schemeClr>
                    </a:solidFill>
                  </a:tcP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Fatalities:</a:t>
                      </a:r>
                      <a:r>
                        <a:rPr lang="en-US" sz="1600" baseline="0" dirty="0">
                          <a:effectLst/>
                          <a:latin typeface="Arial" panose="020B0604020202020204" pitchFamily="34" charset="0"/>
                          <a:cs typeface="Arial" panose="020B0604020202020204" pitchFamily="34" charset="0"/>
                        </a:rPr>
                        <a:t> 0</a:t>
                      </a:r>
                    </a:p>
                    <a:p>
                      <a:pPr marL="0" marR="0" algn="l">
                        <a:lnSpc>
                          <a:spcPct val="107000"/>
                        </a:lnSpc>
                        <a:spcBef>
                          <a:spcPts val="0"/>
                        </a:spcBef>
                        <a:spcAft>
                          <a:spcPts val="0"/>
                        </a:spcAft>
                      </a:pPr>
                      <a:r>
                        <a:rPr lang="en-US" sz="1600" baseline="0" dirty="0">
                          <a:effectLst/>
                          <a:latin typeface="Arial" panose="020B0604020202020204" pitchFamily="34" charset="0"/>
                          <a:ea typeface="Calibri" panose="020F0502020204030204" pitchFamily="34" charset="0"/>
                          <a:cs typeface="Arial" panose="020B0604020202020204" pitchFamily="34" charset="0"/>
                        </a:rPr>
                        <a:t>Injuries: 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Utility Financial: </a:t>
                      </a:r>
                      <a:r>
                        <a:rPr lang="en-US" sz="1600" dirty="0">
                          <a:effectLst/>
                          <a:latin typeface="Arial" panose="020B0604020202020204" pitchFamily="34" charset="0"/>
                          <a:ea typeface="Calibri" panose="020F0502020204030204" pitchFamily="34" charset="0"/>
                          <a:cs typeface="Arial" panose="020B0604020202020204" pitchFamily="34" charset="0"/>
                        </a:rPr>
                        <a:t>$300,000</a:t>
                      </a:r>
                    </a:p>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Regional Economic: $0</a:t>
                      </a: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Annual Baseline</a:t>
                      </a:r>
                      <a:r>
                        <a:rPr lang="en-US" sz="1600" baseline="0" dirty="0">
                          <a:effectLst/>
                          <a:latin typeface="Arial" panose="020B0604020202020204" pitchFamily="34" charset="0"/>
                          <a:ea typeface="Calibri" panose="020F0502020204030204" pitchFamily="34" charset="0"/>
                          <a:cs typeface="Arial" panose="020B0604020202020204" pitchFamily="34" charset="0"/>
                        </a:rPr>
                        <a:t> Estimate: 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baseline="0" dirty="0">
                          <a:effectLst/>
                          <a:latin typeface="Arial" panose="020B0604020202020204" pitchFamily="34" charset="0"/>
                          <a:ea typeface="Calibri" panose="020F0502020204030204" pitchFamily="34" charset="0"/>
                          <a:cs typeface="Arial" panose="020B0604020202020204" pitchFamily="34" charset="0"/>
                        </a:rPr>
                        <a:t>Baseline Estimate: 99%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3244271205"/>
                  </a:ext>
                </a:extLst>
              </a:tr>
              <a:tr h="850882">
                <a:tc>
                  <a:txBody>
                    <a:bodyPr/>
                    <a:lstStyle/>
                    <a:p>
                      <a:pPr marL="0" marR="0" algn="l">
                        <a:lnSpc>
                          <a:spcPct val="107000"/>
                        </a:lnSpc>
                        <a:spcBef>
                          <a:spcPts val="0"/>
                        </a:spcBef>
                        <a:spcAft>
                          <a:spcPts val="0"/>
                        </a:spcAft>
                      </a:pP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Billing System</a:t>
                      </a:r>
                    </a:p>
                  </a:txBody>
                  <a:tcPr marL="51435" marR="51435" marT="0" marB="0" anchor="ctr">
                    <a:solidFill>
                      <a:schemeClr val="bg1">
                        <a:lumMod val="85000"/>
                      </a:schemeClr>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600" dirty="0">
                          <a:effectLst/>
                          <a:latin typeface="Arial" panose="020B0604020202020204" pitchFamily="34" charset="0"/>
                          <a:ea typeface="Calibri" panose="020F0502020204030204" pitchFamily="34" charset="0"/>
                          <a:cs typeface="Arial" panose="020B0604020202020204" pitchFamily="34" charset="0"/>
                        </a:rPr>
                        <a:t>Cyberattack </a:t>
                      </a:r>
                      <a:r>
                        <a:rPr lang="en-US" sz="1600" baseline="0" dirty="0">
                          <a:effectLst/>
                          <a:latin typeface="Arial" panose="020B0604020202020204" pitchFamily="34" charset="0"/>
                          <a:ea typeface="Calibri" panose="020F0502020204030204" pitchFamily="34" charset="0"/>
                          <a:cs typeface="Arial" panose="020B0604020202020204" pitchFamily="34" charset="0"/>
                        </a:rPr>
                        <a:t>– Ransomware attack</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solidFill>
                      <a:schemeClr val="bg1">
                        <a:lumMod val="85000"/>
                      </a:schemeClr>
                    </a:solidFill>
                  </a:tcP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Fatalities:</a:t>
                      </a:r>
                      <a:r>
                        <a:rPr lang="en-US" sz="1600" baseline="0" dirty="0">
                          <a:effectLst/>
                          <a:latin typeface="Arial" panose="020B0604020202020204" pitchFamily="34" charset="0"/>
                          <a:cs typeface="Arial" panose="020B0604020202020204" pitchFamily="34" charset="0"/>
                        </a:rPr>
                        <a:t> 0</a:t>
                      </a:r>
                    </a:p>
                    <a:p>
                      <a:pPr marL="0" marR="0" algn="l">
                        <a:lnSpc>
                          <a:spcPct val="107000"/>
                        </a:lnSpc>
                        <a:spcBef>
                          <a:spcPts val="0"/>
                        </a:spcBef>
                        <a:spcAft>
                          <a:spcPts val="0"/>
                        </a:spcAft>
                      </a:pPr>
                      <a:r>
                        <a:rPr lang="en-US" sz="1600" baseline="0" dirty="0">
                          <a:effectLst/>
                          <a:latin typeface="Arial" panose="020B0604020202020204" pitchFamily="34" charset="0"/>
                          <a:ea typeface="Calibri" panose="020F0502020204030204" pitchFamily="34" charset="0"/>
                          <a:cs typeface="Arial" panose="020B0604020202020204" pitchFamily="34" charset="0"/>
                        </a:rPr>
                        <a:t>Injuries: 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Utility Financial: </a:t>
                      </a:r>
                      <a:r>
                        <a:rPr lang="en-US" sz="1600" dirty="0">
                          <a:effectLst/>
                          <a:latin typeface="Arial" panose="020B0604020202020204" pitchFamily="34" charset="0"/>
                          <a:ea typeface="Calibri" panose="020F0502020204030204" pitchFamily="34" charset="0"/>
                          <a:cs typeface="Arial" panose="020B0604020202020204" pitchFamily="34" charset="0"/>
                        </a:rPr>
                        <a:t>$200,000</a:t>
                      </a:r>
                    </a:p>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Regional Economic: $0</a:t>
                      </a: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Annual Baseline</a:t>
                      </a:r>
                      <a:r>
                        <a:rPr lang="en-US" sz="1600" baseline="0" dirty="0">
                          <a:effectLst/>
                          <a:latin typeface="Arial" panose="020B0604020202020204" pitchFamily="34" charset="0"/>
                          <a:ea typeface="Calibri" panose="020F0502020204030204" pitchFamily="34" charset="0"/>
                          <a:cs typeface="Arial" panose="020B0604020202020204" pitchFamily="34" charset="0"/>
                        </a:rPr>
                        <a:t> Estimate: 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baseline="0" dirty="0">
                          <a:effectLst/>
                          <a:latin typeface="Arial" panose="020B0604020202020204" pitchFamily="34" charset="0"/>
                          <a:ea typeface="Calibri" panose="020F0502020204030204" pitchFamily="34" charset="0"/>
                          <a:cs typeface="Arial" panose="020B0604020202020204" pitchFamily="34" charset="0"/>
                        </a:rPr>
                        <a:t>Baseline Estimate: 99%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2387533684"/>
                  </a:ext>
                </a:extLst>
              </a:tr>
            </a:tbl>
          </a:graphicData>
        </a:graphic>
      </p:graphicFrame>
      <p:sp>
        <p:nvSpPr>
          <p:cNvPr id="2" name="TextBox 1">
            <a:extLst>
              <a:ext uri="{FF2B5EF4-FFF2-40B4-BE49-F238E27FC236}">
                <a16:creationId xmlns:a16="http://schemas.microsoft.com/office/drawing/2014/main" id="{09C2CADA-8BF3-9A32-4322-05C3AC9C63E3}"/>
              </a:ext>
            </a:extLst>
          </p:cNvPr>
          <p:cNvSpPr txBox="1"/>
          <p:nvPr/>
        </p:nvSpPr>
        <p:spPr>
          <a:xfrm>
            <a:off x="317500" y="1033727"/>
            <a:ext cx="914713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Baseline Quantitative Risk Assessment data entered for training scenario</a:t>
            </a:r>
          </a:p>
        </p:txBody>
      </p:sp>
    </p:spTree>
    <p:extLst>
      <p:ext uri="{BB962C8B-B14F-4D97-AF65-F5344CB8AC3E}">
        <p14:creationId xmlns:p14="http://schemas.microsoft.com/office/powerpoint/2010/main" val="2442280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0C685A-5858-4C79-6817-C2A6287800E9}"/>
              </a:ext>
            </a:extLst>
          </p:cNvPr>
          <p:cNvSpPr>
            <a:spLocks noGrp="1"/>
          </p:cNvSpPr>
          <p:nvPr>
            <p:ph type="title"/>
          </p:nvPr>
        </p:nvSpPr>
        <p:spPr>
          <a:xfrm>
            <a:off x="317500" y="365125"/>
            <a:ext cx="11595100" cy="691779"/>
          </a:xfrm>
        </p:spPr>
        <p:txBody>
          <a:bodyPr>
            <a:normAutofit/>
          </a:bodyPr>
          <a:lstStyle/>
          <a:p>
            <a:r>
              <a:rPr lang="en-US" dirty="0"/>
              <a:t>Quantitative Risk Assessment: Flood Scenario</a:t>
            </a:r>
          </a:p>
        </p:txBody>
      </p:sp>
      <p:sp>
        <p:nvSpPr>
          <p:cNvPr id="9" name="TextBox 8">
            <a:extLst>
              <a:ext uri="{FF2B5EF4-FFF2-40B4-BE49-F238E27FC236}">
                <a16:creationId xmlns:a16="http://schemas.microsoft.com/office/drawing/2014/main" id="{E9760962-9CE1-2450-C4E4-F54D56CA157A}"/>
              </a:ext>
            </a:extLst>
          </p:cNvPr>
          <p:cNvSpPr txBox="1"/>
          <p:nvPr/>
        </p:nvSpPr>
        <p:spPr>
          <a:xfrm>
            <a:off x="373418" y="1056904"/>
            <a:ext cx="9147134"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Baseline Quantitative Risk Assessment data entered for training scenario</a:t>
            </a:r>
          </a:p>
        </p:txBody>
      </p:sp>
      <p:graphicFrame>
        <p:nvGraphicFramePr>
          <p:cNvPr id="7" name="Table 6"/>
          <p:cNvGraphicFramePr>
            <a:graphicFrameLocks noGrp="1"/>
          </p:cNvGraphicFramePr>
          <p:nvPr>
            <p:extLst>
              <p:ext uri="{D42A27DB-BD31-4B8C-83A1-F6EECF244321}">
                <p14:modId xmlns:p14="http://schemas.microsoft.com/office/powerpoint/2010/main" val="3446007576"/>
              </p:ext>
            </p:extLst>
          </p:nvPr>
        </p:nvGraphicFramePr>
        <p:xfrm>
          <a:off x="459679" y="1748683"/>
          <a:ext cx="11100120" cy="2745129"/>
        </p:xfrm>
        <a:graphic>
          <a:graphicData uri="http://schemas.openxmlformats.org/drawingml/2006/table">
            <a:tbl>
              <a:tblPr firstRow="1" firstCol="1" bandRow="1">
                <a:tableStyleId>{5C22544A-7EE6-4342-B048-85BDC9FD1C3A}</a:tableStyleId>
              </a:tblPr>
              <a:tblGrid>
                <a:gridCol w="2106593">
                  <a:extLst>
                    <a:ext uri="{9D8B030D-6E8A-4147-A177-3AD203B41FA5}">
                      <a16:colId xmlns:a16="http://schemas.microsoft.com/office/drawing/2014/main" val="36804264"/>
                    </a:ext>
                  </a:extLst>
                </a:gridCol>
                <a:gridCol w="1851950">
                  <a:extLst>
                    <a:ext uri="{9D8B030D-6E8A-4147-A177-3AD203B41FA5}">
                      <a16:colId xmlns:a16="http://schemas.microsoft.com/office/drawing/2014/main" val="2288869715"/>
                    </a:ext>
                  </a:extLst>
                </a:gridCol>
                <a:gridCol w="1591517">
                  <a:extLst>
                    <a:ext uri="{9D8B030D-6E8A-4147-A177-3AD203B41FA5}">
                      <a16:colId xmlns:a16="http://schemas.microsoft.com/office/drawing/2014/main" val="1532482121"/>
                    </a:ext>
                  </a:extLst>
                </a:gridCol>
                <a:gridCol w="2228128">
                  <a:extLst>
                    <a:ext uri="{9D8B030D-6E8A-4147-A177-3AD203B41FA5}">
                      <a16:colId xmlns:a16="http://schemas.microsoft.com/office/drawing/2014/main" val="2040743751"/>
                    </a:ext>
                  </a:extLst>
                </a:gridCol>
                <a:gridCol w="1747777">
                  <a:extLst>
                    <a:ext uri="{9D8B030D-6E8A-4147-A177-3AD203B41FA5}">
                      <a16:colId xmlns:a16="http://schemas.microsoft.com/office/drawing/2014/main" val="2378520677"/>
                    </a:ext>
                  </a:extLst>
                </a:gridCol>
                <a:gridCol w="1574155">
                  <a:extLst>
                    <a:ext uri="{9D8B030D-6E8A-4147-A177-3AD203B41FA5}">
                      <a16:colId xmlns:a16="http://schemas.microsoft.com/office/drawing/2014/main" val="1598185144"/>
                    </a:ext>
                  </a:extLst>
                </a:gridCol>
              </a:tblGrid>
              <a:tr h="1096297">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Asset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Threat</a:t>
                      </a:r>
                    </a:p>
                  </a:txBody>
                  <a:tcPr marL="51435" marR="51435" marT="0" marB="0" anchor="ctr">
                    <a:solidFill>
                      <a:schemeClr val="accent1"/>
                    </a:solidFill>
                  </a:tcPr>
                </a:tc>
                <a:tc>
                  <a:txBody>
                    <a:bodyPr/>
                    <a:lstStyle/>
                    <a:p>
                      <a:pPr marL="0" marR="20955"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Public Health Consequences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Economic Consequences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Threat Likelihood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Vulnerability Likelihood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2456612715"/>
                  </a:ext>
                </a:extLst>
              </a:tr>
              <a:tr h="1648832">
                <a:tc>
                  <a:txBody>
                    <a:bodyPr/>
                    <a:lstStyle/>
                    <a:p>
                      <a:pPr marL="0" marR="0" algn="l">
                        <a:lnSpc>
                          <a:spcPct val="107000"/>
                        </a:lnSpc>
                        <a:spcBef>
                          <a:spcPts val="0"/>
                        </a:spcBef>
                        <a:spcAft>
                          <a:spcPts val="0"/>
                        </a:spcAft>
                      </a:pP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Online Water Quality Monitoring Sensors</a:t>
                      </a:r>
                    </a:p>
                  </a:txBody>
                  <a:tcPr marL="51435" marR="51435" marT="0" marB="0" anchor="ctr">
                    <a:solidFill>
                      <a:schemeClr val="bg1">
                        <a:lumMod val="85000"/>
                      </a:schemeClr>
                    </a:solidFill>
                  </a:tcPr>
                </a:tc>
                <a:tc>
                  <a:txBody>
                    <a:bodyPr/>
                    <a:lstStyle/>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Flood – F1 – </a:t>
                      </a:r>
                    </a:p>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Flood – 100 Year</a:t>
                      </a:r>
                    </a:p>
                  </a:txBody>
                  <a:tcPr marL="51435" marR="51435" marT="0" marB="0" anchor="ctr">
                    <a:solidFill>
                      <a:schemeClr val="bg1">
                        <a:lumMod val="85000"/>
                      </a:schemeClr>
                    </a:solidFill>
                  </a:tcP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Fatalities:</a:t>
                      </a:r>
                      <a:r>
                        <a:rPr lang="en-US" sz="1600" baseline="0" dirty="0">
                          <a:effectLst/>
                          <a:latin typeface="Arial" panose="020B0604020202020204" pitchFamily="34" charset="0"/>
                          <a:cs typeface="Arial" panose="020B0604020202020204" pitchFamily="34" charset="0"/>
                        </a:rPr>
                        <a:t> 0</a:t>
                      </a:r>
                    </a:p>
                    <a:p>
                      <a:pPr marL="0" marR="0" algn="l">
                        <a:lnSpc>
                          <a:spcPct val="107000"/>
                        </a:lnSpc>
                        <a:spcBef>
                          <a:spcPts val="0"/>
                        </a:spcBef>
                        <a:spcAft>
                          <a:spcPts val="0"/>
                        </a:spcAft>
                      </a:pPr>
                      <a:r>
                        <a:rPr lang="en-US" sz="1600" baseline="0" dirty="0">
                          <a:effectLst/>
                          <a:latin typeface="Arial" panose="020B0604020202020204" pitchFamily="34" charset="0"/>
                          <a:ea typeface="Calibri" panose="020F0502020204030204" pitchFamily="34" charset="0"/>
                          <a:cs typeface="Arial" panose="020B0604020202020204" pitchFamily="34" charset="0"/>
                        </a:rPr>
                        <a:t>Injuries: 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Utility Financial: </a:t>
                      </a:r>
                      <a:r>
                        <a:rPr lang="en-US" sz="1600" dirty="0">
                          <a:effectLst/>
                          <a:latin typeface="Arial" panose="020B0604020202020204" pitchFamily="34" charset="0"/>
                          <a:ea typeface="Calibri" panose="020F0502020204030204" pitchFamily="34" charset="0"/>
                          <a:cs typeface="Arial" panose="020B0604020202020204" pitchFamily="34" charset="0"/>
                        </a:rPr>
                        <a:t>$76,000</a:t>
                      </a:r>
                    </a:p>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Regional Economic: $80,944,600</a:t>
                      </a:r>
                    </a:p>
                  </a:txBody>
                  <a:tcPr marL="51435" marR="51435"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Annual Baseline</a:t>
                      </a:r>
                      <a:r>
                        <a:rPr lang="en-US" sz="1600" baseline="0" dirty="0">
                          <a:effectLst/>
                          <a:latin typeface="Arial" panose="020B0604020202020204" pitchFamily="34" charset="0"/>
                          <a:ea typeface="Calibri" panose="020F0502020204030204" pitchFamily="34" charset="0"/>
                          <a:cs typeface="Arial" panose="020B0604020202020204" pitchFamily="34" charset="0"/>
                        </a:rPr>
                        <a:t> Estimate: 0.01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tc>
                  <a:txBody>
                    <a:bodyPr/>
                    <a:lstStyle/>
                    <a:p>
                      <a:pPr marL="0" marR="0" algn="l">
                        <a:lnSpc>
                          <a:spcPct val="107000"/>
                        </a:lnSpc>
                        <a:spcBef>
                          <a:spcPts val="0"/>
                        </a:spcBef>
                        <a:spcAft>
                          <a:spcPts val="0"/>
                        </a:spcAft>
                      </a:pPr>
                      <a:r>
                        <a:rPr lang="en-US" sz="1600" baseline="0" dirty="0">
                          <a:effectLst/>
                          <a:latin typeface="Arial" panose="020B0604020202020204" pitchFamily="34" charset="0"/>
                          <a:ea typeface="Calibri" panose="020F0502020204030204" pitchFamily="34" charset="0"/>
                          <a:cs typeface="Arial" panose="020B0604020202020204" pitchFamily="34" charset="0"/>
                        </a:rPr>
                        <a:t>Baseline Estimate: 72%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2758094328"/>
                  </a:ext>
                </a:extLst>
              </a:tr>
            </a:tbl>
          </a:graphicData>
        </a:graphic>
      </p:graphicFrame>
    </p:spTree>
    <p:extLst>
      <p:ext uri="{BB962C8B-B14F-4D97-AF65-F5344CB8AC3E}">
        <p14:creationId xmlns:p14="http://schemas.microsoft.com/office/powerpoint/2010/main" val="2887244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Perform Countermeasure Analysis (Optional)</a:t>
            </a:r>
            <a:endParaRPr lang="en-US" i="1" dirty="0"/>
          </a:p>
        </p:txBody>
      </p:sp>
      <p:sp>
        <p:nvSpPr>
          <p:cNvPr id="3" name="Content Placeholder 2"/>
          <p:cNvSpPr>
            <a:spLocks noGrp="1"/>
          </p:cNvSpPr>
          <p:nvPr>
            <p:ph type="body" sz="quarter" idx="10"/>
          </p:nvPr>
        </p:nvSpPr>
        <p:spPr/>
        <p:txBody>
          <a:bodyPr>
            <a:normAutofit fontScale="92500" lnSpcReduction="20000"/>
          </a:bodyPr>
          <a:lstStyle/>
          <a:p>
            <a:pPr marL="0" indent="0">
              <a:spcBef>
                <a:spcPts val="600"/>
              </a:spcBef>
              <a:spcAft>
                <a:spcPts val="600"/>
              </a:spcAft>
              <a:buNone/>
            </a:pPr>
            <a:r>
              <a:rPr lang="en-US" dirty="0">
                <a:solidFill>
                  <a:schemeClr val="tx1"/>
                </a:solidFill>
              </a:rPr>
              <a:t>The countermeasure analysis is a two-step process.</a:t>
            </a:r>
          </a:p>
          <a:p>
            <a:pPr marL="0" indent="0">
              <a:spcBef>
                <a:spcPts val="600"/>
              </a:spcBef>
              <a:spcAft>
                <a:spcPts val="600"/>
              </a:spcAft>
              <a:buNone/>
            </a:pPr>
            <a:r>
              <a:rPr lang="en-US" dirty="0">
                <a:solidFill>
                  <a:schemeClr val="tx1"/>
                </a:solidFill>
              </a:rPr>
              <a:t>1. Select potential countermeasures.</a:t>
            </a:r>
          </a:p>
          <a:p>
            <a:pPr marL="0" indent="0">
              <a:spcAft>
                <a:spcPts val="600"/>
              </a:spcAft>
              <a:buNone/>
            </a:pPr>
            <a:r>
              <a:rPr lang="en-US" dirty="0">
                <a:solidFill>
                  <a:schemeClr val="tx1"/>
                </a:solidFill>
              </a:rPr>
              <a:t>2. Perform improvement risk assessment for each asset/threat pair.</a:t>
            </a:r>
          </a:p>
          <a:p>
            <a:pPr marL="290512" lvl="1" indent="0">
              <a:spcAft>
                <a:spcPts val="600"/>
              </a:spcAft>
              <a:buNone/>
            </a:pPr>
            <a:r>
              <a:rPr lang="en-US" dirty="0">
                <a:solidFill>
                  <a:schemeClr val="tx1"/>
                </a:solidFill>
              </a:rPr>
              <a:t>Assess improvement with potential countermeasures in place:</a:t>
            </a:r>
          </a:p>
          <a:p>
            <a:pPr lvl="2">
              <a:spcBef>
                <a:spcPts val="600"/>
              </a:spcBef>
              <a:spcAft>
                <a:spcPts val="600"/>
              </a:spcAft>
            </a:pPr>
            <a:r>
              <a:rPr lang="en-US" dirty="0">
                <a:solidFill>
                  <a:schemeClr val="tx1"/>
                </a:solidFill>
              </a:rPr>
              <a:t>Enter Public Health and Economic Consequences </a:t>
            </a:r>
          </a:p>
          <a:p>
            <a:pPr marL="1533525" lvl="4" indent="-285750">
              <a:spcAft>
                <a:spcPts val="600"/>
              </a:spcAft>
            </a:pPr>
            <a:r>
              <a:rPr lang="en-US" i="1" dirty="0">
                <a:solidFill>
                  <a:schemeClr val="tx1"/>
                </a:solidFill>
              </a:rPr>
              <a:t>WHEAT Calculator</a:t>
            </a:r>
          </a:p>
          <a:p>
            <a:pPr lvl="2">
              <a:spcAft>
                <a:spcPts val="600"/>
              </a:spcAft>
            </a:pPr>
            <a:r>
              <a:rPr lang="en-US" dirty="0">
                <a:solidFill>
                  <a:schemeClr val="tx1"/>
                </a:solidFill>
              </a:rPr>
              <a:t>Estimate Threat Likelihood</a:t>
            </a:r>
          </a:p>
          <a:p>
            <a:pPr lvl="2">
              <a:spcAft>
                <a:spcPts val="600"/>
              </a:spcAft>
            </a:pPr>
            <a:r>
              <a:rPr lang="en-US" dirty="0">
                <a:solidFill>
                  <a:schemeClr val="tx1"/>
                </a:solidFill>
              </a:rPr>
              <a:t>Estimate Vulnerability Likelihood</a:t>
            </a:r>
          </a:p>
          <a:p>
            <a:pPr marL="1533525" lvl="4" indent="-285750">
              <a:spcAft>
                <a:spcPts val="600"/>
              </a:spcAft>
            </a:pPr>
            <a:r>
              <a:rPr lang="en-US" i="1" dirty="0">
                <a:solidFill>
                  <a:schemeClr val="tx1"/>
                </a:solidFill>
              </a:rPr>
              <a:t>Vulnerability Likelihood Calculator</a:t>
            </a:r>
          </a:p>
          <a:p>
            <a:pPr marL="1533525" lvl="4" indent="-285750">
              <a:spcAft>
                <a:spcPts val="600"/>
              </a:spcAft>
            </a:pPr>
            <a:r>
              <a:rPr lang="en-US" i="1" dirty="0">
                <a:solidFill>
                  <a:schemeClr val="tx1"/>
                </a:solidFill>
              </a:rPr>
              <a:t>Cybersecurity Vulnerability Assessment Calculator</a:t>
            </a:r>
          </a:p>
        </p:txBody>
      </p:sp>
    </p:spTree>
    <p:extLst>
      <p:ext uri="{BB962C8B-B14F-4D97-AF65-F5344CB8AC3E}">
        <p14:creationId xmlns:p14="http://schemas.microsoft.com/office/powerpoint/2010/main" val="1785929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Potential Countermeasure Costs</a:t>
            </a:r>
          </a:p>
        </p:txBody>
      </p:sp>
      <p:sp>
        <p:nvSpPr>
          <p:cNvPr id="3" name="Content Placeholder 2"/>
          <p:cNvSpPr>
            <a:spLocks noGrp="1"/>
          </p:cNvSpPr>
          <p:nvPr>
            <p:ph type="body" sz="quarter" idx="10"/>
          </p:nvPr>
        </p:nvSpPr>
        <p:spPr>
          <a:xfrm>
            <a:off x="317500" y="1401224"/>
            <a:ext cx="8063175" cy="419625"/>
          </a:xfrm>
        </p:spPr>
        <p:txBody>
          <a:bodyPr>
            <a:normAutofit fontScale="92500" lnSpcReduction="10000"/>
          </a:bodyPr>
          <a:lstStyle/>
          <a:p>
            <a:pPr marL="0" indent="0">
              <a:buNone/>
            </a:pPr>
            <a:r>
              <a:rPr lang="en-US" dirty="0">
                <a:solidFill>
                  <a:schemeClr val="tx1"/>
                </a:solidFill>
              </a:rPr>
              <a:t>Countermeasure costs may be specified.</a:t>
            </a:r>
          </a:p>
        </p:txBody>
      </p:sp>
      <p:pic>
        <p:nvPicPr>
          <p:cNvPr id="6" name="Picture 5" descr="Screenshot of Potential Countermeasure Costs screen"/>
          <p:cNvPicPr>
            <a:picLocks noChangeAspect="1"/>
          </p:cNvPicPr>
          <p:nvPr/>
        </p:nvPicPr>
        <p:blipFill>
          <a:blip r:embed="rId3">
            <a:extLst>
              <a:ext uri="{28A0092B-C50C-407E-A947-70E740481C1C}">
                <a14:useLocalDpi xmlns:a14="http://schemas.microsoft.com/office/drawing/2010/main" val="0"/>
              </a:ext>
            </a:extLst>
          </a:blip>
          <a:srcRect/>
          <a:stretch/>
        </p:blipFill>
        <p:spPr>
          <a:xfrm>
            <a:off x="2416866" y="1732768"/>
            <a:ext cx="6720325" cy="4322201"/>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4514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Countermeasure Packages</a:t>
            </a:r>
          </a:p>
        </p:txBody>
      </p:sp>
      <p:sp>
        <p:nvSpPr>
          <p:cNvPr id="3" name="Content Placeholder 2"/>
          <p:cNvSpPr>
            <a:spLocks noGrp="1"/>
          </p:cNvSpPr>
          <p:nvPr>
            <p:ph type="body" sz="quarter" idx="10"/>
          </p:nvPr>
        </p:nvSpPr>
        <p:spPr>
          <a:xfrm>
            <a:off x="317500" y="1407381"/>
            <a:ext cx="11595100" cy="1004768"/>
          </a:xfrm>
        </p:spPr>
        <p:txBody>
          <a:bodyPr>
            <a:normAutofit/>
          </a:bodyPr>
          <a:lstStyle/>
          <a:p>
            <a:pPr marL="0" indent="0">
              <a:buNone/>
            </a:pPr>
            <a:r>
              <a:rPr lang="en-US" dirty="0">
                <a:solidFill>
                  <a:schemeClr val="tx1"/>
                </a:solidFill>
              </a:rPr>
              <a:t>Countermeasure packages save time by grouping potential countermeasures. Can be applied to multiple asset-threat pairs.</a:t>
            </a:r>
            <a:endParaRPr lang="en-US" dirty="0"/>
          </a:p>
        </p:txBody>
      </p:sp>
      <p:pic>
        <p:nvPicPr>
          <p:cNvPr id="8" name="Picture 7" descr="Screenshot of the Countermeasure Packages screen">
            <a:extLst>
              <a:ext uri="{FF2B5EF4-FFF2-40B4-BE49-F238E27FC236}">
                <a16:creationId xmlns:a16="http://schemas.microsoft.com/office/drawing/2014/main" id="{8E9EA122-E032-4F41-B228-E809A77248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402119" y="2412149"/>
            <a:ext cx="7387763" cy="3515185"/>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1940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210746"/>
            <a:ext cx="11595100" cy="1010573"/>
          </a:xfrm>
        </p:spPr>
        <p:txBody>
          <a:bodyPr>
            <a:normAutofit/>
          </a:bodyPr>
          <a:lstStyle/>
          <a:p>
            <a:r>
              <a:rPr lang="en-US" dirty="0"/>
              <a:t>Countermeasure Analysis: Cyber Attack Scenarios</a:t>
            </a:r>
          </a:p>
        </p:txBody>
      </p:sp>
      <p:graphicFrame>
        <p:nvGraphicFramePr>
          <p:cNvPr id="7" name="Table 6"/>
          <p:cNvGraphicFramePr>
            <a:graphicFrameLocks noGrp="1"/>
          </p:cNvGraphicFramePr>
          <p:nvPr>
            <p:extLst>
              <p:ext uri="{D42A27DB-BD31-4B8C-83A1-F6EECF244321}">
                <p14:modId xmlns:p14="http://schemas.microsoft.com/office/powerpoint/2010/main" val="2866724607"/>
              </p:ext>
            </p:extLst>
          </p:nvPr>
        </p:nvGraphicFramePr>
        <p:xfrm>
          <a:off x="490846" y="1607561"/>
          <a:ext cx="11210308" cy="3945993"/>
        </p:xfrm>
        <a:graphic>
          <a:graphicData uri="http://schemas.openxmlformats.org/drawingml/2006/table">
            <a:tbl>
              <a:tblPr firstRow="1" firstCol="1" bandRow="1">
                <a:tableStyleId>{5C22544A-7EE6-4342-B048-85BDC9FD1C3A}</a:tableStyleId>
              </a:tblPr>
              <a:tblGrid>
                <a:gridCol w="2146026">
                  <a:extLst>
                    <a:ext uri="{9D8B030D-6E8A-4147-A177-3AD203B41FA5}">
                      <a16:colId xmlns:a16="http://schemas.microsoft.com/office/drawing/2014/main" val="36804264"/>
                    </a:ext>
                  </a:extLst>
                </a:gridCol>
                <a:gridCol w="2243573">
                  <a:extLst>
                    <a:ext uri="{9D8B030D-6E8A-4147-A177-3AD203B41FA5}">
                      <a16:colId xmlns:a16="http://schemas.microsoft.com/office/drawing/2014/main" val="2288869715"/>
                    </a:ext>
                  </a:extLst>
                </a:gridCol>
                <a:gridCol w="1463199">
                  <a:extLst>
                    <a:ext uri="{9D8B030D-6E8A-4147-A177-3AD203B41FA5}">
                      <a16:colId xmlns:a16="http://schemas.microsoft.com/office/drawing/2014/main" val="1532482121"/>
                    </a:ext>
                  </a:extLst>
                </a:gridCol>
                <a:gridCol w="2431113">
                  <a:extLst>
                    <a:ext uri="{9D8B030D-6E8A-4147-A177-3AD203B41FA5}">
                      <a16:colId xmlns:a16="http://schemas.microsoft.com/office/drawing/2014/main" val="2040743751"/>
                    </a:ext>
                  </a:extLst>
                </a:gridCol>
                <a:gridCol w="1560746">
                  <a:extLst>
                    <a:ext uri="{9D8B030D-6E8A-4147-A177-3AD203B41FA5}">
                      <a16:colId xmlns:a16="http://schemas.microsoft.com/office/drawing/2014/main" val="2378520677"/>
                    </a:ext>
                  </a:extLst>
                </a:gridCol>
                <a:gridCol w="1365651">
                  <a:extLst>
                    <a:ext uri="{9D8B030D-6E8A-4147-A177-3AD203B41FA5}">
                      <a16:colId xmlns:a16="http://schemas.microsoft.com/office/drawing/2014/main" val="1598185144"/>
                    </a:ext>
                  </a:extLst>
                </a:gridCol>
              </a:tblGrid>
              <a:tr h="723333">
                <a:tc>
                  <a:txBody>
                    <a:bodyPr/>
                    <a:lstStyle/>
                    <a:p>
                      <a:pPr marL="0" marR="0" algn="l">
                        <a:lnSpc>
                          <a:spcPct val="100000"/>
                        </a:lnSpc>
                        <a:spcBef>
                          <a:spcPts val="0"/>
                        </a:spcBef>
                        <a:spcAft>
                          <a:spcPts val="0"/>
                        </a:spcAft>
                      </a:pPr>
                      <a:r>
                        <a:rPr lang="en-US" sz="1600" dirty="0">
                          <a:effectLst/>
                          <a:latin typeface="+mn-lt"/>
                        </a:rPr>
                        <a:t>Asset</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0000"/>
                        </a:lnSpc>
                        <a:spcBef>
                          <a:spcPts val="0"/>
                        </a:spcBef>
                        <a:spcAft>
                          <a:spcPts val="0"/>
                        </a:spcAft>
                      </a:pPr>
                      <a:r>
                        <a:rPr lang="en-US" sz="1600" dirty="0">
                          <a:solidFill>
                            <a:schemeClr val="bg1"/>
                          </a:solidFill>
                          <a:effectLst/>
                          <a:latin typeface="+mn-lt"/>
                          <a:ea typeface="Calibri" panose="020F0502020204030204" pitchFamily="34" charset="0"/>
                          <a:cs typeface="Times New Roman" panose="02020603050405020304" pitchFamily="18" charset="0"/>
                        </a:rPr>
                        <a:t>Threat</a:t>
                      </a:r>
                    </a:p>
                  </a:txBody>
                  <a:tcPr marL="68580" marR="68580" marT="0" marB="0" anchor="ctr">
                    <a:solidFill>
                      <a:schemeClr val="accent1"/>
                    </a:solidFill>
                  </a:tcPr>
                </a:tc>
                <a:tc>
                  <a:txBody>
                    <a:bodyPr/>
                    <a:lstStyle/>
                    <a:p>
                      <a:pPr marL="0" marR="20955" algn="l">
                        <a:lnSpc>
                          <a:spcPct val="100000"/>
                        </a:lnSpc>
                        <a:spcBef>
                          <a:spcPts val="0"/>
                        </a:spcBef>
                        <a:spcAft>
                          <a:spcPts val="0"/>
                        </a:spcAft>
                      </a:pPr>
                      <a:r>
                        <a:rPr lang="en-US" sz="1600" dirty="0">
                          <a:effectLst/>
                          <a:latin typeface="+mn-lt"/>
                        </a:rPr>
                        <a:t>Public Health Consequences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0000"/>
                        </a:lnSpc>
                        <a:spcBef>
                          <a:spcPts val="0"/>
                        </a:spcBef>
                        <a:spcAft>
                          <a:spcPts val="0"/>
                        </a:spcAft>
                      </a:pPr>
                      <a:r>
                        <a:rPr lang="en-US" sz="1600" dirty="0">
                          <a:effectLst/>
                          <a:latin typeface="+mn-lt"/>
                        </a:rPr>
                        <a:t>Economic Consequences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0000"/>
                        </a:lnSpc>
                        <a:spcBef>
                          <a:spcPts val="0"/>
                        </a:spcBef>
                        <a:spcAft>
                          <a:spcPts val="0"/>
                        </a:spcAft>
                      </a:pPr>
                      <a:r>
                        <a:rPr lang="en-US" sz="1600" dirty="0">
                          <a:effectLst/>
                          <a:latin typeface="+mn-lt"/>
                        </a:rPr>
                        <a:t>Threat Likelihood</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0000"/>
                        </a:lnSpc>
                        <a:spcBef>
                          <a:spcPts val="0"/>
                        </a:spcBef>
                        <a:spcAft>
                          <a:spcPts val="0"/>
                        </a:spcAft>
                      </a:pPr>
                      <a:r>
                        <a:rPr lang="en-US" sz="1600" dirty="0">
                          <a:effectLst/>
                          <a:latin typeface="+mn-lt"/>
                        </a:rPr>
                        <a:t>Vulnerability Likelihood</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6612715"/>
                  </a:ext>
                </a:extLst>
              </a:tr>
              <a:tr h="906202">
                <a:tc>
                  <a:txBody>
                    <a:bodyPr/>
                    <a:lstStyle/>
                    <a:p>
                      <a:pPr marL="0" marR="0" algn="l">
                        <a:lnSpc>
                          <a:spcPct val="100000"/>
                        </a:lnSpc>
                        <a:spcBef>
                          <a:spcPts val="0"/>
                        </a:spcBef>
                        <a:spcAft>
                          <a:spcPts val="0"/>
                        </a:spcAft>
                      </a:pPr>
                      <a:r>
                        <a:rPr lang="en-US" sz="1600" dirty="0">
                          <a:solidFill>
                            <a:schemeClr val="tx1"/>
                          </a:solidFill>
                          <a:effectLst/>
                        </a:rPr>
                        <a:t>A/T Pair #1</a:t>
                      </a:r>
                    </a:p>
                    <a:p>
                      <a:pPr marL="0" marR="0" algn="l">
                        <a:lnSpc>
                          <a:spcPct val="100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Pump Station</a:t>
                      </a:r>
                    </a:p>
                  </a:txBody>
                  <a:tcPr marL="68580" marR="68580" marT="0" marB="0" anchor="ctr">
                    <a:solidFill>
                      <a:schemeClr val="bg1">
                        <a:lumMod val="85000"/>
                      </a:schemeClr>
                    </a:solidFill>
                  </a:tcPr>
                </a:tc>
                <a:tc>
                  <a:txBody>
                    <a:bodyPr/>
                    <a:lstStyle/>
                    <a:p>
                      <a:pPr marL="0" marR="0" algn="l">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Cyberattack – Loss of cellular communication to pump station</a:t>
                      </a:r>
                    </a:p>
                  </a:txBody>
                  <a:tcPr marL="68580" marR="68580" marT="0" marB="0" anchor="ctr">
                    <a:solidFill>
                      <a:schemeClr val="bg1">
                        <a:lumMod val="85000"/>
                      </a:schemeClr>
                    </a:solidFill>
                  </a:tcPr>
                </a:tc>
                <a:tc>
                  <a:txBody>
                    <a:bodyPr/>
                    <a:lstStyle/>
                    <a:p>
                      <a:pPr marL="0" marR="0" algn="l">
                        <a:lnSpc>
                          <a:spcPct val="100000"/>
                        </a:lnSpc>
                        <a:spcBef>
                          <a:spcPts val="0"/>
                        </a:spcBef>
                        <a:spcAft>
                          <a:spcPts val="0"/>
                        </a:spcAft>
                      </a:pPr>
                      <a:r>
                        <a:rPr lang="en-US" sz="1600" dirty="0">
                          <a:effectLst/>
                        </a:rPr>
                        <a:t>YES</a:t>
                      </a:r>
                    </a:p>
                    <a:p>
                      <a:pPr marL="0" marR="0" algn="l">
                        <a:lnSpc>
                          <a:spcPct val="100000"/>
                        </a:lnSpc>
                        <a:spcBef>
                          <a:spcPts val="0"/>
                        </a:spcBef>
                        <a:spcAft>
                          <a:spcPts val="0"/>
                        </a:spcAft>
                      </a:pPr>
                      <a:r>
                        <a:rPr lang="en-US" sz="1600" dirty="0">
                          <a:effectLst/>
                        </a:rPr>
                        <a:t>Fatalities:</a:t>
                      </a:r>
                      <a:r>
                        <a:rPr lang="en-US" sz="1600" baseline="0" dirty="0">
                          <a:effectLst/>
                        </a:rPr>
                        <a:t> 0</a:t>
                      </a:r>
                    </a:p>
                    <a:p>
                      <a:pPr marL="0" marR="0" algn="l">
                        <a:lnSpc>
                          <a:spcPct val="100000"/>
                        </a:lnSpc>
                        <a:spcBef>
                          <a:spcPts val="0"/>
                        </a:spcBef>
                        <a:spcAft>
                          <a:spcPts val="0"/>
                        </a:spcAft>
                      </a:pP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Injuries: 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0000"/>
                        </a:lnSpc>
                        <a:spcBef>
                          <a:spcPts val="0"/>
                        </a:spcBef>
                        <a:spcAft>
                          <a:spcPts val="0"/>
                        </a:spcAft>
                      </a:pPr>
                      <a:r>
                        <a:rPr lang="en-US" sz="1600" dirty="0">
                          <a:effectLst/>
                        </a:rPr>
                        <a:t>YES</a:t>
                      </a:r>
                    </a:p>
                    <a:p>
                      <a:pPr marL="0" marR="0" algn="l">
                        <a:lnSpc>
                          <a:spcPct val="100000"/>
                        </a:lnSpc>
                        <a:spcBef>
                          <a:spcPts val="0"/>
                        </a:spcBef>
                        <a:spcAft>
                          <a:spcPts val="0"/>
                        </a:spcAft>
                      </a:pPr>
                      <a:r>
                        <a:rPr lang="en-US" sz="1600" dirty="0">
                          <a:effectLst/>
                        </a:rPr>
                        <a:t>Utility Financial: </a:t>
                      </a:r>
                      <a:r>
                        <a:rPr lang="en-US" sz="1600" dirty="0">
                          <a:effectLst/>
                          <a:latin typeface="Calibri" panose="020F0502020204030204" pitchFamily="34" charset="0"/>
                          <a:ea typeface="Calibri" panose="020F0502020204030204" pitchFamily="34" charset="0"/>
                          <a:cs typeface="Times New Roman" panose="02020603050405020304" pitchFamily="18" charset="0"/>
                        </a:rPr>
                        <a:t>$50,000</a:t>
                      </a:r>
                    </a:p>
                    <a:p>
                      <a:pPr marL="0" marR="0" algn="l">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Regional: $200,000</a:t>
                      </a:r>
                    </a:p>
                  </a:txBody>
                  <a:tcPr marL="68580" marR="68580" marT="0" marB="0" anchor="ctr"/>
                </a:tc>
                <a:tc>
                  <a:txBody>
                    <a:bodyPr/>
                    <a:lstStyle/>
                    <a:p>
                      <a:pPr marL="0" marR="0" algn="l">
                        <a:lnSpc>
                          <a:spcPct val="100000"/>
                        </a:lnSpc>
                        <a:spcBef>
                          <a:spcPts val="0"/>
                        </a:spcBef>
                        <a:spcAft>
                          <a:spcPts val="0"/>
                        </a:spcAft>
                      </a:pPr>
                      <a:r>
                        <a:rPr lang="en-US" sz="1600" dirty="0">
                          <a:effectLst/>
                        </a:rPr>
                        <a:t> YES</a:t>
                      </a:r>
                    </a:p>
                    <a:p>
                      <a:pPr marL="0" marR="0" algn="l">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Annual Improvement</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Estimate: 0.08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0000"/>
                        </a:lnSpc>
                        <a:spcBef>
                          <a:spcPts val="0"/>
                        </a:spcBef>
                        <a:spcAft>
                          <a:spcPts val="0"/>
                        </a:spcAft>
                      </a:pPr>
                      <a:r>
                        <a:rPr lang="en-US" sz="1600" dirty="0">
                          <a:effectLst/>
                        </a:rPr>
                        <a:t> YES</a:t>
                      </a:r>
                    </a:p>
                    <a:p>
                      <a:pPr marL="0" marR="0" algn="l">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Improvement</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Estimate: 80%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1652905"/>
                  </a:ext>
                </a:extLst>
              </a:tr>
              <a:tr h="1271940">
                <a:tc>
                  <a:txBody>
                    <a:bodyPr/>
                    <a:lstStyle/>
                    <a:p>
                      <a:pPr marL="0" marR="0" algn="l">
                        <a:lnSpc>
                          <a:spcPct val="100000"/>
                        </a:lnSpc>
                        <a:spcBef>
                          <a:spcPts val="0"/>
                        </a:spcBef>
                        <a:spcAft>
                          <a:spcPts val="0"/>
                        </a:spcAft>
                      </a:pPr>
                      <a:r>
                        <a:rPr lang="en-US" sz="1600" dirty="0">
                          <a:solidFill>
                            <a:schemeClr val="tx1"/>
                          </a:solidFill>
                          <a:effectLst/>
                        </a:rPr>
                        <a:t>A/T Pair #2</a:t>
                      </a:r>
                    </a:p>
                    <a:p>
                      <a:pPr marL="0" marR="0" algn="l">
                        <a:lnSpc>
                          <a:spcPct val="100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Business enterprise systems (i.e., email, lab equipment, work order system)</a:t>
                      </a:r>
                    </a:p>
                  </a:txBody>
                  <a:tcPr marL="68580" marR="68580" marT="0" marB="0" anchor="ctr">
                    <a:solidFill>
                      <a:schemeClr val="bg1">
                        <a:lumMod val="85000"/>
                      </a:schemeClr>
                    </a:solidFill>
                  </a:tcPr>
                </a:tc>
                <a:tc>
                  <a:txBody>
                    <a:bodyPr/>
                    <a:lstStyle/>
                    <a:p>
                      <a:pPr marL="0" marR="0" algn="l">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Cyberattack </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Ransomware attack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l">
                        <a:lnSpc>
                          <a:spcPct val="100000"/>
                        </a:lnSpc>
                        <a:spcBef>
                          <a:spcPts val="0"/>
                        </a:spcBef>
                        <a:spcAft>
                          <a:spcPts val="0"/>
                        </a:spcAft>
                      </a:pPr>
                      <a:r>
                        <a:rPr lang="en-US" sz="1600" dirty="0">
                          <a:effectLst/>
                        </a:rPr>
                        <a:t>YES</a:t>
                      </a:r>
                    </a:p>
                    <a:p>
                      <a:pPr marL="0" marR="0" algn="l">
                        <a:lnSpc>
                          <a:spcPct val="100000"/>
                        </a:lnSpc>
                        <a:spcBef>
                          <a:spcPts val="0"/>
                        </a:spcBef>
                        <a:spcAft>
                          <a:spcPts val="0"/>
                        </a:spcAft>
                      </a:pPr>
                      <a:r>
                        <a:rPr lang="en-US" sz="1600" dirty="0">
                          <a:effectLst/>
                        </a:rPr>
                        <a:t>Fatalities:</a:t>
                      </a:r>
                      <a:r>
                        <a:rPr lang="en-US" sz="1600" baseline="0" dirty="0">
                          <a:effectLst/>
                        </a:rPr>
                        <a:t> 0</a:t>
                      </a:r>
                    </a:p>
                    <a:p>
                      <a:pPr marL="0" marR="0" algn="l">
                        <a:lnSpc>
                          <a:spcPct val="100000"/>
                        </a:lnSpc>
                        <a:spcBef>
                          <a:spcPts val="0"/>
                        </a:spcBef>
                        <a:spcAft>
                          <a:spcPts val="0"/>
                        </a:spcAft>
                      </a:pP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Injuries: 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0000"/>
                        </a:lnSpc>
                        <a:spcBef>
                          <a:spcPts val="0"/>
                        </a:spcBef>
                        <a:spcAft>
                          <a:spcPts val="0"/>
                        </a:spcAft>
                      </a:pPr>
                      <a:r>
                        <a:rPr lang="en-US" sz="1600" dirty="0">
                          <a:effectLst/>
                        </a:rPr>
                        <a:t>YES</a:t>
                      </a:r>
                    </a:p>
                    <a:p>
                      <a:pPr marL="0" marR="0" algn="l">
                        <a:lnSpc>
                          <a:spcPct val="100000"/>
                        </a:lnSpc>
                        <a:spcBef>
                          <a:spcPts val="0"/>
                        </a:spcBef>
                        <a:spcAft>
                          <a:spcPts val="0"/>
                        </a:spcAft>
                      </a:pPr>
                      <a:r>
                        <a:rPr lang="en-US" sz="1600" dirty="0">
                          <a:effectLst/>
                        </a:rPr>
                        <a:t>Utility Financial: </a:t>
                      </a:r>
                      <a:r>
                        <a:rPr lang="en-US" sz="1600" dirty="0">
                          <a:effectLst/>
                          <a:latin typeface="Calibri" panose="020F0502020204030204" pitchFamily="34" charset="0"/>
                          <a:ea typeface="Calibri" panose="020F0502020204030204" pitchFamily="34" charset="0"/>
                          <a:cs typeface="Times New Roman" panose="02020603050405020304" pitchFamily="18" charset="0"/>
                        </a:rPr>
                        <a:t>$75,000</a:t>
                      </a:r>
                    </a:p>
                    <a:p>
                      <a:pPr marL="0" marR="0" algn="l">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Regional Economic: $0</a:t>
                      </a:r>
                    </a:p>
                  </a:txBody>
                  <a:tcPr marL="68580" marR="68580" marT="0" marB="0" anchor="ctr"/>
                </a:tc>
                <a:tc>
                  <a:txBody>
                    <a:bodyPr/>
                    <a:lstStyle/>
                    <a:p>
                      <a:pPr marL="0" marR="0" algn="l">
                        <a:lnSpc>
                          <a:spcPct val="100000"/>
                        </a:lnSpc>
                        <a:spcBef>
                          <a:spcPts val="0"/>
                        </a:spcBef>
                        <a:spcAft>
                          <a:spcPts val="0"/>
                        </a:spcAft>
                      </a:pPr>
                      <a:r>
                        <a:rPr lang="en-US" sz="1600" dirty="0">
                          <a:effectLst/>
                        </a:rPr>
                        <a:t>YES</a:t>
                      </a:r>
                    </a:p>
                    <a:p>
                      <a:pPr marL="0" marR="0" algn="l">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Annual Improvement</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Estimate: 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0000"/>
                        </a:lnSpc>
                        <a:spcBef>
                          <a:spcPts val="0"/>
                        </a:spcBef>
                        <a:spcAft>
                          <a:spcPts val="0"/>
                        </a:spcAft>
                      </a:pPr>
                      <a:r>
                        <a:rPr lang="en-US" sz="1600" dirty="0">
                          <a:effectLst/>
                        </a:rPr>
                        <a:t>YES</a:t>
                      </a:r>
                    </a:p>
                    <a:p>
                      <a:pPr marL="0" marR="0" algn="l">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Improvement</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Estimate: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2046740"/>
                  </a:ext>
                </a:extLst>
              </a:tr>
              <a:tr h="906202">
                <a:tc>
                  <a:txBody>
                    <a:bodyPr/>
                    <a:lstStyle/>
                    <a:p>
                      <a:pPr marL="0" marR="0" algn="l">
                        <a:lnSpc>
                          <a:spcPct val="100000"/>
                        </a:lnSpc>
                        <a:spcBef>
                          <a:spcPts val="0"/>
                        </a:spcBef>
                        <a:spcAft>
                          <a:spcPts val="0"/>
                        </a:spcAft>
                      </a:pPr>
                      <a:endParaRPr lang="en-US" sz="1600" dirty="0">
                        <a:solidFill>
                          <a:schemeClr val="tx1"/>
                        </a:solidFill>
                        <a:effectLst/>
                      </a:endParaRPr>
                    </a:p>
                    <a:p>
                      <a:pPr marL="0" marR="0" algn="l">
                        <a:lnSpc>
                          <a:spcPct val="100000"/>
                        </a:lnSpc>
                        <a:spcBef>
                          <a:spcPts val="0"/>
                        </a:spcBef>
                        <a:spcAft>
                          <a:spcPts val="0"/>
                        </a:spcAft>
                      </a:pPr>
                      <a:r>
                        <a:rPr lang="en-US" sz="1600" dirty="0">
                          <a:solidFill>
                            <a:schemeClr val="tx1"/>
                          </a:solidFill>
                          <a:effectLst/>
                        </a:rPr>
                        <a:t>A/T Pair #3</a:t>
                      </a:r>
                    </a:p>
                    <a:p>
                      <a:pPr marL="0" marR="0" algn="l">
                        <a:lnSpc>
                          <a:spcPct val="100000"/>
                        </a:lnSpc>
                        <a:spcBef>
                          <a:spcPts val="0"/>
                        </a:spcBef>
                        <a:spcAft>
                          <a:spcPts val="0"/>
                        </a:spcAft>
                      </a:pPr>
                      <a:r>
                        <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Billing System</a:t>
                      </a:r>
                    </a:p>
                    <a:p>
                      <a:pPr marL="0" marR="0" algn="l">
                        <a:lnSpc>
                          <a:spcPct val="100000"/>
                        </a:lnSpc>
                        <a:spcBef>
                          <a:spcPts val="0"/>
                        </a:spcBef>
                        <a:spcAft>
                          <a:spcPts val="0"/>
                        </a:spcAft>
                      </a:pP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l">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Cyberattack </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Ransomware attack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l">
                        <a:lnSpc>
                          <a:spcPct val="100000"/>
                        </a:lnSpc>
                        <a:spcBef>
                          <a:spcPts val="0"/>
                        </a:spcBef>
                        <a:spcAft>
                          <a:spcPts val="0"/>
                        </a:spcAft>
                      </a:pPr>
                      <a:r>
                        <a:rPr lang="en-US" sz="1600" dirty="0">
                          <a:effectLst/>
                        </a:rPr>
                        <a:t>YES</a:t>
                      </a:r>
                    </a:p>
                    <a:p>
                      <a:pPr marL="0" marR="0" algn="l">
                        <a:lnSpc>
                          <a:spcPct val="100000"/>
                        </a:lnSpc>
                        <a:spcBef>
                          <a:spcPts val="0"/>
                        </a:spcBef>
                        <a:spcAft>
                          <a:spcPts val="0"/>
                        </a:spcAft>
                      </a:pPr>
                      <a:r>
                        <a:rPr lang="en-US" sz="1600" dirty="0">
                          <a:effectLst/>
                        </a:rPr>
                        <a:t>Fatalities:</a:t>
                      </a:r>
                      <a:r>
                        <a:rPr lang="en-US" sz="1600" baseline="0" dirty="0">
                          <a:effectLst/>
                        </a:rPr>
                        <a:t> 0</a:t>
                      </a:r>
                    </a:p>
                    <a:p>
                      <a:pPr marL="0" marR="0" algn="l">
                        <a:lnSpc>
                          <a:spcPct val="100000"/>
                        </a:lnSpc>
                        <a:spcBef>
                          <a:spcPts val="0"/>
                        </a:spcBef>
                        <a:spcAft>
                          <a:spcPts val="0"/>
                        </a:spcAft>
                      </a:pP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Injuries: 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0000"/>
                        </a:lnSpc>
                        <a:spcBef>
                          <a:spcPts val="0"/>
                        </a:spcBef>
                        <a:spcAft>
                          <a:spcPts val="0"/>
                        </a:spcAft>
                      </a:pPr>
                      <a:r>
                        <a:rPr lang="en-US" sz="1600" dirty="0">
                          <a:effectLst/>
                        </a:rPr>
                        <a:t>YES</a:t>
                      </a:r>
                    </a:p>
                    <a:p>
                      <a:pPr marL="0" marR="0" algn="l">
                        <a:lnSpc>
                          <a:spcPct val="100000"/>
                        </a:lnSpc>
                        <a:spcBef>
                          <a:spcPts val="0"/>
                        </a:spcBef>
                        <a:spcAft>
                          <a:spcPts val="0"/>
                        </a:spcAft>
                      </a:pPr>
                      <a:r>
                        <a:rPr lang="en-US" sz="1600" dirty="0">
                          <a:effectLst/>
                        </a:rPr>
                        <a:t>Utility Financial: </a:t>
                      </a:r>
                      <a:r>
                        <a:rPr lang="en-US" sz="1600" dirty="0">
                          <a:effectLst/>
                          <a:latin typeface="Calibri" panose="020F0502020204030204" pitchFamily="34" charset="0"/>
                          <a:ea typeface="Calibri" panose="020F0502020204030204" pitchFamily="34" charset="0"/>
                          <a:cs typeface="Times New Roman" panose="02020603050405020304" pitchFamily="18" charset="0"/>
                        </a:rPr>
                        <a:t>$50,000</a:t>
                      </a:r>
                    </a:p>
                    <a:p>
                      <a:pPr marL="0" marR="0" algn="l">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Regional Economic: $0</a:t>
                      </a:r>
                    </a:p>
                  </a:txBody>
                  <a:tcPr marL="68580" marR="68580" marT="0" marB="0" anchor="ctr"/>
                </a:tc>
                <a:tc>
                  <a:txBody>
                    <a:bodyPr/>
                    <a:lstStyle/>
                    <a:p>
                      <a:pPr marL="0" marR="0" algn="l">
                        <a:lnSpc>
                          <a:spcPct val="100000"/>
                        </a:lnSpc>
                        <a:spcBef>
                          <a:spcPts val="0"/>
                        </a:spcBef>
                        <a:spcAft>
                          <a:spcPts val="0"/>
                        </a:spcAft>
                      </a:pPr>
                      <a:r>
                        <a:rPr lang="en-US" sz="1600" dirty="0">
                          <a:effectLst/>
                        </a:rPr>
                        <a:t>YES</a:t>
                      </a:r>
                    </a:p>
                    <a:p>
                      <a:pPr marL="0" marR="0" algn="l">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Annual Improvement</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Estimate: 0.1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l">
                        <a:lnSpc>
                          <a:spcPct val="100000"/>
                        </a:lnSpc>
                        <a:spcBef>
                          <a:spcPts val="0"/>
                        </a:spcBef>
                        <a:spcAft>
                          <a:spcPts val="0"/>
                        </a:spcAft>
                      </a:pPr>
                      <a:r>
                        <a:rPr lang="en-US" sz="1600" dirty="0">
                          <a:effectLst/>
                        </a:rPr>
                        <a:t>YES</a:t>
                      </a:r>
                    </a:p>
                    <a:p>
                      <a:pPr marL="0" marR="0" algn="l">
                        <a:lnSpc>
                          <a:spcPct val="100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Improvement</a:t>
                      </a:r>
                      <a:r>
                        <a:rPr lang="en-US" sz="1600" baseline="0" dirty="0">
                          <a:effectLst/>
                          <a:latin typeface="Calibri" panose="020F0502020204030204" pitchFamily="34" charset="0"/>
                          <a:ea typeface="Calibri" panose="020F0502020204030204" pitchFamily="34" charset="0"/>
                          <a:cs typeface="Times New Roman" panose="02020603050405020304" pitchFamily="18" charset="0"/>
                        </a:rPr>
                        <a:t> Estimate: 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44271205"/>
                  </a:ext>
                </a:extLst>
              </a:tr>
            </a:tbl>
          </a:graphicData>
        </a:graphic>
      </p:graphicFrame>
      <p:sp>
        <p:nvSpPr>
          <p:cNvPr id="5" name="TextBox 4"/>
          <p:cNvSpPr txBox="1"/>
          <p:nvPr/>
        </p:nvSpPr>
        <p:spPr>
          <a:xfrm>
            <a:off x="317500" y="1055893"/>
            <a:ext cx="8274141"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Improvement risk data entered for training scenario</a:t>
            </a:r>
          </a:p>
        </p:txBody>
      </p:sp>
    </p:spTree>
    <p:extLst>
      <p:ext uri="{BB962C8B-B14F-4D97-AF65-F5344CB8AC3E}">
        <p14:creationId xmlns:p14="http://schemas.microsoft.com/office/powerpoint/2010/main" val="23243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18E692-3FDE-E036-7E39-5884F9127B2B}"/>
              </a:ext>
            </a:extLst>
          </p:cNvPr>
          <p:cNvSpPr>
            <a:spLocks noGrp="1"/>
          </p:cNvSpPr>
          <p:nvPr>
            <p:ph type="title"/>
          </p:nvPr>
        </p:nvSpPr>
        <p:spPr/>
        <p:txBody>
          <a:bodyPr/>
          <a:lstStyle/>
          <a:p>
            <a:r>
              <a:rPr lang="en-US" dirty="0"/>
              <a:t>Countermeasure Analysis: Flood Scenario</a:t>
            </a:r>
            <a:br>
              <a:rPr lang="en-US" dirty="0"/>
            </a:b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935320197"/>
              </p:ext>
            </p:extLst>
          </p:nvPr>
        </p:nvGraphicFramePr>
        <p:xfrm>
          <a:off x="403761" y="1982078"/>
          <a:ext cx="11210307" cy="2308342"/>
        </p:xfrm>
        <a:graphic>
          <a:graphicData uri="http://schemas.openxmlformats.org/drawingml/2006/table">
            <a:tbl>
              <a:tblPr firstRow="1" firstCol="1" bandRow="1">
                <a:tableStyleId>{5C22544A-7EE6-4342-B048-85BDC9FD1C3A}</a:tableStyleId>
              </a:tblPr>
              <a:tblGrid>
                <a:gridCol w="2146025">
                  <a:extLst>
                    <a:ext uri="{9D8B030D-6E8A-4147-A177-3AD203B41FA5}">
                      <a16:colId xmlns:a16="http://schemas.microsoft.com/office/drawing/2014/main" val="36804264"/>
                    </a:ext>
                  </a:extLst>
                </a:gridCol>
                <a:gridCol w="1861929">
                  <a:extLst>
                    <a:ext uri="{9D8B030D-6E8A-4147-A177-3AD203B41FA5}">
                      <a16:colId xmlns:a16="http://schemas.microsoft.com/office/drawing/2014/main" val="2288869715"/>
                    </a:ext>
                  </a:extLst>
                </a:gridCol>
                <a:gridCol w="1806570">
                  <a:extLst>
                    <a:ext uri="{9D8B030D-6E8A-4147-A177-3AD203B41FA5}">
                      <a16:colId xmlns:a16="http://schemas.microsoft.com/office/drawing/2014/main" val="1532482121"/>
                    </a:ext>
                  </a:extLst>
                </a:gridCol>
                <a:gridCol w="2297095">
                  <a:extLst>
                    <a:ext uri="{9D8B030D-6E8A-4147-A177-3AD203B41FA5}">
                      <a16:colId xmlns:a16="http://schemas.microsoft.com/office/drawing/2014/main" val="2040743751"/>
                    </a:ext>
                  </a:extLst>
                </a:gridCol>
                <a:gridCol w="1733037">
                  <a:extLst>
                    <a:ext uri="{9D8B030D-6E8A-4147-A177-3AD203B41FA5}">
                      <a16:colId xmlns:a16="http://schemas.microsoft.com/office/drawing/2014/main" val="2378520677"/>
                    </a:ext>
                  </a:extLst>
                </a:gridCol>
                <a:gridCol w="1365651">
                  <a:extLst>
                    <a:ext uri="{9D8B030D-6E8A-4147-A177-3AD203B41FA5}">
                      <a16:colId xmlns:a16="http://schemas.microsoft.com/office/drawing/2014/main" val="1598185144"/>
                    </a:ext>
                  </a:extLst>
                </a:gridCol>
              </a:tblGrid>
              <a:tr h="1023822">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Asset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Threat</a:t>
                      </a:r>
                    </a:p>
                  </a:txBody>
                  <a:tcPr marL="68580" marR="68580" marT="0" marB="0" anchor="ctr">
                    <a:solidFill>
                      <a:schemeClr val="accent1"/>
                    </a:solidFill>
                  </a:tcPr>
                </a:tc>
                <a:tc>
                  <a:txBody>
                    <a:bodyPr/>
                    <a:lstStyle/>
                    <a:p>
                      <a:pPr marL="0" marR="20955"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Public Health Consequences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Economic Consequences</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Threat Likelihood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Vulnerability Likelihood</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456612715"/>
                  </a:ext>
                </a:extLst>
              </a:tr>
              <a:tr h="1284520">
                <a:tc>
                  <a:txBody>
                    <a:bodyPr/>
                    <a:lstStyle/>
                    <a:p>
                      <a:pPr marL="0" marR="0" algn="l">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A/T Pair #4</a:t>
                      </a:r>
                    </a:p>
                    <a:p>
                      <a:pPr marL="0" marR="0" algn="l">
                        <a:lnSpc>
                          <a:spcPct val="107000"/>
                        </a:lnSpc>
                        <a:spcBef>
                          <a:spcPts val="0"/>
                        </a:spcBef>
                        <a:spcAft>
                          <a:spcPts val="0"/>
                        </a:spcAft>
                      </a:pPr>
                      <a:r>
                        <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rPr>
                        <a:t>Online Water Quality Monitoring Sensors</a:t>
                      </a:r>
                    </a:p>
                  </a:txBody>
                  <a:tcPr marL="68580" marR="68580" marT="0" marB="0" anchor="ctr">
                    <a:solidFill>
                      <a:schemeClr val="bg1">
                        <a:lumMod val="85000"/>
                      </a:schemeClr>
                    </a:solidFill>
                  </a:tcPr>
                </a:tc>
                <a:tc>
                  <a:txBody>
                    <a:bodyPr/>
                    <a:lstStyle/>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Flood – F1 – </a:t>
                      </a:r>
                    </a:p>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Flood – 100 Year</a:t>
                      </a:r>
                    </a:p>
                  </a:txBody>
                  <a:tcPr marL="68580" marR="68580" marT="0" marB="0" anchor="ctr">
                    <a:solidFill>
                      <a:schemeClr val="bg1">
                        <a:lumMod val="85000"/>
                      </a:schemeClr>
                    </a:solidFill>
                  </a:tcP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YES</a:t>
                      </a:r>
                    </a:p>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Fatalities:</a:t>
                      </a:r>
                      <a:r>
                        <a:rPr lang="en-US" sz="1600" baseline="0" dirty="0">
                          <a:effectLst/>
                          <a:latin typeface="Arial" panose="020B0604020202020204" pitchFamily="34" charset="0"/>
                          <a:cs typeface="Arial" panose="020B0604020202020204" pitchFamily="34" charset="0"/>
                        </a:rPr>
                        <a:t> 0</a:t>
                      </a:r>
                    </a:p>
                    <a:p>
                      <a:pPr marL="0" marR="0" algn="l">
                        <a:lnSpc>
                          <a:spcPct val="107000"/>
                        </a:lnSpc>
                        <a:spcBef>
                          <a:spcPts val="0"/>
                        </a:spcBef>
                        <a:spcAft>
                          <a:spcPts val="0"/>
                        </a:spcAft>
                      </a:pPr>
                      <a:r>
                        <a:rPr lang="en-US" sz="1600" baseline="0" dirty="0">
                          <a:effectLst/>
                          <a:latin typeface="Arial" panose="020B0604020202020204" pitchFamily="34" charset="0"/>
                          <a:ea typeface="Calibri" panose="020F0502020204030204" pitchFamily="34" charset="0"/>
                          <a:cs typeface="Arial" panose="020B0604020202020204" pitchFamily="34" charset="0"/>
                        </a:rPr>
                        <a:t>Injuries: 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YES</a:t>
                      </a:r>
                    </a:p>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Utility Financial: </a:t>
                      </a:r>
                      <a:r>
                        <a:rPr lang="en-US" sz="1600" dirty="0">
                          <a:effectLst/>
                          <a:latin typeface="Arial" panose="020B0604020202020204" pitchFamily="34" charset="0"/>
                          <a:ea typeface="Calibri" panose="020F0502020204030204" pitchFamily="34" charset="0"/>
                          <a:cs typeface="Arial" panose="020B0604020202020204" pitchFamily="34" charset="0"/>
                        </a:rPr>
                        <a:t>$0</a:t>
                      </a:r>
                    </a:p>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Regional Economic: $0</a:t>
                      </a:r>
                    </a:p>
                  </a:txBody>
                  <a:tcPr marL="68580" marR="68580"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YES</a:t>
                      </a:r>
                    </a:p>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Annual Improvement</a:t>
                      </a:r>
                      <a:r>
                        <a:rPr lang="en-US" sz="1600" baseline="0" dirty="0">
                          <a:effectLst/>
                          <a:latin typeface="Arial" panose="020B0604020202020204" pitchFamily="34" charset="0"/>
                          <a:ea typeface="Calibri" panose="020F0502020204030204" pitchFamily="34" charset="0"/>
                          <a:cs typeface="Arial" panose="020B0604020202020204" pitchFamily="34" charset="0"/>
                        </a:rPr>
                        <a:t> Estimate: 0.01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l">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YES</a:t>
                      </a:r>
                    </a:p>
                    <a:p>
                      <a:pPr marL="0" marR="0" algn="l">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Improvement</a:t>
                      </a:r>
                      <a:r>
                        <a:rPr lang="en-US" sz="1600" baseline="0" dirty="0">
                          <a:effectLst/>
                          <a:latin typeface="Arial" panose="020B0604020202020204" pitchFamily="34" charset="0"/>
                          <a:ea typeface="Calibri" panose="020F0502020204030204" pitchFamily="34" charset="0"/>
                          <a:cs typeface="Arial" panose="020B0604020202020204" pitchFamily="34" charset="0"/>
                        </a:rPr>
                        <a:t> Estimate: 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758094328"/>
                  </a:ext>
                </a:extLst>
              </a:tr>
            </a:tbl>
          </a:graphicData>
        </a:graphic>
      </p:graphicFrame>
      <p:sp>
        <p:nvSpPr>
          <p:cNvPr id="2" name="TextBox 1"/>
          <p:cNvSpPr txBox="1"/>
          <p:nvPr/>
        </p:nvSpPr>
        <p:spPr>
          <a:xfrm>
            <a:off x="317500" y="1262881"/>
            <a:ext cx="7740741"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Improvement risk data entered for training scenario</a:t>
            </a:r>
          </a:p>
        </p:txBody>
      </p:sp>
    </p:spTree>
    <p:extLst>
      <p:ext uri="{BB962C8B-B14F-4D97-AF65-F5344CB8AC3E}">
        <p14:creationId xmlns:p14="http://schemas.microsoft.com/office/powerpoint/2010/main" val="1680326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00" y="365125"/>
            <a:ext cx="7887944" cy="1006475"/>
          </a:xfrm>
        </p:spPr>
        <p:txBody>
          <a:bodyPr>
            <a:normAutofit/>
          </a:bodyPr>
          <a:lstStyle/>
          <a:p>
            <a:r>
              <a:rPr lang="en-US" dirty="0"/>
              <a:t>Risk and Resilience Summary Report</a:t>
            </a:r>
          </a:p>
        </p:txBody>
      </p:sp>
      <p:pic>
        <p:nvPicPr>
          <p:cNvPr id="11" name="Picture 10" descr="Screenshot showing the VSAT &quot;Go to Final Report&quot; button">
            <a:extLst>
              <a:ext uri="{FF2B5EF4-FFF2-40B4-BE49-F238E27FC236}">
                <a16:creationId xmlns:a16="http://schemas.microsoft.com/office/drawing/2014/main" id="{F0266564-16C1-493F-A687-EE4A4BD90551}"/>
              </a:ext>
            </a:extLst>
          </p:cNvPr>
          <p:cNvPicPr>
            <a:picLocks noChangeAspect="1"/>
          </p:cNvPicPr>
          <p:nvPr/>
        </p:nvPicPr>
        <p:blipFill>
          <a:blip r:embed="rId3"/>
          <a:stretch>
            <a:fillRect/>
          </a:stretch>
        </p:blipFill>
        <p:spPr>
          <a:xfrm>
            <a:off x="8624658" y="420468"/>
            <a:ext cx="2555873" cy="895788"/>
          </a:xfrm>
          <a:prstGeom prst="rect">
            <a:avLst/>
          </a:prstGeom>
        </p:spPr>
      </p:pic>
      <p:sp>
        <p:nvSpPr>
          <p:cNvPr id="3" name="Content Placeholder 2"/>
          <p:cNvSpPr>
            <a:spLocks noGrp="1"/>
          </p:cNvSpPr>
          <p:nvPr>
            <p:ph type="body" sz="quarter" idx="10"/>
          </p:nvPr>
        </p:nvSpPr>
        <p:spPr>
          <a:xfrm>
            <a:off x="317500" y="1272210"/>
            <a:ext cx="11595100" cy="1325562"/>
          </a:xfrm>
        </p:spPr>
        <p:txBody>
          <a:bodyPr>
            <a:normAutofit fontScale="85000" lnSpcReduction="20000"/>
          </a:bodyPr>
          <a:lstStyle/>
          <a:p>
            <a:pPr>
              <a:lnSpc>
                <a:spcPct val="100000"/>
              </a:lnSpc>
            </a:pPr>
            <a:r>
              <a:rPr lang="en-US" dirty="0">
                <a:solidFill>
                  <a:schemeClr val="tx1"/>
                </a:solidFill>
              </a:rPr>
              <a:t>Report summarizes all data entered for the assessment.</a:t>
            </a:r>
          </a:p>
          <a:p>
            <a:pPr>
              <a:lnSpc>
                <a:spcPct val="100000"/>
              </a:lnSpc>
            </a:pPr>
            <a:r>
              <a:rPr lang="en-US" dirty="0">
                <a:solidFill>
                  <a:schemeClr val="tx1"/>
                </a:solidFill>
              </a:rPr>
              <a:t>Provides analysis of quantitative risk, qualitative risk, and countermeasures.</a:t>
            </a:r>
          </a:p>
          <a:p>
            <a:pPr>
              <a:lnSpc>
                <a:spcPct val="100000"/>
              </a:lnSpc>
            </a:pPr>
            <a:r>
              <a:rPr lang="en-US" dirty="0">
                <a:solidFill>
                  <a:schemeClr val="tx1"/>
                </a:solidFill>
              </a:rPr>
              <a:t>May be downloaded or emailed to retain a record of data and results.</a:t>
            </a:r>
          </a:p>
        </p:txBody>
      </p:sp>
      <p:pic>
        <p:nvPicPr>
          <p:cNvPr id="5" name="Picture 4" descr="Screenshot of the Risk and Resilience Summary Report screen">
            <a:extLst>
              <a:ext uri="{FF2B5EF4-FFF2-40B4-BE49-F238E27FC236}">
                <a16:creationId xmlns:a16="http://schemas.microsoft.com/office/drawing/2014/main" id="{60B7142C-90B7-4762-B4CC-1B11902F97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89404" y="2440022"/>
            <a:ext cx="7613191" cy="3640414"/>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16807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609282-3A4C-DA29-93CA-6DA08BC3AA1C}"/>
              </a:ext>
            </a:extLst>
          </p:cNvPr>
          <p:cNvSpPr>
            <a:spLocks noGrp="1"/>
          </p:cNvSpPr>
          <p:nvPr>
            <p:ph type="title"/>
          </p:nvPr>
        </p:nvSpPr>
        <p:spPr>
          <a:xfrm>
            <a:off x="4572000" y="365125"/>
            <a:ext cx="7340600" cy="1325563"/>
          </a:xfrm>
        </p:spPr>
        <p:txBody>
          <a:bodyPr/>
          <a:lstStyle/>
          <a:p>
            <a:r>
              <a:rPr lang="en-US" sz="4000" b="1" dirty="0">
                <a:solidFill>
                  <a:schemeClr val="accent1">
                    <a:lumMod val="75000"/>
                  </a:schemeClr>
                </a:solidFill>
              </a:rPr>
              <a:t>2025-2026 Certification Deadlines</a:t>
            </a:r>
            <a:endParaRPr lang="en-US" dirty="0"/>
          </a:p>
        </p:txBody>
      </p:sp>
      <p:graphicFrame>
        <p:nvGraphicFramePr>
          <p:cNvPr id="2" name="Table 14">
            <a:extLst>
              <a:ext uri="{FF2B5EF4-FFF2-40B4-BE49-F238E27FC236}">
                <a16:creationId xmlns:a16="http://schemas.microsoft.com/office/drawing/2014/main" id="{8681F3D9-74AA-29CC-FC69-40CBA92CB854}"/>
              </a:ext>
            </a:extLst>
          </p:cNvPr>
          <p:cNvGraphicFramePr>
            <a:graphicFrameLocks/>
          </p:cNvGraphicFramePr>
          <p:nvPr/>
        </p:nvGraphicFramePr>
        <p:xfrm>
          <a:off x="4739042" y="1899247"/>
          <a:ext cx="7094088" cy="2313244"/>
        </p:xfrm>
        <a:graphic>
          <a:graphicData uri="http://schemas.openxmlformats.org/drawingml/2006/table">
            <a:tbl>
              <a:tblPr firstRow="1" bandRow="1">
                <a:tableStyleId>{69012ECD-51FC-41F1-AA8D-1B2483CD663E}</a:tableStyleId>
              </a:tblPr>
              <a:tblGrid>
                <a:gridCol w="2498786">
                  <a:extLst>
                    <a:ext uri="{9D8B030D-6E8A-4147-A177-3AD203B41FA5}">
                      <a16:colId xmlns:a16="http://schemas.microsoft.com/office/drawing/2014/main" val="2300075873"/>
                    </a:ext>
                  </a:extLst>
                </a:gridCol>
                <a:gridCol w="2228530">
                  <a:extLst>
                    <a:ext uri="{9D8B030D-6E8A-4147-A177-3AD203B41FA5}">
                      <a16:colId xmlns:a16="http://schemas.microsoft.com/office/drawing/2014/main" val="2512979399"/>
                    </a:ext>
                  </a:extLst>
                </a:gridCol>
                <a:gridCol w="2366772">
                  <a:extLst>
                    <a:ext uri="{9D8B030D-6E8A-4147-A177-3AD203B41FA5}">
                      <a16:colId xmlns:a16="http://schemas.microsoft.com/office/drawing/2014/main" val="3054417539"/>
                    </a:ext>
                  </a:extLst>
                </a:gridCol>
              </a:tblGrid>
              <a:tr h="543052">
                <a:tc>
                  <a:txBody>
                    <a:bodyPr/>
                    <a:lstStyle/>
                    <a:p>
                      <a:r>
                        <a:rPr lang="en-US" sz="2400" dirty="0"/>
                        <a:t>Population Served</a:t>
                      </a:r>
                    </a:p>
                  </a:txBody>
                  <a:tcPr/>
                </a:tc>
                <a:tc>
                  <a:txBody>
                    <a:bodyPr/>
                    <a:lstStyle/>
                    <a:p>
                      <a:r>
                        <a:rPr lang="en-US" sz="2400" dirty="0"/>
                        <a:t>RRA Deadline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ERP Deadline</a:t>
                      </a:r>
                    </a:p>
                  </a:txBody>
                  <a:tcPr/>
                </a:tc>
                <a:extLst>
                  <a:ext uri="{0D108BD9-81ED-4DB2-BD59-A6C34878D82A}">
                    <a16:rowId xmlns:a16="http://schemas.microsoft.com/office/drawing/2014/main" val="4034416037"/>
                  </a:ext>
                </a:extLst>
              </a:tr>
              <a:tr h="590064">
                <a:tc>
                  <a:txBody>
                    <a:bodyPr/>
                    <a:lstStyle/>
                    <a:p>
                      <a:r>
                        <a:rPr lang="en-US" sz="2000" dirty="0"/>
                        <a:t>Over 100,000</a:t>
                      </a:r>
                    </a:p>
                  </a:txBody>
                  <a:tcPr/>
                </a:tc>
                <a:tc>
                  <a:txBody>
                    <a:bodyPr/>
                    <a:lstStyle/>
                    <a:p>
                      <a:r>
                        <a:rPr lang="en-US" sz="2000" dirty="0"/>
                        <a:t>March 31, 2025</a:t>
                      </a:r>
                    </a:p>
                  </a:txBody>
                  <a:tcPr/>
                </a:tc>
                <a:tc>
                  <a:txBody>
                    <a:bodyPr/>
                    <a:lstStyle/>
                    <a:p>
                      <a:r>
                        <a:rPr lang="en-US" sz="2000" dirty="0"/>
                        <a:t>September 30, 2025</a:t>
                      </a:r>
                    </a:p>
                  </a:txBody>
                  <a:tcPr/>
                </a:tc>
                <a:extLst>
                  <a:ext uri="{0D108BD9-81ED-4DB2-BD59-A6C34878D82A}">
                    <a16:rowId xmlns:a16="http://schemas.microsoft.com/office/drawing/2014/main" val="542876759"/>
                  </a:ext>
                </a:extLst>
              </a:tr>
              <a:tr h="590064">
                <a:tc>
                  <a:txBody>
                    <a:bodyPr/>
                    <a:lstStyle/>
                    <a:p>
                      <a:r>
                        <a:rPr lang="en-US" sz="2000" dirty="0"/>
                        <a:t>50,000 – 99,999</a:t>
                      </a:r>
                    </a:p>
                  </a:txBody>
                  <a:tcPr/>
                </a:tc>
                <a:tc>
                  <a:txBody>
                    <a:bodyPr/>
                    <a:lstStyle/>
                    <a:p>
                      <a:r>
                        <a:rPr lang="en-US" sz="2000" dirty="0"/>
                        <a:t>December 31, 2025</a:t>
                      </a:r>
                    </a:p>
                  </a:txBody>
                  <a:tcPr/>
                </a:tc>
                <a:tc>
                  <a:txBody>
                    <a:bodyPr/>
                    <a:lstStyle/>
                    <a:p>
                      <a:r>
                        <a:rPr lang="en-US" sz="2000" dirty="0"/>
                        <a:t>June 30, 2026</a:t>
                      </a:r>
                    </a:p>
                  </a:txBody>
                  <a:tcPr/>
                </a:tc>
                <a:extLst>
                  <a:ext uri="{0D108BD9-81ED-4DB2-BD59-A6C34878D82A}">
                    <a16:rowId xmlns:a16="http://schemas.microsoft.com/office/drawing/2014/main" val="1688885148"/>
                  </a:ext>
                </a:extLst>
              </a:tr>
              <a:tr h="590064">
                <a:tc>
                  <a:txBody>
                    <a:bodyPr/>
                    <a:lstStyle/>
                    <a:p>
                      <a:r>
                        <a:rPr lang="en-US" sz="2000" dirty="0"/>
                        <a:t>3,301 – 49,999</a:t>
                      </a:r>
                    </a:p>
                  </a:txBody>
                  <a:tcPr/>
                </a:tc>
                <a:tc>
                  <a:txBody>
                    <a:bodyPr/>
                    <a:lstStyle/>
                    <a:p>
                      <a:r>
                        <a:rPr lang="en-US" sz="2000" dirty="0"/>
                        <a:t>June 30, 2026</a:t>
                      </a:r>
                    </a:p>
                  </a:txBody>
                  <a:tcPr/>
                </a:tc>
                <a:tc>
                  <a:txBody>
                    <a:bodyPr/>
                    <a:lstStyle/>
                    <a:p>
                      <a:r>
                        <a:rPr lang="en-US" sz="2000" dirty="0"/>
                        <a:t>December 31, 2026</a:t>
                      </a:r>
                    </a:p>
                  </a:txBody>
                  <a:tcPr/>
                </a:tc>
                <a:extLst>
                  <a:ext uri="{0D108BD9-81ED-4DB2-BD59-A6C34878D82A}">
                    <a16:rowId xmlns:a16="http://schemas.microsoft.com/office/drawing/2014/main" val="2469880719"/>
                  </a:ext>
                </a:extLst>
              </a:tr>
            </a:tbl>
          </a:graphicData>
        </a:graphic>
      </p:graphicFrame>
      <p:pic>
        <p:nvPicPr>
          <p:cNvPr id="10" name="Picture 9">
            <a:extLst>
              <a:ext uri="{FF2B5EF4-FFF2-40B4-BE49-F238E27FC236}">
                <a16:creationId xmlns:a16="http://schemas.microsoft.com/office/drawing/2014/main" id="{8F6CD2C3-DB2D-73DD-1F97-B612BA50CB6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0013" r="25329"/>
          <a:stretch/>
        </p:blipFill>
        <p:spPr>
          <a:xfrm>
            <a:off x="0" y="-17720"/>
            <a:ext cx="4493986" cy="5932949"/>
          </a:xfrm>
          <a:prstGeom prst="rect">
            <a:avLst/>
          </a:prstGeom>
        </p:spPr>
      </p:pic>
      <p:pic>
        <p:nvPicPr>
          <p:cNvPr id="12" name="Picture 11">
            <a:extLst>
              <a:ext uri="{FF2B5EF4-FFF2-40B4-BE49-F238E27FC236}">
                <a16:creationId xmlns:a16="http://schemas.microsoft.com/office/drawing/2014/main" id="{EA39AFF4-B9FD-460C-9763-850EF9058DC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5" name="TextBox 4">
            <a:extLst>
              <a:ext uri="{FF2B5EF4-FFF2-40B4-BE49-F238E27FC236}">
                <a16:creationId xmlns:a16="http://schemas.microsoft.com/office/drawing/2014/main" id="{010E240B-45BF-63D0-7D39-2C1ECCB25CD3}"/>
              </a:ext>
            </a:extLst>
          </p:cNvPr>
          <p:cNvSpPr txBox="1"/>
          <p:nvPr/>
        </p:nvSpPr>
        <p:spPr>
          <a:xfrm>
            <a:off x="4879853" y="4750016"/>
            <a:ext cx="709408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Check if your PWSID is expected to certify a SDWA section 1433 RRA and ERP in 2025-2026 </a:t>
            </a:r>
            <a:r>
              <a:rPr kumimoji="0" lang="en-US" sz="1800" b="0" i="0" u="none" strike="noStrike" kern="1200" cap="none" spc="0" normalizeH="0" baseline="0" noProof="0" dirty="0">
                <a:ln>
                  <a:noFill/>
                </a:ln>
                <a:solidFill>
                  <a:srgbClr val="1A4480"/>
                </a:solidFill>
                <a:effectLst/>
                <a:uLnTx/>
                <a:uFillTx/>
                <a:latin typeface="Source Sans Pro Web"/>
                <a:ea typeface="+mn-ea"/>
                <a:cs typeface="+mn-cs"/>
                <a:hlinkClick r:id="rId5"/>
              </a:rPr>
              <a:t>here on EPA’s website</a:t>
            </a:r>
            <a:r>
              <a:rPr kumimoji="0" lang="en-US" sz="1800" b="1" i="0" u="none" strike="noStrike" kern="1200" cap="none" spc="0" normalizeH="0" baseline="0" noProof="0" dirty="0">
                <a:ln>
                  <a:noFill/>
                </a:ln>
                <a:solidFill>
                  <a:srgbClr val="1A4480"/>
                </a:solidFill>
                <a:effectLst/>
                <a:uLnTx/>
                <a:uFillTx/>
                <a:latin typeface="Source Sans Pro Web"/>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138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3C73C9-531C-D5F2-0135-9F0ED2D27458}"/>
              </a:ext>
            </a:extLst>
          </p:cNvPr>
          <p:cNvSpPr>
            <a:spLocks noGrp="1"/>
          </p:cNvSpPr>
          <p:nvPr>
            <p:ph type="title" idx="4294967295"/>
          </p:nvPr>
        </p:nvSpPr>
        <p:spPr>
          <a:xfrm>
            <a:off x="0" y="0"/>
            <a:ext cx="12192000" cy="5918200"/>
          </a:xfrm>
          <a:prstGeom prst="rect">
            <a:avLst/>
          </a:prstGeom>
          <a:solidFill>
            <a:srgbClr val="262626">
              <a:alpha val="65000"/>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Creating or Revising an RRA using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EPA’s Small System Checklist</a:t>
            </a:r>
          </a:p>
          <a:p>
            <a:pPr marL="0" marR="0" lvl="0" indent="0" algn="ctr" defTabSz="914400" rtl="0" eaLnBrk="1" fontAlgn="auto" latinLnBrk="0" hangingPunct="1">
              <a:lnSpc>
                <a:spcPct val="90000"/>
              </a:lnSpc>
              <a:spcBef>
                <a:spcPts val="1000"/>
              </a:spcBef>
              <a:spcAft>
                <a:spcPts val="0"/>
              </a:spcAft>
              <a:buClr>
                <a:schemeClr val="accent1">
                  <a:lumMod val="75000"/>
                </a:schemeClr>
              </a:buClr>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138135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C760-F19D-2D30-1A89-702E7AE053FB}"/>
              </a:ext>
            </a:extLst>
          </p:cNvPr>
          <p:cNvSpPr>
            <a:spLocks noGrp="1"/>
          </p:cNvSpPr>
          <p:nvPr>
            <p:ph type="title"/>
          </p:nvPr>
        </p:nvSpPr>
        <p:spPr>
          <a:xfrm>
            <a:off x="380562" y="721694"/>
            <a:ext cx="11595100" cy="675399"/>
          </a:xfrm>
        </p:spPr>
        <p:txBody>
          <a:bodyPr/>
          <a:lstStyle/>
          <a:p>
            <a:r>
              <a:rPr lang="en-US" dirty="0"/>
              <a:t>EPA’s RRA Tools</a:t>
            </a:r>
          </a:p>
        </p:txBody>
      </p:sp>
      <p:sp>
        <p:nvSpPr>
          <p:cNvPr id="4" name="Text Placeholder 2">
            <a:extLst>
              <a:ext uri="{FF2B5EF4-FFF2-40B4-BE49-F238E27FC236}">
                <a16:creationId xmlns:a16="http://schemas.microsoft.com/office/drawing/2014/main" id="{11A1CA89-A274-C809-4742-822AD742A350}"/>
              </a:ext>
            </a:extLst>
          </p:cNvPr>
          <p:cNvSpPr txBox="1">
            <a:spLocks/>
          </p:cNvSpPr>
          <p:nvPr/>
        </p:nvSpPr>
        <p:spPr>
          <a:xfrm>
            <a:off x="471665" y="1530618"/>
            <a:ext cx="5363441" cy="4104372"/>
          </a:xfrm>
          <a:prstGeom prst="rect">
            <a:avLst/>
          </a:prstGeom>
          <a:solidFill>
            <a:schemeClr val="accent4">
              <a:lumMod val="20000"/>
              <a:lumOff val="80000"/>
            </a:schemeClr>
          </a:solidFill>
          <a:ln>
            <a:noFill/>
          </a:ln>
        </p:spPr>
        <p:txBody>
          <a:bodyPr lIns="182880" tIns="182880" rIns="182880" bIns="182880"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1" indent="0" defTabSz="914400" rtl="0" eaLnBrk="1" fontAlgn="auto" latinLnBrk="0" hangingPunct="1">
              <a:lnSpc>
                <a:spcPct val="100000"/>
              </a:lnSpc>
              <a:spcBef>
                <a:spcPts val="0"/>
              </a:spcBef>
              <a:spcAft>
                <a:spcPts val="1350"/>
              </a:spcAft>
              <a:buClrTx/>
              <a:buSzTx/>
              <a:buFont typeface="Arial"/>
              <a:buNone/>
              <a:tabLst/>
              <a:defRPr/>
            </a:pPr>
            <a:r>
              <a:rPr kumimoji="0" lang="en-US" b="1" i="0" u="none" strike="noStrike" kern="1200" cap="none" spc="0" normalizeH="0" baseline="0" noProof="0" dirty="0">
                <a:ln>
                  <a:noFill/>
                </a:ln>
                <a:solidFill>
                  <a:srgbClr val="000000"/>
                </a:solidFill>
                <a:effectLst/>
                <a:uLnTx/>
                <a:uFillTx/>
                <a:latin typeface="+mj-lt"/>
                <a:ea typeface="+mn-ea"/>
                <a:cs typeface="+mn-cs"/>
              </a:rPr>
              <a:t>Small System RRA Checklist</a:t>
            </a:r>
          </a:p>
          <a:p>
            <a:pPr marL="342900" marR="0" lvl="1" indent="-342900" algn="l" defTabSz="914400" rtl="0" eaLnBrk="1" fontAlgn="auto" latinLnBrk="0" hangingPunct="1">
              <a:lnSpc>
                <a:spcPct val="100000"/>
              </a:lnSpc>
              <a:spcBef>
                <a:spcPts val="0"/>
              </a:spcBef>
              <a:spcAft>
                <a:spcPts val="120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ea typeface="+mn-ea"/>
                <a:cs typeface="+mn-cs"/>
              </a:rPr>
              <a:t>Qualitative</a:t>
            </a:r>
            <a:r>
              <a:rPr kumimoji="0" lang="en-US" sz="2000" b="0" i="0" u="none" strike="noStrike" kern="1200" cap="none" spc="0" normalizeH="0" baseline="0" noProof="0" dirty="0">
                <a:ln>
                  <a:noFill/>
                </a:ln>
                <a:solidFill>
                  <a:srgbClr val="000000"/>
                </a:solidFill>
                <a:effectLst/>
                <a:uLnTx/>
                <a:uFillTx/>
                <a:ea typeface="+mn-ea"/>
                <a:cs typeface="+mn-cs"/>
              </a:rPr>
              <a:t> risk assessment – </a:t>
            </a:r>
            <a:r>
              <a:rPr kumimoji="0" lang="en-US" sz="2000" b="1" i="0" u="none" strike="noStrike" kern="1200" cap="none" spc="0" normalizeH="0" baseline="0" noProof="0" dirty="0">
                <a:ln>
                  <a:noFill/>
                </a:ln>
                <a:effectLst/>
                <a:uLnTx/>
                <a:uFillTx/>
                <a:ea typeface="+mn-ea"/>
                <a:cs typeface="+mn-cs"/>
              </a:rPr>
              <a:t>identifies</a:t>
            </a:r>
            <a:r>
              <a:rPr kumimoji="0" lang="en-US" sz="2000" b="0" i="0" u="none" strike="noStrike" kern="1200" cap="none" spc="0" normalizeH="0" baseline="0" noProof="0" dirty="0">
                <a:ln>
                  <a:noFill/>
                </a:ln>
                <a:solidFill>
                  <a:srgbClr val="0097CD"/>
                </a:solidFill>
                <a:effectLst/>
                <a:uLnTx/>
                <a:uFillTx/>
                <a:ea typeface="+mn-ea"/>
                <a:cs typeface="+mn-cs"/>
              </a:rPr>
              <a:t> </a:t>
            </a:r>
            <a:r>
              <a:rPr kumimoji="0" lang="en-US" sz="2000" b="0" i="0" u="none" strike="noStrike" kern="1200" cap="none" spc="0" normalizeH="0" baseline="0" noProof="0" dirty="0">
                <a:ln>
                  <a:noFill/>
                </a:ln>
                <a:solidFill>
                  <a:srgbClr val="000000"/>
                </a:solidFill>
                <a:effectLst/>
                <a:uLnTx/>
                <a:uFillTx/>
                <a:ea typeface="+mn-ea"/>
                <a:cs typeface="+mn-cs"/>
              </a:rPr>
              <a:t>threats, vulnerabilities, and consequences but does not </a:t>
            </a:r>
            <a:r>
              <a:rPr kumimoji="0" lang="en-US" sz="2000" i="0" u="none" strike="noStrike" kern="1200" cap="none" spc="0" normalizeH="0" baseline="0" noProof="0" dirty="0">
                <a:ln>
                  <a:noFill/>
                </a:ln>
                <a:effectLst/>
                <a:uLnTx/>
                <a:uFillTx/>
                <a:ea typeface="+mn-ea"/>
                <a:cs typeface="+mn-cs"/>
              </a:rPr>
              <a:t>estimate</a:t>
            </a:r>
            <a:r>
              <a:rPr kumimoji="0" lang="en-US" sz="2000" b="0" i="0" u="none" strike="noStrike" kern="1200" cap="none" spc="0" normalizeH="0" baseline="0" noProof="0" dirty="0">
                <a:ln>
                  <a:noFill/>
                </a:ln>
                <a:effectLst/>
                <a:uLnTx/>
                <a:uFillTx/>
                <a:ea typeface="+mn-ea"/>
                <a:cs typeface="+mn-cs"/>
              </a:rPr>
              <a:t> risk value</a:t>
            </a:r>
            <a:endParaRPr lang="en-US" sz="2000" b="0" i="0" u="none" strike="noStrike" kern="1200" cap="none" spc="0" normalizeH="0" baseline="0" noProof="0" dirty="0">
              <a:ln>
                <a:noFill/>
              </a:ln>
              <a:effectLst/>
              <a:uLnTx/>
              <a:uFillTx/>
            </a:endParaRPr>
          </a:p>
          <a:p>
            <a:pPr marL="342900" marR="0" lvl="1" indent="-342900" algn="l" defTabSz="914400" rtl="0" eaLnBrk="1" fontAlgn="auto" latinLnBrk="0" hangingPunct="1">
              <a:lnSpc>
                <a:spcPct val="100000"/>
              </a:lnSpc>
              <a:spcBef>
                <a:spcPts val="0"/>
              </a:spcBef>
              <a:spcAft>
                <a:spcPts val="1200"/>
              </a:spcAft>
              <a:buClrTx/>
              <a:buSzTx/>
              <a:buFont typeface="Arial"/>
              <a:buChar char="•"/>
              <a:tabLst/>
              <a:defRPr/>
            </a:pPr>
            <a:r>
              <a:rPr kumimoji="0" lang="en-US" sz="2000" b="1" i="0" u="none" strike="noStrike" kern="1200" cap="none" spc="0" normalizeH="0" baseline="0" noProof="0" dirty="0">
                <a:ln>
                  <a:noFill/>
                </a:ln>
                <a:effectLst/>
                <a:uLnTx/>
                <a:uFillTx/>
                <a:ea typeface="+mn-ea"/>
                <a:cs typeface="+mn-cs"/>
              </a:rPr>
              <a:t>Countermeasures </a:t>
            </a:r>
            <a:r>
              <a:rPr kumimoji="0" lang="en-US" sz="2000" b="0" i="0" u="none" strike="noStrike" kern="1200" cap="none" spc="0" normalizeH="0" baseline="0" noProof="0" dirty="0">
                <a:ln>
                  <a:noFill/>
                </a:ln>
                <a:effectLst/>
                <a:uLnTx/>
                <a:uFillTx/>
                <a:ea typeface="+mn-ea"/>
                <a:cs typeface="+mn-cs"/>
              </a:rPr>
              <a:t>may be </a:t>
            </a:r>
            <a:r>
              <a:rPr kumimoji="0" lang="en-US" sz="2000" b="1" i="0" u="none" strike="noStrike" kern="1200" cap="none" spc="0" normalizeH="0" baseline="0" noProof="0" dirty="0">
                <a:ln>
                  <a:noFill/>
                </a:ln>
                <a:effectLst/>
                <a:uLnTx/>
                <a:uFillTx/>
                <a:ea typeface="+mn-ea"/>
                <a:cs typeface="+mn-cs"/>
              </a:rPr>
              <a:t>identified</a:t>
            </a:r>
            <a:r>
              <a:rPr lang="en-US" sz="2000" b="1" dirty="0"/>
              <a:t>,</a:t>
            </a:r>
            <a:r>
              <a:rPr kumimoji="0" lang="en-US" sz="2000" b="1" i="0" u="none" strike="noStrike" kern="1200" cap="none" spc="0" normalizeH="0" baseline="0" noProof="0" dirty="0">
                <a:ln>
                  <a:noFill/>
                </a:ln>
                <a:effectLst/>
                <a:uLnTx/>
                <a:uFillTx/>
                <a:ea typeface="+mn-ea"/>
                <a:cs typeface="+mn-cs"/>
              </a:rPr>
              <a:t> </a:t>
            </a:r>
            <a:r>
              <a:rPr kumimoji="0" lang="en-US" sz="2000" b="0" i="0" u="none" strike="noStrike" kern="1200" cap="none" spc="0" normalizeH="0" baseline="0" noProof="0" dirty="0">
                <a:ln>
                  <a:noFill/>
                </a:ln>
                <a:effectLst/>
                <a:uLnTx/>
                <a:uFillTx/>
                <a:ea typeface="+mn-ea"/>
                <a:cs typeface="+mn-cs"/>
              </a:rPr>
              <a:t>and the benefits described but not estimated</a:t>
            </a:r>
            <a:endParaRPr lang="en-US" sz="2000" b="0" i="0" u="none" strike="noStrike" kern="1200" cap="none" spc="0" normalizeH="0" baseline="0" noProof="0" dirty="0">
              <a:ln>
                <a:noFill/>
              </a:ln>
              <a:effectLst/>
              <a:uLnTx/>
              <a:uFillTx/>
            </a:endParaRPr>
          </a:p>
          <a:p>
            <a:pPr marL="342900" marR="0" lvl="1" indent="-342900" algn="l" defTabSz="914400" rtl="0" eaLnBrk="1" fontAlgn="auto" latinLnBrk="0" hangingPunct="1">
              <a:lnSpc>
                <a:spcPct val="100000"/>
              </a:lnSpc>
              <a:spcBef>
                <a:spcPts val="0"/>
              </a:spcBef>
              <a:spcAft>
                <a:spcPts val="120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ea typeface="+mn-ea"/>
                <a:cs typeface="+mn-cs"/>
              </a:rPr>
              <a:t>“</a:t>
            </a:r>
            <a:r>
              <a:rPr kumimoji="0" lang="en-US" sz="2000" b="1" i="0" u="none" strike="noStrike" kern="1200" cap="none" spc="0" normalizeH="0" baseline="0" noProof="0" dirty="0">
                <a:ln>
                  <a:noFill/>
                </a:ln>
                <a:solidFill>
                  <a:srgbClr val="000000"/>
                </a:solidFill>
                <a:effectLst/>
                <a:uLnTx/>
                <a:uFillTx/>
                <a:ea typeface="+mn-ea"/>
                <a:cs typeface="+mn-cs"/>
              </a:rPr>
              <a:t>Paper” analysis</a:t>
            </a:r>
            <a:r>
              <a:rPr kumimoji="0" lang="en-US" sz="2000" b="0" i="0" u="none" strike="noStrike" kern="1200" cap="none" spc="0" normalizeH="0" baseline="0" noProof="0" dirty="0">
                <a:ln>
                  <a:noFill/>
                </a:ln>
                <a:solidFill>
                  <a:srgbClr val="000000"/>
                </a:solidFill>
                <a:effectLst/>
                <a:uLnTx/>
                <a:uFillTx/>
                <a:ea typeface="+mn-ea"/>
                <a:cs typeface="+mn-cs"/>
              </a:rPr>
              <a:t> that requires minimal resources to complete</a:t>
            </a:r>
          </a:p>
          <a:p>
            <a:pPr marL="342900" marR="0" lvl="1" indent="-342900" algn="l" defTabSz="914400" rtl="0" eaLnBrk="1" fontAlgn="auto" latinLnBrk="0" hangingPunct="1">
              <a:lnSpc>
                <a:spcPct val="100000"/>
              </a:lnSpc>
              <a:spcBef>
                <a:spcPts val="0"/>
              </a:spcBef>
              <a:spcAft>
                <a:spcPts val="1200"/>
              </a:spcAft>
              <a:buClrTx/>
              <a:buSzTx/>
              <a:buFont typeface="Arial"/>
              <a:buChar char="•"/>
              <a:tabLst/>
              <a:defRPr/>
            </a:pPr>
            <a:r>
              <a:rPr lang="en-US" sz="2000" dirty="0">
                <a:solidFill>
                  <a:srgbClr val="000000"/>
                </a:solidFill>
              </a:rPr>
              <a:t>Recommended for </a:t>
            </a:r>
            <a:r>
              <a:rPr lang="en-US" sz="2000" b="1" dirty="0">
                <a:solidFill>
                  <a:srgbClr val="000000"/>
                </a:solidFill>
              </a:rPr>
              <a:t>smaller</a:t>
            </a:r>
            <a:r>
              <a:rPr lang="en-US" sz="2000" dirty="0">
                <a:solidFill>
                  <a:srgbClr val="000000"/>
                </a:solidFill>
              </a:rPr>
              <a:t> water systems (serving under 50,000 people)</a:t>
            </a:r>
            <a:endParaRPr lang="en-US" sz="2000" b="0" i="0" u="none" strike="noStrike" kern="1200" cap="none" spc="0" normalizeH="0" baseline="0" noProof="0" dirty="0">
              <a:ln>
                <a:noFill/>
              </a:ln>
              <a:solidFill>
                <a:srgbClr val="000000"/>
              </a:solidFill>
              <a:effectLst/>
              <a:uLnTx/>
              <a:uFillTx/>
            </a:endParaRPr>
          </a:p>
        </p:txBody>
      </p:sp>
      <p:sp>
        <p:nvSpPr>
          <p:cNvPr id="5" name="Text Placeholder 2">
            <a:extLst>
              <a:ext uri="{FF2B5EF4-FFF2-40B4-BE49-F238E27FC236}">
                <a16:creationId xmlns:a16="http://schemas.microsoft.com/office/drawing/2014/main" id="{452A2228-7AA5-9557-3090-CEDE52177BD3}"/>
              </a:ext>
            </a:extLst>
          </p:cNvPr>
          <p:cNvSpPr txBox="1">
            <a:spLocks/>
          </p:cNvSpPr>
          <p:nvPr/>
        </p:nvSpPr>
        <p:spPr>
          <a:xfrm>
            <a:off x="5956124" y="1530617"/>
            <a:ext cx="5918376" cy="4104372"/>
          </a:xfrm>
          <a:prstGeom prst="rect">
            <a:avLst/>
          </a:prstGeom>
          <a:solidFill>
            <a:schemeClr val="accent2">
              <a:lumMod val="20000"/>
              <a:lumOff val="80000"/>
            </a:schemeClr>
          </a:solidFill>
          <a:ln>
            <a:noFill/>
          </a:ln>
        </p:spPr>
        <p:txBody>
          <a:bodyPr lIns="182880" tIns="182880" rIns="182880" bIns="182880"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1" indent="0" defTabSz="914400" rtl="0" eaLnBrk="1" fontAlgn="auto" latinLnBrk="0" hangingPunct="1">
              <a:lnSpc>
                <a:spcPct val="100000"/>
              </a:lnSpc>
              <a:spcBef>
                <a:spcPts val="0"/>
              </a:spcBef>
              <a:spcAft>
                <a:spcPts val="1350"/>
              </a:spcAft>
              <a:buClrTx/>
              <a:buSzTx/>
              <a:buFont typeface="Arial"/>
              <a:buNone/>
              <a:tabLst/>
              <a:defRPr/>
            </a:pPr>
            <a:r>
              <a:rPr kumimoji="0" lang="en-US" b="1" i="0" u="none" strike="noStrike" kern="1200" cap="none" spc="0" normalizeH="0" baseline="0" noProof="0" dirty="0">
                <a:ln>
                  <a:noFill/>
                </a:ln>
                <a:solidFill>
                  <a:srgbClr val="000000"/>
                </a:solidFill>
                <a:effectLst/>
                <a:uLnTx/>
                <a:uFillTx/>
                <a:latin typeface="+mj-lt"/>
                <a:ea typeface="+mn-ea"/>
                <a:cs typeface="+mn-cs"/>
              </a:rPr>
              <a:t>Vulnerability Self Assessment Tool (VSAT)</a:t>
            </a:r>
            <a:endParaRPr kumimoji="0" lang="en-US" sz="1800" b="1" i="0" u="none" strike="noStrike" kern="1200" cap="none" spc="0" normalizeH="0" baseline="0" noProof="0" dirty="0">
              <a:ln>
                <a:noFill/>
              </a:ln>
              <a:solidFill>
                <a:srgbClr val="000000"/>
              </a:solidFill>
              <a:effectLst/>
              <a:uLnTx/>
              <a:uFillTx/>
              <a:latin typeface="+mj-lt"/>
              <a:ea typeface="+mn-ea"/>
              <a:cs typeface="+mn-cs"/>
            </a:endParaRPr>
          </a:p>
          <a:p>
            <a:pPr marL="342900" marR="0" lvl="1" indent="-342900" algn="l" defTabSz="914400" rtl="0" eaLnBrk="1" fontAlgn="auto" latinLnBrk="0" hangingPunct="1">
              <a:lnSpc>
                <a:spcPct val="100000"/>
              </a:lnSpc>
              <a:spcBef>
                <a:spcPts val="0"/>
              </a:spcBef>
              <a:spcAft>
                <a:spcPts val="120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ea typeface="+mn-ea"/>
                <a:cs typeface="+mn-cs"/>
              </a:rPr>
              <a:t>Quantitative </a:t>
            </a:r>
            <a:r>
              <a:rPr kumimoji="0" lang="en-US" sz="2000" b="0" i="0" u="none" strike="noStrike" kern="1200" cap="none" spc="0" normalizeH="0" baseline="0" noProof="0" dirty="0">
                <a:ln>
                  <a:noFill/>
                </a:ln>
                <a:solidFill>
                  <a:srgbClr val="000000"/>
                </a:solidFill>
                <a:effectLst/>
                <a:uLnTx/>
                <a:uFillTx/>
                <a:ea typeface="+mn-ea"/>
                <a:cs typeface="+mn-cs"/>
              </a:rPr>
              <a:t>risk </a:t>
            </a:r>
            <a:r>
              <a:rPr kumimoji="0" lang="en-US" sz="2000" b="0" i="0" u="none" strike="noStrike" kern="1200" cap="none" spc="0" normalizeH="0" baseline="0" noProof="0" dirty="0">
                <a:ln>
                  <a:noFill/>
                </a:ln>
                <a:effectLst/>
                <a:uLnTx/>
                <a:uFillTx/>
                <a:ea typeface="+mn-ea"/>
                <a:cs typeface="+mn-cs"/>
              </a:rPr>
              <a:t>assessment – </a:t>
            </a:r>
            <a:r>
              <a:rPr kumimoji="0" lang="en-US" sz="2000" b="1" i="0" u="none" strike="noStrike" kern="1200" cap="none" spc="0" normalizeH="0" baseline="0" noProof="0" dirty="0">
                <a:ln>
                  <a:noFill/>
                </a:ln>
                <a:effectLst/>
                <a:uLnTx/>
                <a:uFillTx/>
                <a:ea typeface="+mn-ea"/>
                <a:cs typeface="+mn-cs"/>
              </a:rPr>
              <a:t>estimates</a:t>
            </a:r>
            <a:r>
              <a:rPr kumimoji="0" lang="en-US" sz="2000" b="0" i="0" u="none" strike="noStrike" kern="1200" cap="none" spc="0" normalizeH="0" baseline="0" noProof="0" dirty="0">
                <a:ln>
                  <a:noFill/>
                </a:ln>
                <a:effectLst/>
                <a:uLnTx/>
                <a:uFillTx/>
                <a:ea typeface="+mn-ea"/>
                <a:cs typeface="+mn-cs"/>
              </a:rPr>
              <a:t> threats, vulnerabilities, consequences and monetized risk</a:t>
            </a:r>
          </a:p>
          <a:p>
            <a:pPr marL="342900" marR="0" lvl="1" indent="-342900" algn="l" defTabSz="914400" rtl="0" eaLnBrk="1" fontAlgn="auto" latinLnBrk="0" hangingPunct="1">
              <a:lnSpc>
                <a:spcPct val="100000"/>
              </a:lnSpc>
              <a:spcBef>
                <a:spcPts val="0"/>
              </a:spcBef>
              <a:spcAft>
                <a:spcPts val="1200"/>
              </a:spcAft>
              <a:buClrTx/>
              <a:buSzTx/>
              <a:buFont typeface="Arial"/>
              <a:buChar char="•"/>
              <a:tabLst/>
              <a:defRPr/>
            </a:pPr>
            <a:r>
              <a:rPr kumimoji="0" lang="en-US" sz="2000" b="1" i="0" u="none" strike="noStrike" kern="1200" cap="none" spc="0" normalizeH="0" baseline="0" noProof="0" dirty="0">
                <a:ln>
                  <a:noFill/>
                </a:ln>
                <a:effectLst/>
                <a:uLnTx/>
                <a:uFillTx/>
                <a:ea typeface="+mn-ea"/>
                <a:cs typeface="+mn-cs"/>
              </a:rPr>
              <a:t>Countermeasures </a:t>
            </a:r>
            <a:r>
              <a:rPr kumimoji="0" lang="en-US" sz="2000" b="0" i="0" u="none" strike="noStrike" kern="1200" cap="none" spc="0" normalizeH="0" baseline="0" noProof="0" dirty="0">
                <a:ln>
                  <a:noFill/>
                </a:ln>
                <a:effectLst/>
                <a:uLnTx/>
                <a:uFillTx/>
                <a:ea typeface="+mn-ea"/>
                <a:cs typeface="+mn-cs"/>
              </a:rPr>
              <a:t>may be </a:t>
            </a:r>
            <a:r>
              <a:rPr kumimoji="0" lang="en-US" sz="2000" b="1" i="0" u="none" strike="noStrike" kern="1200" cap="none" spc="0" normalizeH="0" baseline="0" noProof="0" dirty="0">
                <a:ln>
                  <a:noFill/>
                </a:ln>
                <a:effectLst/>
                <a:uLnTx/>
                <a:uFillTx/>
                <a:ea typeface="+mn-ea"/>
                <a:cs typeface="+mn-cs"/>
              </a:rPr>
              <a:t>quantified </a:t>
            </a:r>
            <a:r>
              <a:rPr kumimoji="0" lang="en-US" sz="2000" b="0" i="0" u="none" strike="noStrike" kern="1200" cap="none" spc="0" normalizeH="0" baseline="0" noProof="0" dirty="0">
                <a:ln>
                  <a:noFill/>
                </a:ln>
                <a:effectLst/>
                <a:uLnTx/>
                <a:uFillTx/>
                <a:ea typeface="+mn-ea"/>
                <a:cs typeface="+mn-cs"/>
              </a:rPr>
              <a:t>for cost, risk reduction, and </a:t>
            </a:r>
            <a:r>
              <a:rPr kumimoji="0" lang="en-US" sz="2000" b="0" i="0" u="none" strike="noStrike" kern="1200" cap="none" spc="0" normalizeH="0" baseline="0" noProof="0" dirty="0">
                <a:ln>
                  <a:noFill/>
                </a:ln>
                <a:solidFill>
                  <a:srgbClr val="000000"/>
                </a:solidFill>
                <a:effectLst/>
                <a:uLnTx/>
                <a:uFillTx/>
                <a:ea typeface="+mn-ea"/>
                <a:cs typeface="+mn-cs"/>
              </a:rPr>
              <a:t>cost-benefit analysis</a:t>
            </a:r>
          </a:p>
          <a:p>
            <a:pPr marL="342900" marR="0" lvl="1" indent="-342900" algn="l" defTabSz="914400" rtl="0" eaLnBrk="1" fontAlgn="auto" latinLnBrk="0" hangingPunct="1">
              <a:lnSpc>
                <a:spcPct val="100000"/>
              </a:lnSpc>
              <a:spcBef>
                <a:spcPts val="0"/>
              </a:spcBef>
              <a:spcAft>
                <a:spcPts val="1200"/>
              </a:spcAft>
              <a:buClrTx/>
              <a:buSzTx/>
              <a:buFont typeface="Arial"/>
              <a:buChar char="•"/>
              <a:tabLst/>
              <a:defRPr/>
            </a:pPr>
            <a:r>
              <a:rPr kumimoji="0" lang="en-US" sz="2000" b="1" i="0" u="none" strike="noStrike" kern="1200" cap="none" spc="0" normalizeH="0" baseline="0" noProof="0" dirty="0">
                <a:ln>
                  <a:noFill/>
                </a:ln>
                <a:solidFill>
                  <a:srgbClr val="000000"/>
                </a:solidFill>
                <a:effectLst/>
                <a:uLnTx/>
                <a:uFillTx/>
                <a:ea typeface="+mn-ea"/>
                <a:cs typeface="+mn-cs"/>
              </a:rPr>
              <a:t>E-tool analysis</a:t>
            </a:r>
            <a:r>
              <a:rPr kumimoji="0" lang="en-US" sz="2000" b="0" i="0" u="none" strike="noStrike" kern="1200" cap="none" spc="0" normalizeH="0" baseline="0" noProof="0" dirty="0">
                <a:ln>
                  <a:noFill/>
                </a:ln>
                <a:solidFill>
                  <a:srgbClr val="000000"/>
                </a:solidFill>
                <a:effectLst/>
                <a:uLnTx/>
                <a:uFillTx/>
                <a:ea typeface="+mn-ea"/>
                <a:cs typeface="+mn-cs"/>
              </a:rPr>
              <a:t> can require significant time and information resources to complete</a:t>
            </a:r>
          </a:p>
          <a:p>
            <a:pPr marL="342900" marR="0" lvl="1" indent="-342900" algn="l" defTabSz="914400" rtl="0" eaLnBrk="1" fontAlgn="auto" latinLnBrk="0" hangingPunct="1">
              <a:lnSpc>
                <a:spcPct val="100000"/>
              </a:lnSpc>
              <a:spcBef>
                <a:spcPts val="0"/>
              </a:spcBef>
              <a:spcAft>
                <a:spcPts val="1200"/>
              </a:spcAft>
              <a:buClrTx/>
              <a:buSzTx/>
              <a:buFont typeface="Arial"/>
              <a:buChar char="•"/>
              <a:tabLst/>
              <a:defRPr/>
            </a:pPr>
            <a:r>
              <a:rPr lang="en-US" sz="2000" dirty="0">
                <a:solidFill>
                  <a:srgbClr val="000000"/>
                </a:solidFill>
              </a:rPr>
              <a:t>Recommended for </a:t>
            </a:r>
            <a:r>
              <a:rPr lang="en-US" sz="2000" b="1" dirty="0">
                <a:solidFill>
                  <a:srgbClr val="000000"/>
                </a:solidFill>
              </a:rPr>
              <a:t>larger </a:t>
            </a:r>
            <a:r>
              <a:rPr lang="en-US" sz="2000" dirty="0">
                <a:solidFill>
                  <a:srgbClr val="000000"/>
                </a:solidFill>
              </a:rPr>
              <a:t>water systems (serving over 50,000 people)</a:t>
            </a:r>
            <a:endParaRPr kumimoji="0" lang="en-US" sz="2000" b="0" i="0" u="none" strike="noStrike" kern="1200" cap="none" spc="0" normalizeH="0" baseline="0" noProof="0" dirty="0">
              <a:ln>
                <a:noFill/>
              </a:ln>
              <a:solidFill>
                <a:srgbClr val="000000"/>
              </a:solidFill>
              <a:effectLst/>
              <a:uLnTx/>
              <a:uFillTx/>
              <a:ea typeface="+mn-ea"/>
              <a:cs typeface="+mn-cs"/>
            </a:endParaRPr>
          </a:p>
        </p:txBody>
      </p:sp>
      <p:pic>
        <p:nvPicPr>
          <p:cNvPr id="6" name="Picture 2">
            <a:extLst>
              <a:ext uri="{FF2B5EF4-FFF2-40B4-BE49-F238E27FC236}">
                <a16:creationId xmlns:a16="http://schemas.microsoft.com/office/drawing/2014/main" id="{1ED4FAA7-E0C3-1294-AE83-6342AA78441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9635" y="1634265"/>
            <a:ext cx="520700" cy="5207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C1F9BB72-BD82-AD1D-01F9-5238026A8BF7}"/>
              </a:ext>
              <a:ext uri="{C183D7F6-B498-43B3-948B-1728B52AA6E4}">
                <adec:decorative xmlns:adec="http://schemas.microsoft.com/office/drawing/2017/decorative" val="1"/>
              </a:ext>
            </a:extLst>
          </p:cNvPr>
          <p:cNvGrpSpPr/>
          <p:nvPr/>
        </p:nvGrpSpPr>
        <p:grpSpPr>
          <a:xfrm rot="349507">
            <a:off x="5237763" y="1665051"/>
            <a:ext cx="524604" cy="533992"/>
            <a:chOff x="8352970" y="3868187"/>
            <a:chExt cx="1077686" cy="1077686"/>
          </a:xfrm>
          <a:solidFill>
            <a:schemeClr val="tx1"/>
          </a:solidFill>
        </p:grpSpPr>
        <p:pic>
          <p:nvPicPr>
            <p:cNvPr id="8" name="Graphic 7" descr="Clipboard">
              <a:extLst>
                <a:ext uri="{FF2B5EF4-FFF2-40B4-BE49-F238E27FC236}">
                  <a16:creationId xmlns:a16="http://schemas.microsoft.com/office/drawing/2014/main" id="{894F1628-E6F7-0D80-61D4-43D8285570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52970" y="3868187"/>
              <a:ext cx="1077686" cy="1077686"/>
            </a:xfrm>
            <a:prstGeom prst="rect">
              <a:avLst/>
            </a:prstGeom>
          </p:spPr>
        </p:pic>
        <p:grpSp>
          <p:nvGrpSpPr>
            <p:cNvPr id="9" name="Group 8">
              <a:extLst>
                <a:ext uri="{FF2B5EF4-FFF2-40B4-BE49-F238E27FC236}">
                  <a16:creationId xmlns:a16="http://schemas.microsoft.com/office/drawing/2014/main" id="{18E6A980-6FAA-34A6-EF91-01573E21F211}"/>
                </a:ext>
              </a:extLst>
            </p:cNvPr>
            <p:cNvGrpSpPr/>
            <p:nvPr/>
          </p:nvGrpSpPr>
          <p:grpSpPr>
            <a:xfrm>
              <a:off x="8651430" y="4172847"/>
              <a:ext cx="466948" cy="590199"/>
              <a:chOff x="8651430" y="4172847"/>
              <a:chExt cx="466948" cy="590199"/>
            </a:xfrm>
            <a:grpFill/>
          </p:grpSpPr>
          <p:pic>
            <p:nvPicPr>
              <p:cNvPr id="10" name="Graphic 9" descr="Checkmark">
                <a:extLst>
                  <a:ext uri="{FF2B5EF4-FFF2-40B4-BE49-F238E27FC236}">
                    <a16:creationId xmlns:a16="http://schemas.microsoft.com/office/drawing/2014/main" id="{9B39E4BD-7F17-9CC8-CA37-2059ABCCEF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1430" y="4172847"/>
                <a:ext cx="82992" cy="82992"/>
              </a:xfrm>
              <a:prstGeom prst="rect">
                <a:avLst/>
              </a:prstGeom>
            </p:spPr>
          </p:pic>
          <p:pic>
            <p:nvPicPr>
              <p:cNvPr id="11" name="Graphic 10" descr="Checkmark">
                <a:extLst>
                  <a:ext uri="{FF2B5EF4-FFF2-40B4-BE49-F238E27FC236}">
                    <a16:creationId xmlns:a16="http://schemas.microsoft.com/office/drawing/2014/main" id="{F5CA8A1D-8D5F-DC18-8A22-21AE08D80B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1430" y="4380018"/>
                <a:ext cx="82992" cy="82992"/>
              </a:xfrm>
              <a:prstGeom prst="rect">
                <a:avLst/>
              </a:prstGeom>
            </p:spPr>
          </p:pic>
          <p:pic>
            <p:nvPicPr>
              <p:cNvPr id="12" name="Graphic 11" descr="Checkmark">
                <a:extLst>
                  <a:ext uri="{FF2B5EF4-FFF2-40B4-BE49-F238E27FC236}">
                    <a16:creationId xmlns:a16="http://schemas.microsoft.com/office/drawing/2014/main" id="{20B4C7B9-4732-7489-4C6A-92705B6D74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3812" y="4584803"/>
                <a:ext cx="82992" cy="82992"/>
              </a:xfrm>
              <a:prstGeom prst="rect">
                <a:avLst/>
              </a:prstGeom>
            </p:spPr>
          </p:pic>
          <p:pic>
            <p:nvPicPr>
              <p:cNvPr id="13" name="Graphic 12" descr="Checkmark">
                <a:extLst>
                  <a:ext uri="{FF2B5EF4-FFF2-40B4-BE49-F238E27FC236}">
                    <a16:creationId xmlns:a16="http://schemas.microsoft.com/office/drawing/2014/main" id="{708AAF5E-EDAE-0A1C-602D-EBF963A45D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1430" y="4277622"/>
                <a:ext cx="82992" cy="82992"/>
              </a:xfrm>
              <a:prstGeom prst="rect">
                <a:avLst/>
              </a:prstGeom>
            </p:spPr>
          </p:pic>
          <p:pic>
            <p:nvPicPr>
              <p:cNvPr id="14" name="Graphic 13" descr="Checkmark">
                <a:extLst>
                  <a:ext uri="{FF2B5EF4-FFF2-40B4-BE49-F238E27FC236}">
                    <a16:creationId xmlns:a16="http://schemas.microsoft.com/office/drawing/2014/main" id="{697AB8E4-5531-82E1-AF19-3892CDD980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1430" y="4484793"/>
                <a:ext cx="82992" cy="82992"/>
              </a:xfrm>
              <a:prstGeom prst="rect">
                <a:avLst/>
              </a:prstGeom>
            </p:spPr>
          </p:pic>
          <p:pic>
            <p:nvPicPr>
              <p:cNvPr id="15" name="Graphic 14" descr="Checkmark">
                <a:extLst>
                  <a:ext uri="{FF2B5EF4-FFF2-40B4-BE49-F238E27FC236}">
                    <a16:creationId xmlns:a16="http://schemas.microsoft.com/office/drawing/2014/main" id="{72B6EDB1-618A-E82F-1835-C7F3C95D51F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3812" y="4680054"/>
                <a:ext cx="82992" cy="82992"/>
              </a:xfrm>
              <a:prstGeom prst="rect">
                <a:avLst/>
              </a:prstGeom>
            </p:spPr>
          </p:pic>
          <p:sp>
            <p:nvSpPr>
              <p:cNvPr id="16" name="Rectangle 15">
                <a:extLst>
                  <a:ext uri="{FF2B5EF4-FFF2-40B4-BE49-F238E27FC236}">
                    <a16:creationId xmlns:a16="http://schemas.microsoft.com/office/drawing/2014/main" id="{504BA64A-4540-74BE-097C-3C0CD8A1240B}"/>
                  </a:ext>
                </a:extLst>
              </p:cNvPr>
              <p:cNvSpPr/>
              <p:nvPr/>
            </p:nvSpPr>
            <p:spPr>
              <a:xfrm>
                <a:off x="8786812" y="4207669"/>
                <a:ext cx="32918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 name="Rectangle 16">
                <a:extLst>
                  <a:ext uri="{FF2B5EF4-FFF2-40B4-BE49-F238E27FC236}">
                    <a16:creationId xmlns:a16="http://schemas.microsoft.com/office/drawing/2014/main" id="{D9D4933B-AF8F-F2F9-D33A-5FDEC840764A}"/>
                  </a:ext>
                </a:extLst>
              </p:cNvPr>
              <p:cNvSpPr/>
              <p:nvPr/>
            </p:nvSpPr>
            <p:spPr>
              <a:xfrm>
                <a:off x="8789193" y="4314824"/>
                <a:ext cx="32918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403CFB8A-04EC-09C1-3382-AA0DCA4BF4B0}"/>
                  </a:ext>
                </a:extLst>
              </p:cNvPr>
              <p:cNvSpPr/>
              <p:nvPr/>
            </p:nvSpPr>
            <p:spPr>
              <a:xfrm>
                <a:off x="8789194" y="4417219"/>
                <a:ext cx="32918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 name="Rectangle 18">
                <a:extLst>
                  <a:ext uri="{FF2B5EF4-FFF2-40B4-BE49-F238E27FC236}">
                    <a16:creationId xmlns:a16="http://schemas.microsoft.com/office/drawing/2014/main" id="{3B1AADF8-1073-5CB3-442B-54AA9254A008}"/>
                  </a:ext>
                </a:extLst>
              </p:cNvPr>
              <p:cNvSpPr/>
              <p:nvPr/>
            </p:nvSpPr>
            <p:spPr>
              <a:xfrm>
                <a:off x="8786813" y="4512469"/>
                <a:ext cx="32918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 name="Rectangle 19">
                <a:extLst>
                  <a:ext uri="{FF2B5EF4-FFF2-40B4-BE49-F238E27FC236}">
                    <a16:creationId xmlns:a16="http://schemas.microsoft.com/office/drawing/2014/main" id="{7ACE8321-9529-CC3D-9759-A8B098159DD8}"/>
                  </a:ext>
                </a:extLst>
              </p:cNvPr>
              <p:cNvSpPr/>
              <p:nvPr/>
            </p:nvSpPr>
            <p:spPr>
              <a:xfrm>
                <a:off x="8789194" y="4612482"/>
                <a:ext cx="32918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 name="Rectangle 20">
                <a:extLst>
                  <a:ext uri="{FF2B5EF4-FFF2-40B4-BE49-F238E27FC236}">
                    <a16:creationId xmlns:a16="http://schemas.microsoft.com/office/drawing/2014/main" id="{3EC97EE7-20EB-2ABE-99A7-9FAD5E87CBF0}"/>
                  </a:ext>
                </a:extLst>
              </p:cNvPr>
              <p:cNvSpPr/>
              <p:nvPr/>
            </p:nvSpPr>
            <p:spPr>
              <a:xfrm>
                <a:off x="8789194" y="4710113"/>
                <a:ext cx="329184" cy="274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spTree>
    <p:extLst>
      <p:ext uri="{BB962C8B-B14F-4D97-AF65-F5344CB8AC3E}">
        <p14:creationId xmlns:p14="http://schemas.microsoft.com/office/powerpoint/2010/main" val="2080857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78C12-4BEB-DB6E-4F58-836800C80294}"/>
              </a:ext>
            </a:extLst>
          </p:cNvPr>
          <p:cNvSpPr>
            <a:spLocks noGrp="1"/>
          </p:cNvSpPr>
          <p:nvPr>
            <p:ph type="title"/>
          </p:nvPr>
        </p:nvSpPr>
        <p:spPr>
          <a:xfrm>
            <a:off x="317500" y="365126"/>
            <a:ext cx="6451048" cy="1041966"/>
          </a:xfrm>
        </p:spPr>
        <p:txBody>
          <a:bodyPr>
            <a:normAutofit/>
          </a:bodyPr>
          <a:lstStyle/>
          <a:p>
            <a:r>
              <a:rPr lang="en-US" dirty="0"/>
              <a:t>Small Systems RRA Checklist</a:t>
            </a:r>
          </a:p>
        </p:txBody>
      </p:sp>
      <p:sp>
        <p:nvSpPr>
          <p:cNvPr id="3" name="Text Placeholder 2">
            <a:extLst>
              <a:ext uri="{FF2B5EF4-FFF2-40B4-BE49-F238E27FC236}">
                <a16:creationId xmlns:a16="http://schemas.microsoft.com/office/drawing/2014/main" id="{0109AD7E-4C94-C96A-1D6C-465D94E59F88}"/>
              </a:ext>
            </a:extLst>
          </p:cNvPr>
          <p:cNvSpPr>
            <a:spLocks noGrp="1"/>
          </p:cNvSpPr>
          <p:nvPr>
            <p:ph type="body" sz="quarter" idx="10"/>
          </p:nvPr>
        </p:nvSpPr>
        <p:spPr>
          <a:xfrm>
            <a:off x="466587" y="1521222"/>
            <a:ext cx="5397500" cy="4192799"/>
          </a:xfrm>
        </p:spPr>
        <p:txBody>
          <a:bodyPr>
            <a:normAutofit/>
          </a:bodyPr>
          <a:lstStyle/>
          <a:p>
            <a:r>
              <a:rPr lang="en-US" altLang="en-US" dirty="0"/>
              <a:t>Qualitative risk assessment</a:t>
            </a:r>
          </a:p>
          <a:p>
            <a:r>
              <a:rPr lang="en-US" altLang="en-US" dirty="0"/>
              <a:t>PDF and Microsoft Word versions available</a:t>
            </a:r>
            <a:endParaRPr lang="en-US" dirty="0">
              <a:hlinkClick r:id="" action="ppaction://noaction"/>
            </a:endParaRPr>
          </a:p>
          <a:p>
            <a:r>
              <a:rPr lang="en-US" dirty="0">
                <a:hlinkClick r:id="rId3"/>
              </a:rPr>
              <a:t>Download English Version Here</a:t>
            </a:r>
            <a:endParaRPr lang="en-US" dirty="0"/>
          </a:p>
          <a:p>
            <a:r>
              <a:rPr lang="en-US" dirty="0">
                <a:hlinkClick r:id="rId4"/>
              </a:rPr>
              <a:t>Download Spanish Version Here</a:t>
            </a:r>
            <a:endParaRPr lang="en-US" dirty="0"/>
          </a:p>
          <a:p>
            <a:endParaRPr lang="en-US" dirty="0"/>
          </a:p>
          <a:p>
            <a:endParaRPr lang="en-US" dirty="0"/>
          </a:p>
        </p:txBody>
      </p:sp>
      <p:pic>
        <p:nvPicPr>
          <p:cNvPr id="6" name="Picture 5">
            <a:extLst>
              <a:ext uri="{FF2B5EF4-FFF2-40B4-BE49-F238E27FC236}">
                <a16:creationId xmlns:a16="http://schemas.microsoft.com/office/drawing/2014/main" id="{4709B765-E2BA-64EB-0A6A-981122CB5B1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44409" y="365126"/>
            <a:ext cx="4210598" cy="5348895"/>
          </a:xfrm>
          <a:prstGeom prst="rect">
            <a:avLst/>
          </a:prstGeom>
          <a:ln>
            <a:solidFill>
              <a:srgbClr val="000000"/>
            </a:solidFill>
          </a:ln>
        </p:spPr>
      </p:pic>
    </p:spTree>
    <p:extLst>
      <p:ext uri="{BB962C8B-B14F-4D97-AF65-F5344CB8AC3E}">
        <p14:creationId xmlns:p14="http://schemas.microsoft.com/office/powerpoint/2010/main" val="15453309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F74B-BC75-3CC6-9AB2-6826729064F3}"/>
              </a:ext>
            </a:extLst>
          </p:cNvPr>
          <p:cNvSpPr>
            <a:spLocks noGrp="1"/>
          </p:cNvSpPr>
          <p:nvPr>
            <p:ph type="title"/>
          </p:nvPr>
        </p:nvSpPr>
        <p:spPr>
          <a:xfrm>
            <a:off x="454659" y="317616"/>
            <a:ext cx="10773117" cy="937895"/>
          </a:xfrm>
        </p:spPr>
        <p:txBody>
          <a:bodyPr>
            <a:normAutofit/>
          </a:bodyPr>
          <a:lstStyle/>
          <a:p>
            <a:r>
              <a:rPr lang="en-US" dirty="0"/>
              <a:t>Small System RRA Checklist July 2024 Updates</a:t>
            </a:r>
          </a:p>
        </p:txBody>
      </p:sp>
      <p:sp>
        <p:nvSpPr>
          <p:cNvPr id="3" name="Text Placeholder 2">
            <a:extLst>
              <a:ext uri="{FF2B5EF4-FFF2-40B4-BE49-F238E27FC236}">
                <a16:creationId xmlns:a16="http://schemas.microsoft.com/office/drawing/2014/main" id="{0F9BBD25-7531-7B21-2C43-CDB6B7A08E9A}"/>
              </a:ext>
            </a:extLst>
          </p:cNvPr>
          <p:cNvSpPr>
            <a:spLocks noGrp="1"/>
          </p:cNvSpPr>
          <p:nvPr>
            <p:ph type="body" sz="quarter" idx="10"/>
          </p:nvPr>
        </p:nvSpPr>
        <p:spPr>
          <a:xfrm>
            <a:off x="605790" y="1451610"/>
            <a:ext cx="11158318" cy="4271815"/>
          </a:xfrm>
        </p:spPr>
        <p:txBody>
          <a:bodyPr>
            <a:normAutofit fontScale="92500"/>
          </a:bodyPr>
          <a:lstStyle/>
          <a:p>
            <a:pPr>
              <a:lnSpc>
                <a:spcPct val="110000"/>
              </a:lnSpc>
            </a:pPr>
            <a:r>
              <a:rPr lang="en-US" dirty="0"/>
              <a:t>Combined cyberattacks on business enterprise systems and process control systems into a single category of cyberattack.</a:t>
            </a:r>
          </a:p>
          <a:p>
            <a:pPr>
              <a:lnSpc>
                <a:spcPct val="110000"/>
              </a:lnSpc>
            </a:pPr>
            <a:r>
              <a:rPr lang="en-US" dirty="0"/>
              <a:t>Eliminated accidental contamination of source and finished water as malevolent act threat categories.</a:t>
            </a:r>
          </a:p>
          <a:p>
            <a:pPr>
              <a:lnSpc>
                <a:spcPct val="110000"/>
              </a:lnSpc>
            </a:pPr>
            <a:r>
              <a:rPr lang="en-US" dirty="0"/>
              <a:t>Updated the definition of “Electronic, Computer, or Other Automated Systems” to align with terminology commonly used in the cybersecurity field.</a:t>
            </a:r>
          </a:p>
          <a:p>
            <a:pPr>
              <a:lnSpc>
                <a:spcPct val="110000"/>
              </a:lnSpc>
            </a:pPr>
            <a:r>
              <a:rPr lang="en-US" dirty="0"/>
              <a:t>Added </a:t>
            </a:r>
            <a:r>
              <a:rPr lang="en-US" i="1" dirty="0"/>
              <a:t>Table 11: Checklist of Priority Cybersecurity Practices for Water Systems </a:t>
            </a:r>
            <a:r>
              <a:rPr lang="en-US" dirty="0"/>
              <a:t>to provide a further method to evaluate cybersecurity at a CWS.</a:t>
            </a:r>
          </a:p>
        </p:txBody>
      </p:sp>
    </p:spTree>
    <p:extLst>
      <p:ext uri="{BB962C8B-B14F-4D97-AF65-F5344CB8AC3E}">
        <p14:creationId xmlns:p14="http://schemas.microsoft.com/office/powerpoint/2010/main" val="18028178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sz="3200" dirty="0"/>
              <a:t>Identifying Critical Assets within the SDWA 1433 Categories</a:t>
            </a:r>
          </a:p>
        </p:txBody>
      </p:sp>
      <p:sp>
        <p:nvSpPr>
          <p:cNvPr id="12" name="Content Placeholder 9">
            <a:extLst>
              <a:ext uri="{FF2B5EF4-FFF2-40B4-BE49-F238E27FC236}">
                <a16:creationId xmlns:a16="http://schemas.microsoft.com/office/drawing/2014/main" id="{575BA46D-0266-4CCF-B024-662E04468316}"/>
              </a:ext>
            </a:extLst>
          </p:cNvPr>
          <p:cNvSpPr>
            <a:spLocks noGrp="1"/>
          </p:cNvSpPr>
          <p:nvPr>
            <p:ph type="body" sz="quarter" idx="10"/>
          </p:nvPr>
        </p:nvSpPr>
        <p:spPr>
          <a:xfrm>
            <a:off x="298450" y="1469624"/>
            <a:ext cx="11595100" cy="3943132"/>
          </a:xfrm>
        </p:spPr>
        <p:txBody>
          <a:bodyPr>
            <a:normAutofit/>
          </a:bodyPr>
          <a:lstStyle/>
          <a:p>
            <a:pPr marL="0" indent="0">
              <a:buNone/>
            </a:pPr>
            <a:r>
              <a:rPr lang="en-US" dirty="0"/>
              <a:t>CWSs serving over 3,300 people must assess the risks to and resilience of specified assets to malevolent acts and natural hazards:</a:t>
            </a:r>
          </a:p>
        </p:txBody>
      </p:sp>
      <p:sp>
        <p:nvSpPr>
          <p:cNvPr id="9" name="Text Placeholder 2">
            <a:extLst>
              <a:ext uri="{FF2B5EF4-FFF2-40B4-BE49-F238E27FC236}">
                <a16:creationId xmlns:a16="http://schemas.microsoft.com/office/drawing/2014/main" id="{062821F2-CBDC-4854-B3C9-2E15C07D49AB}"/>
              </a:ext>
            </a:extLst>
          </p:cNvPr>
          <p:cNvSpPr txBox="1">
            <a:spLocks/>
          </p:cNvSpPr>
          <p:nvPr/>
        </p:nvSpPr>
        <p:spPr>
          <a:xfrm>
            <a:off x="3076832" y="2480309"/>
            <a:ext cx="3941806" cy="3113278"/>
          </a:xfrm>
          <a:prstGeom prst="rect">
            <a:avLst/>
          </a:prstGeom>
          <a:solidFill>
            <a:schemeClr val="tx2">
              <a:lumMod val="20000"/>
              <a:lumOff val="80000"/>
            </a:scheme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physical barriers;</a:t>
            </a:r>
          </a:p>
          <a:p>
            <a:pPr marL="342900" marR="0" lvl="1" indent="-34290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source water;</a:t>
            </a:r>
          </a:p>
          <a:p>
            <a:pPr marL="342900" marR="0" lvl="1" indent="-34290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pipes and constructed conveyances, water collection and intake;</a:t>
            </a:r>
          </a:p>
          <a:p>
            <a:pPr marL="342900" marR="0" lvl="1" indent="-34290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pretreatment and treatment;</a:t>
            </a:r>
          </a:p>
          <a:p>
            <a:pPr marL="342900" marR="0" lvl="1" indent="-342900" algn="l" defTabSz="914400" rtl="0" eaLnBrk="1" fontAlgn="auto" latinLnBrk="0" hangingPunct="1">
              <a:lnSpc>
                <a:spcPct val="12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storage and distribution facilities;</a:t>
            </a:r>
          </a:p>
        </p:txBody>
      </p:sp>
      <p:sp>
        <p:nvSpPr>
          <p:cNvPr id="10" name="Text Placeholder 2">
            <a:extLst>
              <a:ext uri="{FF2B5EF4-FFF2-40B4-BE49-F238E27FC236}">
                <a16:creationId xmlns:a16="http://schemas.microsoft.com/office/drawing/2014/main" id="{2DCC5B56-E22E-49D5-A0B7-C8B0ABC9BB2C}"/>
              </a:ext>
            </a:extLst>
          </p:cNvPr>
          <p:cNvSpPr txBox="1">
            <a:spLocks/>
          </p:cNvSpPr>
          <p:nvPr/>
        </p:nvSpPr>
        <p:spPr>
          <a:xfrm>
            <a:off x="6882713" y="2480310"/>
            <a:ext cx="5053913" cy="3113278"/>
          </a:xfrm>
          <a:prstGeom prst="rect">
            <a:avLst/>
          </a:prstGeom>
          <a:solidFill>
            <a:schemeClr val="tx2">
              <a:lumMod val="20000"/>
              <a:lumOff val="80000"/>
            </a:scheme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20000"/>
              </a:lnSpc>
              <a:spcBef>
                <a:spcPts val="0"/>
              </a:spcBef>
              <a:spcAft>
                <a:spcPts val="0"/>
              </a:spcAft>
              <a:buClrTx/>
              <a:buSzTx/>
              <a:buFont typeface="+mj-lt"/>
              <a:buAutoNum type="arabicPeriod" startAt="6"/>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electronic, computer, or other automated systems (including the security of such systems);</a:t>
            </a:r>
          </a:p>
          <a:p>
            <a:pPr marL="342900" marR="0" lvl="1" indent="-342900" algn="l" defTabSz="914400" rtl="0" eaLnBrk="1" fontAlgn="auto" latinLnBrk="0" hangingPunct="1">
              <a:lnSpc>
                <a:spcPct val="120000"/>
              </a:lnSpc>
              <a:spcBef>
                <a:spcPts val="0"/>
              </a:spcBef>
              <a:spcAft>
                <a:spcPts val="0"/>
              </a:spcAft>
              <a:buClrTx/>
              <a:buSzTx/>
              <a:buFont typeface="+mj-lt"/>
              <a:buAutoNum type="arabicPeriod" startAt="6"/>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monitoring practices;</a:t>
            </a:r>
          </a:p>
          <a:p>
            <a:pPr marL="342900" marR="0" lvl="1" indent="-342900" algn="l" defTabSz="914400" rtl="0" eaLnBrk="1" fontAlgn="auto" latinLnBrk="0" hangingPunct="1">
              <a:lnSpc>
                <a:spcPct val="120000"/>
              </a:lnSpc>
              <a:spcBef>
                <a:spcPts val="0"/>
              </a:spcBef>
              <a:spcAft>
                <a:spcPts val="0"/>
              </a:spcAft>
              <a:buClrTx/>
              <a:buSzTx/>
              <a:buFont typeface="+mj-lt"/>
              <a:buAutoNum type="arabicPeriod" startAt="6"/>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financial infrastructure;</a:t>
            </a:r>
          </a:p>
          <a:p>
            <a:pPr marL="342900" marR="0" lvl="1" indent="-342900" algn="l" defTabSz="914400" rtl="0" eaLnBrk="1" fontAlgn="auto" latinLnBrk="0" hangingPunct="1">
              <a:lnSpc>
                <a:spcPct val="120000"/>
              </a:lnSpc>
              <a:spcBef>
                <a:spcPts val="0"/>
              </a:spcBef>
              <a:spcAft>
                <a:spcPts val="0"/>
              </a:spcAft>
              <a:buClrTx/>
              <a:buSzTx/>
              <a:buFont typeface="+mj-lt"/>
              <a:buAutoNum type="arabicPeriod" startAt="6"/>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the use, storage, or handling of chemicals;</a:t>
            </a:r>
          </a:p>
          <a:p>
            <a:pPr marL="342900" marR="0" lvl="1" indent="-342900" algn="l" defTabSz="914400" rtl="0" eaLnBrk="1" fontAlgn="auto" latinLnBrk="0" hangingPunct="1">
              <a:lnSpc>
                <a:spcPct val="120000"/>
              </a:lnSpc>
              <a:spcBef>
                <a:spcPts val="0"/>
              </a:spcBef>
              <a:spcAft>
                <a:spcPts val="0"/>
              </a:spcAft>
              <a:buClrTx/>
              <a:buSzTx/>
              <a:buFont typeface="+mj-lt"/>
              <a:buAutoNum type="arabicPeriod" startAt="6"/>
              <a:tabLst/>
              <a:defRPr/>
            </a:pPr>
            <a:r>
              <a:rPr kumimoji="0" lang="en-US" sz="2000" b="0" i="0" u="none" strike="noStrike" kern="1200" cap="none" spc="0" normalizeH="0" baseline="0" noProof="0" dirty="0">
                <a:ln>
                  <a:noFill/>
                </a:ln>
                <a:solidFill>
                  <a:srgbClr val="000000"/>
                </a:solidFill>
                <a:effectLst/>
                <a:uLnTx/>
                <a:uFillTx/>
                <a:latin typeface="Calibri Light" panose="020F0302020204030204"/>
                <a:ea typeface="+mn-ea"/>
                <a:cs typeface="Arial" panose="020B0604020202020204" pitchFamily="34" charset="0"/>
              </a:rPr>
              <a:t>operation and maintenance of the system.</a:t>
            </a:r>
          </a:p>
        </p:txBody>
      </p:sp>
      <p:sp>
        <p:nvSpPr>
          <p:cNvPr id="11" name="Text Placeholder 2">
            <a:extLst>
              <a:ext uri="{FF2B5EF4-FFF2-40B4-BE49-F238E27FC236}">
                <a16:creationId xmlns:a16="http://schemas.microsoft.com/office/drawing/2014/main" id="{1D1F3CBA-528A-4ABB-B423-5E6C13F2E0EA}"/>
              </a:ext>
            </a:extLst>
          </p:cNvPr>
          <p:cNvSpPr txBox="1">
            <a:spLocks/>
          </p:cNvSpPr>
          <p:nvPr/>
        </p:nvSpPr>
        <p:spPr>
          <a:xfrm>
            <a:off x="3076832" y="5191692"/>
            <a:ext cx="8859793" cy="392969"/>
          </a:xfrm>
          <a:prstGeom prst="rect">
            <a:avLst/>
          </a:prstGeom>
          <a:solidFill>
            <a:schemeClr val="tx2">
              <a:lumMod val="20000"/>
              <a:lumOff val="80000"/>
            </a:schemeClr>
          </a:solidFill>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120000"/>
              </a:lnSpc>
              <a:spcBef>
                <a:spcPts val="0"/>
              </a:spcBef>
              <a:spcAft>
                <a:spcPts val="450"/>
              </a:spcAft>
              <a:buClrTx/>
              <a:buSzTx/>
              <a:buFont typeface="Arial"/>
              <a:buNone/>
              <a:tabLst/>
              <a:defRPr/>
            </a:pPr>
            <a:r>
              <a:rPr kumimoji="0" lang="en-US" sz="1600" b="0" i="1"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*May include an evaluation of capital and operational needs for risk and resilience management.</a:t>
            </a:r>
          </a:p>
        </p:txBody>
      </p:sp>
      <p:sp>
        <p:nvSpPr>
          <p:cNvPr id="6" name="Callout: Double Bent Line 5">
            <a:extLst>
              <a:ext uri="{FF2B5EF4-FFF2-40B4-BE49-F238E27FC236}">
                <a16:creationId xmlns:a16="http://schemas.microsoft.com/office/drawing/2014/main" id="{47A07978-6CC0-478B-AEF2-E3B18F169939}"/>
              </a:ext>
            </a:extLst>
          </p:cNvPr>
          <p:cNvSpPr/>
          <p:nvPr/>
        </p:nvSpPr>
        <p:spPr>
          <a:xfrm>
            <a:off x="548995" y="3009920"/>
            <a:ext cx="2277292" cy="2291845"/>
          </a:xfrm>
          <a:prstGeom prst="borderCallout3">
            <a:avLst>
              <a:gd name="adj1" fmla="val 19079"/>
              <a:gd name="adj2" fmla="val 1645"/>
              <a:gd name="adj3" fmla="val 18750"/>
              <a:gd name="adj4" fmla="val -16667"/>
              <a:gd name="adj5" fmla="val -13806"/>
              <a:gd name="adj6" fmla="val -16557"/>
              <a:gd name="adj7" fmla="val -13684"/>
              <a:gd name="adj8" fmla="val 110366"/>
            </a:avLst>
          </a:prstGeom>
          <a:solidFill>
            <a:schemeClr val="accent1">
              <a:lumMod val="75000"/>
            </a:schemeClr>
          </a:solidFill>
          <a:ln w="38100">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Example: Pick your utility’s physical barrier critical assets,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e.g., fencing, walls, gates and facility entrances, intrusion detection alarms.</a:t>
            </a:r>
          </a:p>
        </p:txBody>
      </p:sp>
    </p:spTree>
    <p:extLst>
      <p:ext uri="{BB962C8B-B14F-4D97-AF65-F5344CB8AC3E}">
        <p14:creationId xmlns:p14="http://schemas.microsoft.com/office/powerpoint/2010/main" val="241586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87D14-DAF2-00AB-6C76-E60DDB629855}"/>
              </a:ext>
            </a:extLst>
          </p:cNvPr>
          <p:cNvSpPr>
            <a:spLocks noGrp="1"/>
          </p:cNvSpPr>
          <p:nvPr>
            <p:ph type="title"/>
          </p:nvPr>
        </p:nvSpPr>
        <p:spPr/>
        <p:txBody>
          <a:bodyPr/>
          <a:lstStyle/>
          <a:p>
            <a:r>
              <a:rPr lang="en-US" dirty="0"/>
              <a:t>Cover Page</a:t>
            </a:r>
          </a:p>
        </p:txBody>
      </p:sp>
      <p:sp>
        <p:nvSpPr>
          <p:cNvPr id="4" name="Slide Number Placeholder 3">
            <a:extLst>
              <a:ext uri="{FF2B5EF4-FFF2-40B4-BE49-F238E27FC236}">
                <a16:creationId xmlns:a16="http://schemas.microsoft.com/office/drawing/2014/main" id="{3FD3059E-4C29-45EB-9698-0F84A742B435}"/>
              </a:ext>
            </a:extLst>
          </p:cNvPr>
          <p:cNvSpPr>
            <a:spLocks noGrp="1"/>
          </p:cNvSpPr>
          <p:nvPr>
            <p:ph type="sldNum" sz="quarter" idx="4294967295"/>
          </p:nvPr>
        </p:nvSpPr>
        <p:spPr>
          <a:xfrm>
            <a:off x="11507788" y="5934075"/>
            <a:ext cx="6842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descr="Screenshot showing the cover page of the Small System Risk and Resilience Assessment Checklist">
            <a:extLst>
              <a:ext uri="{FF2B5EF4-FFF2-40B4-BE49-F238E27FC236}">
                <a16:creationId xmlns:a16="http://schemas.microsoft.com/office/drawing/2014/main" id="{D513D787-0984-0D30-4506-D10F7640268A}"/>
              </a:ext>
            </a:extLst>
          </p:cNvPr>
          <p:cNvPicPr>
            <a:picLocks noChangeAspect="1"/>
          </p:cNvPicPr>
          <p:nvPr/>
        </p:nvPicPr>
        <p:blipFill>
          <a:blip r:embed="rId3"/>
          <a:srcRect b="28000"/>
          <a:stretch/>
        </p:blipFill>
        <p:spPr>
          <a:xfrm>
            <a:off x="5390558" y="62415"/>
            <a:ext cx="6815785" cy="6236785"/>
          </a:xfrm>
          <a:prstGeom prst="rect">
            <a:avLst/>
          </a:prstGeom>
        </p:spPr>
      </p:pic>
      <p:pic>
        <p:nvPicPr>
          <p:cNvPr id="11" name="Picture 10">
            <a:extLst>
              <a:ext uri="{FF2B5EF4-FFF2-40B4-BE49-F238E27FC236}">
                <a16:creationId xmlns:a16="http://schemas.microsoft.com/office/drawing/2014/main" id="{4F34B3C8-9E20-7306-D99C-5BCC764D6F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99075" y="6286450"/>
            <a:ext cx="6835732" cy="571550"/>
          </a:xfrm>
          <a:prstGeom prst="rect">
            <a:avLst/>
          </a:prstGeom>
        </p:spPr>
      </p:pic>
    </p:spTree>
    <p:extLst>
      <p:ext uri="{BB962C8B-B14F-4D97-AF65-F5344CB8AC3E}">
        <p14:creationId xmlns:p14="http://schemas.microsoft.com/office/powerpoint/2010/main" val="39892655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860D919-9D5F-74E2-DBC5-34C12B55D7AA}"/>
              </a:ext>
            </a:extLst>
          </p:cNvPr>
          <p:cNvSpPr>
            <a:spLocks noGrp="1"/>
          </p:cNvSpPr>
          <p:nvPr>
            <p:ph type="title"/>
          </p:nvPr>
        </p:nvSpPr>
        <p:spPr>
          <a:xfrm>
            <a:off x="317500" y="365125"/>
            <a:ext cx="5100320" cy="1325563"/>
          </a:xfrm>
        </p:spPr>
        <p:txBody>
          <a:bodyPr>
            <a:normAutofit/>
          </a:bodyPr>
          <a:lstStyle/>
          <a:p>
            <a:r>
              <a:rPr lang="en-US" sz="3600" dirty="0"/>
              <a:t>Example of a Malevolent Acts Table (Tables 1a-10a)</a:t>
            </a:r>
          </a:p>
        </p:txBody>
      </p:sp>
      <p:pic>
        <p:nvPicPr>
          <p:cNvPr id="8" name="Picture 7" descr="Screenshot of &quot;Table 1a: Physical Barriers (Malevolent Acts)&quot; from the Small Systems Checklist">
            <a:extLst>
              <a:ext uri="{FF2B5EF4-FFF2-40B4-BE49-F238E27FC236}">
                <a16:creationId xmlns:a16="http://schemas.microsoft.com/office/drawing/2014/main" id="{994D1A0F-EC7F-955F-16BC-28E8174B3ADE}"/>
              </a:ext>
            </a:extLst>
          </p:cNvPr>
          <p:cNvPicPr>
            <a:picLocks noChangeAspect="1"/>
          </p:cNvPicPr>
          <p:nvPr/>
        </p:nvPicPr>
        <p:blipFill>
          <a:blip r:embed="rId3"/>
          <a:stretch>
            <a:fillRect/>
          </a:stretch>
        </p:blipFill>
        <p:spPr>
          <a:xfrm>
            <a:off x="6202790" y="0"/>
            <a:ext cx="6118640" cy="6858000"/>
          </a:xfrm>
          <a:prstGeom prst="rect">
            <a:avLst/>
          </a:prstGeom>
        </p:spPr>
      </p:pic>
    </p:spTree>
    <p:extLst>
      <p:ext uri="{BB962C8B-B14F-4D97-AF65-F5344CB8AC3E}">
        <p14:creationId xmlns:p14="http://schemas.microsoft.com/office/powerpoint/2010/main" val="802212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860D919-9D5F-74E2-DBC5-34C12B55D7AA}"/>
              </a:ext>
            </a:extLst>
          </p:cNvPr>
          <p:cNvSpPr>
            <a:spLocks noGrp="1"/>
          </p:cNvSpPr>
          <p:nvPr>
            <p:ph type="title"/>
          </p:nvPr>
        </p:nvSpPr>
        <p:spPr>
          <a:xfrm>
            <a:off x="317499" y="365125"/>
            <a:ext cx="5671711" cy="1325563"/>
          </a:xfrm>
        </p:spPr>
        <p:txBody>
          <a:bodyPr>
            <a:normAutofit fontScale="90000"/>
          </a:bodyPr>
          <a:lstStyle/>
          <a:p>
            <a:r>
              <a:rPr lang="en-US" dirty="0"/>
              <a:t>Example of a Natural Hazards Table (Tables 1b-10b)</a:t>
            </a:r>
          </a:p>
        </p:txBody>
      </p:sp>
      <p:pic>
        <p:nvPicPr>
          <p:cNvPr id="3" name="Picture 2" descr="Screenshot of &quot;Table 1b: Physical Barriers (Natural Hazards)&quot; from the Small Systems Checklist">
            <a:extLst>
              <a:ext uri="{FF2B5EF4-FFF2-40B4-BE49-F238E27FC236}">
                <a16:creationId xmlns:a16="http://schemas.microsoft.com/office/drawing/2014/main" id="{01180A9F-3068-EBB8-613E-617737A078F7}"/>
              </a:ext>
            </a:extLst>
          </p:cNvPr>
          <p:cNvPicPr>
            <a:picLocks noChangeAspect="1"/>
          </p:cNvPicPr>
          <p:nvPr/>
        </p:nvPicPr>
        <p:blipFill>
          <a:blip r:embed="rId3"/>
          <a:stretch>
            <a:fillRect/>
          </a:stretch>
        </p:blipFill>
        <p:spPr>
          <a:xfrm>
            <a:off x="6392585" y="0"/>
            <a:ext cx="5899070" cy="6858000"/>
          </a:xfrm>
          <a:prstGeom prst="rect">
            <a:avLst/>
          </a:prstGeom>
        </p:spPr>
      </p:pic>
    </p:spTree>
    <p:extLst>
      <p:ext uri="{BB962C8B-B14F-4D97-AF65-F5344CB8AC3E}">
        <p14:creationId xmlns:p14="http://schemas.microsoft.com/office/powerpoint/2010/main" val="2301253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Example Scenario</a:t>
            </a:r>
          </a:p>
        </p:txBody>
      </p:sp>
      <p:sp>
        <p:nvSpPr>
          <p:cNvPr id="3" name="Content Placeholder 2">
            <a:extLst>
              <a:ext uri="{FF2B5EF4-FFF2-40B4-BE49-F238E27FC236}">
                <a16:creationId xmlns:a16="http://schemas.microsoft.com/office/drawing/2014/main" id="{0A1A35A5-4667-4B9D-BC62-C5D1E79C26DC}"/>
              </a:ext>
            </a:extLst>
          </p:cNvPr>
          <p:cNvSpPr>
            <a:spLocks noGrp="1"/>
          </p:cNvSpPr>
          <p:nvPr>
            <p:ph type="body" sz="quarter" idx="10"/>
          </p:nvPr>
        </p:nvSpPr>
        <p:spPr>
          <a:xfrm>
            <a:off x="317500" y="1474470"/>
            <a:ext cx="11595100" cy="4248955"/>
          </a:xfrm>
        </p:spPr>
        <p:txBody>
          <a:bodyPr vert="horz" lIns="91440" tIns="45720" rIns="91440" bIns="45720" rtlCol="0" anchor="t">
            <a:normAutofit lnSpcReduction="10000"/>
          </a:bodyPr>
          <a:lstStyle/>
          <a:p>
            <a:r>
              <a:rPr lang="en-US" sz="2400" dirty="0"/>
              <a:t>Utility Name: Spring View Water District</a:t>
            </a:r>
          </a:p>
          <a:p>
            <a:r>
              <a:rPr lang="en-US" sz="2400" dirty="0"/>
              <a:t>Size: Small utility that serves 35,000 people</a:t>
            </a:r>
          </a:p>
          <a:p>
            <a:r>
              <a:rPr lang="en-US" sz="2400" dirty="0"/>
              <a:t>Critical assets:</a:t>
            </a:r>
          </a:p>
          <a:p>
            <a:pPr lvl="1"/>
            <a:r>
              <a:rPr lang="en-US" sz="2200" dirty="0"/>
              <a:t>8 pumping stations</a:t>
            </a:r>
          </a:p>
          <a:p>
            <a:pPr lvl="1"/>
            <a:r>
              <a:rPr lang="en-US" sz="2200" dirty="0"/>
              <a:t>Supervisory control and data acquisition (SCADA) system</a:t>
            </a:r>
          </a:p>
          <a:p>
            <a:pPr lvl="1"/>
            <a:r>
              <a:rPr lang="en-US" sz="2200" dirty="0"/>
              <a:t>Water treatment plant</a:t>
            </a:r>
          </a:p>
          <a:p>
            <a:pPr lvl="1"/>
            <a:r>
              <a:rPr lang="en-US" sz="2200" dirty="0"/>
              <a:t>IT business and financial systems</a:t>
            </a:r>
          </a:p>
          <a:p>
            <a:r>
              <a:rPr lang="en-US" sz="2400" dirty="0"/>
              <a:t>Example threats: </a:t>
            </a:r>
          </a:p>
          <a:p>
            <a:pPr lvl="1"/>
            <a:r>
              <a:rPr lang="en-US" sz="2200" dirty="0"/>
              <a:t>Flooding</a:t>
            </a:r>
          </a:p>
          <a:p>
            <a:pPr lvl="1"/>
            <a:r>
              <a:rPr lang="en-US" sz="2200" dirty="0"/>
              <a:t>Cyberattack</a:t>
            </a:r>
          </a:p>
          <a:p>
            <a:pPr lvl="1"/>
            <a:r>
              <a:rPr lang="en-US" sz="2200" dirty="0"/>
              <a:t>Viral Pandemic</a:t>
            </a:r>
          </a:p>
        </p:txBody>
      </p:sp>
    </p:spTree>
    <p:extLst>
      <p:ext uri="{BB962C8B-B14F-4D97-AF65-F5344CB8AC3E}">
        <p14:creationId xmlns:p14="http://schemas.microsoft.com/office/powerpoint/2010/main" val="1200938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a:xfrm>
            <a:off x="317500" y="365125"/>
            <a:ext cx="5778500" cy="1325563"/>
          </a:xfrm>
        </p:spPr>
        <p:txBody>
          <a:bodyPr>
            <a:normAutofit/>
          </a:bodyPr>
          <a:lstStyle/>
          <a:p>
            <a:r>
              <a:rPr lang="en-US" dirty="0"/>
              <a:t>Cell Tower Cyberattack</a:t>
            </a:r>
          </a:p>
        </p:txBody>
      </p:sp>
      <p:pic>
        <p:nvPicPr>
          <p:cNvPr id="10" name="Picture 4" descr="Image of a cell phone tower">
            <a:extLst>
              <a:ext uri="{FF2B5EF4-FFF2-40B4-BE49-F238E27FC236}">
                <a16:creationId xmlns:a16="http://schemas.microsoft.com/office/drawing/2014/main" id="{3CD9677F-C317-BA87-77AA-687FA511C0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29" b="35842"/>
          <a:stretch/>
        </p:blipFill>
        <p:spPr bwMode="auto">
          <a:xfrm>
            <a:off x="199390" y="1877854"/>
            <a:ext cx="2860093" cy="22745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creenshot of &quot;Table 5a: Storage and Distribution Facilities (Malevolent Acts)&quot; from the Small Systems Checklist">
            <a:extLst>
              <a:ext uri="{FF2B5EF4-FFF2-40B4-BE49-F238E27FC236}">
                <a16:creationId xmlns:a16="http://schemas.microsoft.com/office/drawing/2014/main" id="{9E3B1A63-D351-D0BB-1581-24DBBD6A620E}"/>
              </a:ext>
            </a:extLst>
          </p:cNvPr>
          <p:cNvPicPr>
            <a:picLocks noChangeAspect="1"/>
          </p:cNvPicPr>
          <p:nvPr/>
        </p:nvPicPr>
        <p:blipFill>
          <a:blip r:embed="rId4"/>
          <a:stretch>
            <a:fillRect/>
          </a:stretch>
        </p:blipFill>
        <p:spPr>
          <a:xfrm>
            <a:off x="6308035" y="0"/>
            <a:ext cx="5883965" cy="6858000"/>
          </a:xfrm>
          <a:prstGeom prst="rect">
            <a:avLst/>
          </a:prstGeom>
        </p:spPr>
      </p:pic>
      <p:pic>
        <p:nvPicPr>
          <p:cNvPr id="8" name="Picture 7" descr="In table 5a, the district checks cyberattack as a significant malevolent act of concern. Then they describe their concern of how a cyberattack could prevent remote operation of a critical pumping station.&#10;">
            <a:extLst>
              <a:ext uri="{FF2B5EF4-FFF2-40B4-BE49-F238E27FC236}">
                <a16:creationId xmlns:a16="http://schemas.microsoft.com/office/drawing/2014/main" id="{1ADDB98A-1BFF-5F15-286F-FD2127C33ED3}"/>
              </a:ext>
            </a:extLst>
          </p:cNvPr>
          <p:cNvPicPr>
            <a:picLocks noChangeAspect="1"/>
          </p:cNvPicPr>
          <p:nvPr/>
        </p:nvPicPr>
        <p:blipFill>
          <a:blip r:embed="rId5"/>
          <a:srcRect l="1151"/>
          <a:stretch/>
        </p:blipFill>
        <p:spPr>
          <a:xfrm>
            <a:off x="2226054" y="2352358"/>
            <a:ext cx="9965946" cy="1325563"/>
          </a:xfrm>
          <a:prstGeom prst="rect">
            <a:avLst/>
          </a:prstGeom>
        </p:spPr>
      </p:pic>
    </p:spTree>
    <p:extLst>
      <p:ext uri="{BB962C8B-B14F-4D97-AF65-F5344CB8AC3E}">
        <p14:creationId xmlns:p14="http://schemas.microsoft.com/office/powerpoint/2010/main" val="479956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307CDEB-B577-4165-A1EF-C6C593BE01BA}"/>
              </a:ext>
            </a:extLst>
          </p:cNvPr>
          <p:cNvSpPr>
            <a:spLocks noGrp="1"/>
          </p:cNvSpPr>
          <p:nvPr>
            <p:ph type="title"/>
          </p:nvPr>
        </p:nvSpPr>
        <p:spPr/>
        <p:txBody>
          <a:bodyPr>
            <a:normAutofit/>
          </a:bodyPr>
          <a:lstStyle/>
          <a:p>
            <a:r>
              <a:rPr lang="en-US" dirty="0"/>
              <a:t>RRA Requirements</a:t>
            </a:r>
          </a:p>
        </p:txBody>
      </p:sp>
      <p:sp>
        <p:nvSpPr>
          <p:cNvPr id="3" name="Text Placeholder 2">
            <a:extLst>
              <a:ext uri="{FF2B5EF4-FFF2-40B4-BE49-F238E27FC236}">
                <a16:creationId xmlns:a16="http://schemas.microsoft.com/office/drawing/2014/main" id="{138897EA-B498-4B31-B46D-E10E7816FC64}"/>
              </a:ext>
            </a:extLst>
          </p:cNvPr>
          <p:cNvSpPr>
            <a:spLocks noGrp="1"/>
          </p:cNvSpPr>
          <p:nvPr>
            <p:ph type="body" sz="quarter" idx="10"/>
          </p:nvPr>
        </p:nvSpPr>
        <p:spPr>
          <a:xfrm>
            <a:off x="317500" y="1457434"/>
            <a:ext cx="11595100" cy="3943132"/>
          </a:xfrm>
        </p:spPr>
        <p:txBody>
          <a:bodyPr anchor="t">
            <a:noAutofit/>
          </a:bodyPr>
          <a:lstStyle/>
          <a:p>
            <a:pPr marL="0" indent="0">
              <a:lnSpc>
                <a:spcPct val="110000"/>
              </a:lnSpc>
              <a:spcBef>
                <a:spcPts val="0"/>
              </a:spcBef>
              <a:spcAft>
                <a:spcPts val="900"/>
              </a:spcAft>
              <a:buNone/>
            </a:pPr>
            <a:r>
              <a:rPr lang="en-US" sz="2200" dirty="0"/>
              <a:t>CWSs serving over 3,300 people must prepare or revise their assessment of the risks to and resilience of the following </a:t>
            </a:r>
            <a:r>
              <a:rPr lang="en-US" sz="2200" b="1" dirty="0"/>
              <a:t>specified assets </a:t>
            </a:r>
            <a:r>
              <a:rPr lang="en-US" sz="2200" dirty="0"/>
              <a:t>to </a:t>
            </a:r>
            <a:r>
              <a:rPr lang="en-US" sz="2200" b="1" dirty="0"/>
              <a:t>malevolent acts</a:t>
            </a:r>
            <a:r>
              <a:rPr lang="en-US" sz="2200" dirty="0"/>
              <a:t> and </a:t>
            </a:r>
            <a:r>
              <a:rPr lang="en-US" sz="2200" b="1" dirty="0"/>
              <a:t>natural hazards</a:t>
            </a:r>
            <a:r>
              <a:rPr lang="en-US" sz="2200" dirty="0"/>
              <a:t>:</a:t>
            </a:r>
          </a:p>
        </p:txBody>
      </p:sp>
      <p:sp>
        <p:nvSpPr>
          <p:cNvPr id="4" name="Text Placeholder 2">
            <a:extLst>
              <a:ext uri="{FF2B5EF4-FFF2-40B4-BE49-F238E27FC236}">
                <a16:creationId xmlns:a16="http://schemas.microsoft.com/office/drawing/2014/main" id="{AD16514C-FEA1-4F4E-87EE-8BE106D8ED13}"/>
              </a:ext>
            </a:extLst>
          </p:cNvPr>
          <p:cNvSpPr txBox="1">
            <a:spLocks/>
          </p:cNvSpPr>
          <p:nvPr/>
        </p:nvSpPr>
        <p:spPr>
          <a:xfrm>
            <a:off x="641602" y="2369115"/>
            <a:ext cx="5178122" cy="2753386"/>
          </a:xfrm>
          <a:prstGeom prst="rect">
            <a:avLst/>
          </a:prstGeom>
          <a:solidFill>
            <a:srgbClr val="0054A6">
              <a:alpha val="30000"/>
            </a:srgb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20000"/>
              </a:lnSpc>
              <a:spcBef>
                <a:spcPts val="0"/>
              </a:spcBef>
              <a:spcAft>
                <a:spcPts val="45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physical barriers;</a:t>
            </a:r>
          </a:p>
          <a:p>
            <a:pPr marL="342900" marR="0" lvl="1" indent="-342900" algn="l" defTabSz="914400" rtl="0" eaLnBrk="1" fontAlgn="auto" latinLnBrk="0" hangingPunct="1">
              <a:lnSpc>
                <a:spcPct val="120000"/>
              </a:lnSpc>
              <a:spcBef>
                <a:spcPts val="0"/>
              </a:spcBef>
              <a:spcAft>
                <a:spcPts val="45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source water;</a:t>
            </a:r>
          </a:p>
          <a:p>
            <a:pPr marL="342900" marR="0" lvl="1" indent="-342900" algn="l" defTabSz="914400" rtl="0" eaLnBrk="1" fontAlgn="auto" latinLnBrk="0" hangingPunct="1">
              <a:lnSpc>
                <a:spcPct val="120000"/>
              </a:lnSpc>
              <a:spcBef>
                <a:spcPts val="0"/>
              </a:spcBef>
              <a:spcAft>
                <a:spcPts val="45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pipes and constructed conveyances, water collection and intake;</a:t>
            </a:r>
          </a:p>
          <a:p>
            <a:pPr marL="342900" marR="0" lvl="1" indent="-342900" algn="l" defTabSz="914400" rtl="0" eaLnBrk="1" fontAlgn="auto" latinLnBrk="0" hangingPunct="1">
              <a:lnSpc>
                <a:spcPct val="120000"/>
              </a:lnSpc>
              <a:spcBef>
                <a:spcPts val="0"/>
              </a:spcBef>
              <a:spcAft>
                <a:spcPts val="45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pretreatment and treatment;</a:t>
            </a:r>
          </a:p>
          <a:p>
            <a:pPr marL="342900" marR="0" lvl="1" indent="-342900" algn="l" defTabSz="914400" rtl="0" eaLnBrk="1" fontAlgn="auto" latinLnBrk="0" hangingPunct="1">
              <a:lnSpc>
                <a:spcPct val="120000"/>
              </a:lnSpc>
              <a:spcBef>
                <a:spcPts val="0"/>
              </a:spcBef>
              <a:spcAft>
                <a:spcPts val="45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storage and distribution facilities;</a:t>
            </a:r>
          </a:p>
        </p:txBody>
      </p:sp>
      <p:sp>
        <p:nvSpPr>
          <p:cNvPr id="5" name="Text Placeholder 2">
            <a:extLst>
              <a:ext uri="{FF2B5EF4-FFF2-40B4-BE49-F238E27FC236}">
                <a16:creationId xmlns:a16="http://schemas.microsoft.com/office/drawing/2014/main" id="{FE6D7344-46D8-4EA3-9EA6-973468832853}"/>
              </a:ext>
            </a:extLst>
          </p:cNvPr>
          <p:cNvSpPr txBox="1">
            <a:spLocks/>
          </p:cNvSpPr>
          <p:nvPr/>
        </p:nvSpPr>
        <p:spPr>
          <a:xfrm>
            <a:off x="5896947" y="2369115"/>
            <a:ext cx="5645019" cy="2753386"/>
          </a:xfrm>
          <a:prstGeom prst="rect">
            <a:avLst/>
          </a:prstGeom>
          <a:solidFill>
            <a:srgbClr val="0054A6">
              <a:alpha val="30000"/>
            </a:srgb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20000"/>
              </a:lnSpc>
              <a:spcBef>
                <a:spcPts val="0"/>
              </a:spcBef>
              <a:spcAft>
                <a:spcPts val="450"/>
              </a:spcAft>
              <a:buClrTx/>
              <a:buSzTx/>
              <a:buFont typeface="+mj-lt"/>
              <a:buAutoNum type="arabicPeriod" startAt="6"/>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electronic, computer, or other automated systems (including security of such systems);</a:t>
            </a:r>
          </a:p>
          <a:p>
            <a:pPr marL="342900" marR="0" lvl="1" indent="-342900" algn="l" defTabSz="914400" rtl="0" eaLnBrk="1" fontAlgn="auto" latinLnBrk="0" hangingPunct="1">
              <a:lnSpc>
                <a:spcPct val="120000"/>
              </a:lnSpc>
              <a:spcBef>
                <a:spcPts val="0"/>
              </a:spcBef>
              <a:spcAft>
                <a:spcPts val="450"/>
              </a:spcAft>
              <a:buClrTx/>
              <a:buSzTx/>
              <a:buFont typeface="+mj-lt"/>
              <a:buAutoNum type="arabicPeriod" startAt="6"/>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monitoring practices;</a:t>
            </a:r>
          </a:p>
          <a:p>
            <a:pPr marL="342900" marR="0" lvl="1" indent="-342900" algn="l" defTabSz="914400" rtl="0" eaLnBrk="1" fontAlgn="auto" latinLnBrk="0" hangingPunct="1">
              <a:lnSpc>
                <a:spcPct val="120000"/>
              </a:lnSpc>
              <a:spcBef>
                <a:spcPts val="0"/>
              </a:spcBef>
              <a:spcAft>
                <a:spcPts val="450"/>
              </a:spcAft>
              <a:buClrTx/>
              <a:buSzTx/>
              <a:buFont typeface="+mj-lt"/>
              <a:buAutoNum type="arabicPeriod" startAt="6"/>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financial infrastructure;</a:t>
            </a:r>
          </a:p>
          <a:p>
            <a:pPr marL="342900" marR="0" lvl="1" indent="-342900" algn="l" defTabSz="914400" rtl="0" eaLnBrk="1" fontAlgn="auto" latinLnBrk="0" hangingPunct="1">
              <a:lnSpc>
                <a:spcPct val="120000"/>
              </a:lnSpc>
              <a:spcBef>
                <a:spcPts val="0"/>
              </a:spcBef>
              <a:spcAft>
                <a:spcPts val="450"/>
              </a:spcAft>
              <a:buClrTx/>
              <a:buSzTx/>
              <a:buFont typeface="+mj-lt"/>
              <a:buAutoNum type="arabicPeriod" startAt="6"/>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the use, storage, or handling of chemicals;</a:t>
            </a:r>
          </a:p>
          <a:p>
            <a:pPr marL="342900" marR="0" lvl="1" indent="-342900" algn="l" defTabSz="914400" rtl="0" eaLnBrk="1" fontAlgn="auto" latinLnBrk="0" hangingPunct="1">
              <a:lnSpc>
                <a:spcPct val="120000"/>
              </a:lnSpc>
              <a:spcBef>
                <a:spcPts val="0"/>
              </a:spcBef>
              <a:spcAft>
                <a:spcPts val="450"/>
              </a:spcAft>
              <a:buClrTx/>
              <a:buSzTx/>
              <a:buFont typeface="+mj-lt"/>
              <a:buAutoNum type="arabicPeriod" startAt="6"/>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operation and maintenance of the system; </a:t>
            </a:r>
          </a:p>
        </p:txBody>
      </p:sp>
      <p:sp>
        <p:nvSpPr>
          <p:cNvPr id="6" name="Text Placeholder 2">
            <a:extLst>
              <a:ext uri="{FF2B5EF4-FFF2-40B4-BE49-F238E27FC236}">
                <a16:creationId xmlns:a16="http://schemas.microsoft.com/office/drawing/2014/main" id="{1CD2BACD-E557-4F0D-86D4-3CD52342B4E6}"/>
              </a:ext>
            </a:extLst>
          </p:cNvPr>
          <p:cNvSpPr txBox="1">
            <a:spLocks/>
          </p:cNvSpPr>
          <p:nvPr/>
        </p:nvSpPr>
        <p:spPr>
          <a:xfrm>
            <a:off x="279400" y="5234473"/>
            <a:ext cx="11595100" cy="555584"/>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20000"/>
              </a:lnSpc>
              <a:spcBef>
                <a:spcPts val="0"/>
              </a:spcBef>
              <a:spcAft>
                <a:spcPts val="450"/>
              </a:spcAft>
              <a:buClrTx/>
              <a:buSzTx/>
              <a:buFont typeface="Arial"/>
              <a:buNone/>
              <a:tabLst/>
              <a:defRPr/>
            </a:pPr>
            <a:r>
              <a:rPr kumimoji="0" lang="en-US" sz="2200" b="0" i="0" u="none" strike="noStrike" kern="1200" cap="none" spc="0" normalizeH="0" baseline="0" noProof="0">
                <a:ln>
                  <a:noFill/>
                </a:ln>
                <a:solidFill>
                  <a:srgbClr val="262626"/>
                </a:solidFill>
                <a:effectLst/>
                <a:uLnTx/>
                <a:uFillTx/>
                <a:latin typeface="Calibri" panose="020F0502020204030204"/>
                <a:ea typeface="+mn-ea"/>
                <a:cs typeface="+mn-cs"/>
              </a:rPr>
              <a:t>May </a:t>
            </a:r>
            <a:r>
              <a:rPr kumimoji="0" lang="en-US" sz="2200" b="0" i="0" u="none" strike="noStrike" kern="1200" cap="none" spc="0" normalizeH="0" baseline="0" noProof="0" dirty="0">
                <a:ln>
                  <a:noFill/>
                </a:ln>
                <a:solidFill>
                  <a:srgbClr val="262626"/>
                </a:solidFill>
                <a:effectLst/>
                <a:uLnTx/>
                <a:uFillTx/>
                <a:latin typeface="Calibri" panose="020F0502020204030204"/>
                <a:ea typeface="+mn-ea"/>
                <a:cs typeface="+mn-cs"/>
              </a:rPr>
              <a:t>include an evaluation of capital and operational needs for risk and resilience management</a:t>
            </a:r>
            <a:r>
              <a:rPr kumimoji="0" lang="en-US" sz="2200" b="0" i="0" u="none" strike="noStrike" kern="1200" cap="none" spc="0" normalizeH="0" baseline="0" noProof="0" dirty="0">
                <a:ln>
                  <a:noFill/>
                </a:ln>
                <a:solidFill>
                  <a:srgbClr val="00769F"/>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3776286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a:xfrm>
            <a:off x="317500" y="365125"/>
            <a:ext cx="5940796" cy="1325563"/>
          </a:xfrm>
        </p:spPr>
        <p:txBody>
          <a:bodyPr>
            <a:normAutofit/>
          </a:bodyPr>
          <a:lstStyle/>
          <a:p>
            <a:r>
              <a:rPr lang="en-US" dirty="0"/>
              <a:t>Ransomware Cyberattack</a:t>
            </a:r>
          </a:p>
        </p:txBody>
      </p:sp>
      <p:pic>
        <p:nvPicPr>
          <p:cNvPr id="3" name="Picture 2" descr="Computer script on a screen">
            <a:extLst>
              <a:ext uri="{FF2B5EF4-FFF2-40B4-BE49-F238E27FC236}">
                <a16:creationId xmlns:a16="http://schemas.microsoft.com/office/drawing/2014/main" id="{4F54421E-3E29-0BA9-E206-83934AE85E2B}"/>
              </a:ext>
            </a:extLst>
          </p:cNvPr>
          <p:cNvPicPr>
            <a:picLocks noChangeAspect="1"/>
          </p:cNvPicPr>
          <p:nvPr/>
        </p:nvPicPr>
        <p:blipFill rotWithShape="1">
          <a:blip r:embed="rId3">
            <a:extLst>
              <a:ext uri="{28A0092B-C50C-407E-A947-70E740481C1C}">
                <a14:useLocalDpi xmlns:a14="http://schemas.microsoft.com/office/drawing/2010/main" val="0"/>
              </a:ext>
            </a:extLst>
          </a:blip>
          <a:srcRect r="46430"/>
          <a:stretch/>
        </p:blipFill>
        <p:spPr>
          <a:xfrm>
            <a:off x="538678" y="2055813"/>
            <a:ext cx="2478842" cy="3084118"/>
          </a:xfrm>
          <a:prstGeom prst="rect">
            <a:avLst/>
          </a:prstGeom>
        </p:spPr>
      </p:pic>
      <p:pic>
        <p:nvPicPr>
          <p:cNvPr id="7" name="Picture 6" descr="Screenshot of &quot;Table 6a: Electronic, Computer, or Other Automated Systems (Malevolent Acts)&quot; from the Small System Checklist">
            <a:extLst>
              <a:ext uri="{FF2B5EF4-FFF2-40B4-BE49-F238E27FC236}">
                <a16:creationId xmlns:a16="http://schemas.microsoft.com/office/drawing/2014/main" id="{24890D5C-C103-CE05-9045-095CAFC74633}"/>
              </a:ext>
            </a:extLst>
          </p:cNvPr>
          <p:cNvPicPr>
            <a:picLocks noChangeAspect="1"/>
          </p:cNvPicPr>
          <p:nvPr/>
        </p:nvPicPr>
        <p:blipFill>
          <a:blip r:embed="rId4"/>
          <a:stretch>
            <a:fillRect/>
          </a:stretch>
        </p:blipFill>
        <p:spPr>
          <a:xfrm>
            <a:off x="6365630" y="44772"/>
            <a:ext cx="5826369" cy="6813228"/>
          </a:xfrm>
          <a:prstGeom prst="rect">
            <a:avLst/>
          </a:prstGeom>
        </p:spPr>
      </p:pic>
      <p:pic>
        <p:nvPicPr>
          <p:cNvPr id="11" name="Picture 10" descr="In table 6a, the district checks cyberattack as a significant malevolent act of concern. Then they describe their concern of how a ransomware attack could negatively impact several of their computer systems.&#10;">
            <a:extLst>
              <a:ext uri="{FF2B5EF4-FFF2-40B4-BE49-F238E27FC236}">
                <a16:creationId xmlns:a16="http://schemas.microsoft.com/office/drawing/2014/main" id="{C471DD4A-5704-C653-6D84-31648EBE39C9}"/>
              </a:ext>
            </a:extLst>
          </p:cNvPr>
          <p:cNvPicPr>
            <a:picLocks noChangeAspect="1"/>
          </p:cNvPicPr>
          <p:nvPr/>
        </p:nvPicPr>
        <p:blipFill>
          <a:blip r:embed="rId5"/>
          <a:stretch>
            <a:fillRect/>
          </a:stretch>
        </p:blipFill>
        <p:spPr>
          <a:xfrm>
            <a:off x="2180492" y="3131753"/>
            <a:ext cx="10011508" cy="1378297"/>
          </a:xfrm>
          <a:prstGeom prst="rect">
            <a:avLst/>
          </a:prstGeom>
        </p:spPr>
      </p:pic>
    </p:spTree>
    <p:extLst>
      <p:ext uri="{BB962C8B-B14F-4D97-AF65-F5344CB8AC3E}">
        <p14:creationId xmlns:p14="http://schemas.microsoft.com/office/powerpoint/2010/main" val="25053956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a:xfrm>
            <a:off x="317500" y="365126"/>
            <a:ext cx="11595100" cy="1012172"/>
          </a:xfrm>
        </p:spPr>
        <p:txBody>
          <a:bodyPr>
            <a:normAutofit/>
          </a:bodyPr>
          <a:lstStyle/>
          <a:p>
            <a:r>
              <a:rPr lang="en-US" dirty="0"/>
              <a:t>Flooding</a:t>
            </a:r>
          </a:p>
        </p:txBody>
      </p:sp>
      <p:sp>
        <p:nvSpPr>
          <p:cNvPr id="4" name="Slide Number Placeholder 3">
            <a:extLst>
              <a:ext uri="{FF2B5EF4-FFF2-40B4-BE49-F238E27FC236}">
                <a16:creationId xmlns:a16="http://schemas.microsoft.com/office/drawing/2014/main" id="{3FD3059E-4C29-45EB-9698-0F84A742B435}"/>
              </a:ext>
            </a:extLst>
          </p:cNvPr>
          <p:cNvSpPr>
            <a:spLocks noGrp="1"/>
          </p:cNvSpPr>
          <p:nvPr>
            <p:ph type="sldNum" sz="quarter" idx="4294967295"/>
          </p:nvPr>
        </p:nvSpPr>
        <p:spPr>
          <a:xfrm>
            <a:off x="11507788" y="5903913"/>
            <a:ext cx="684212"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500" b="0" i="0" u="none" strike="noStrike" kern="1200" cap="none" spc="0" normalizeH="0" baseline="0" noProof="0" smtClean="0">
                <a:ln>
                  <a:noFill/>
                </a:ln>
                <a:solidFill>
                  <a:srgbClr val="00000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25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pic>
        <p:nvPicPr>
          <p:cNvPr id="7" name="Picture 6" descr="Screenshot of &quot;Table 7b: Monitoring Practices (Natural Hazards)&quot; from the Small System Checklist">
            <a:extLst>
              <a:ext uri="{FF2B5EF4-FFF2-40B4-BE49-F238E27FC236}">
                <a16:creationId xmlns:a16="http://schemas.microsoft.com/office/drawing/2014/main" id="{055FFDD9-9F69-2B12-4C4B-27D8290779F1}"/>
              </a:ext>
            </a:extLst>
          </p:cNvPr>
          <p:cNvPicPr>
            <a:picLocks noChangeAspect="1"/>
          </p:cNvPicPr>
          <p:nvPr/>
        </p:nvPicPr>
        <p:blipFill>
          <a:blip r:embed="rId3"/>
          <a:stretch>
            <a:fillRect/>
          </a:stretch>
        </p:blipFill>
        <p:spPr>
          <a:xfrm>
            <a:off x="6221233" y="0"/>
            <a:ext cx="6050777" cy="6858000"/>
          </a:xfrm>
          <a:prstGeom prst="rect">
            <a:avLst/>
          </a:prstGeom>
        </p:spPr>
      </p:pic>
      <p:pic>
        <p:nvPicPr>
          <p:cNvPr id="16" name="Picture 15">
            <a:extLst>
              <a:ext uri="{FF2B5EF4-FFF2-40B4-BE49-F238E27FC236}">
                <a16:creationId xmlns:a16="http://schemas.microsoft.com/office/drawing/2014/main" id="{DC6A9E41-6446-8AFA-A825-41CE2C4F096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42379"/>
          <a:stretch/>
        </p:blipFill>
        <p:spPr>
          <a:xfrm>
            <a:off x="317500" y="2119614"/>
            <a:ext cx="2524898" cy="3286442"/>
          </a:xfrm>
          <a:prstGeom prst="rect">
            <a:avLst/>
          </a:prstGeom>
        </p:spPr>
      </p:pic>
      <p:pic>
        <p:nvPicPr>
          <p:cNvPr id="18" name="Picture 17" descr="The district checks flood as a significant natural hazard of concern. Then they describe their concern that a 100-year flood could damage electrical components for the utility’s online water quality monitoring equipment's (which is not currently elevated).&#10;">
            <a:extLst>
              <a:ext uri="{FF2B5EF4-FFF2-40B4-BE49-F238E27FC236}">
                <a16:creationId xmlns:a16="http://schemas.microsoft.com/office/drawing/2014/main" id="{4C868A8D-0CA2-50AB-12B8-CA7185870784}"/>
              </a:ext>
            </a:extLst>
          </p:cNvPr>
          <p:cNvPicPr>
            <a:picLocks noChangeAspect="1"/>
          </p:cNvPicPr>
          <p:nvPr/>
        </p:nvPicPr>
        <p:blipFill>
          <a:blip r:embed="rId5"/>
          <a:stretch>
            <a:fillRect/>
          </a:stretch>
        </p:blipFill>
        <p:spPr>
          <a:xfrm>
            <a:off x="2321169" y="2771982"/>
            <a:ext cx="9950841" cy="1737246"/>
          </a:xfrm>
          <a:prstGeom prst="rect">
            <a:avLst/>
          </a:prstGeom>
        </p:spPr>
      </p:pic>
    </p:spTree>
    <p:extLst>
      <p:ext uri="{BB962C8B-B14F-4D97-AF65-F5344CB8AC3E}">
        <p14:creationId xmlns:p14="http://schemas.microsoft.com/office/powerpoint/2010/main" val="2094463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9B71-49FF-4586-BA1D-D8D8F6F97792}"/>
              </a:ext>
            </a:extLst>
          </p:cNvPr>
          <p:cNvSpPr>
            <a:spLocks noGrp="1"/>
          </p:cNvSpPr>
          <p:nvPr>
            <p:ph type="title"/>
          </p:nvPr>
        </p:nvSpPr>
        <p:spPr/>
        <p:txBody>
          <a:bodyPr>
            <a:normAutofit/>
          </a:bodyPr>
          <a:lstStyle/>
          <a:p>
            <a:r>
              <a:rPr lang="en-US" dirty="0"/>
              <a:t>Viral Pandemic</a:t>
            </a:r>
          </a:p>
        </p:txBody>
      </p:sp>
      <p:sp>
        <p:nvSpPr>
          <p:cNvPr id="4" name="Slide Number Placeholder 3">
            <a:extLst>
              <a:ext uri="{FF2B5EF4-FFF2-40B4-BE49-F238E27FC236}">
                <a16:creationId xmlns:a16="http://schemas.microsoft.com/office/drawing/2014/main" id="{3FD3059E-4C29-45EB-9698-0F84A742B435}"/>
              </a:ext>
            </a:extLst>
          </p:cNvPr>
          <p:cNvSpPr>
            <a:spLocks noGrp="1"/>
          </p:cNvSpPr>
          <p:nvPr>
            <p:ph type="sldNum" sz="quarter" idx="4294967295"/>
          </p:nvPr>
        </p:nvSpPr>
        <p:spPr>
          <a:xfrm>
            <a:off x="11507788" y="5903913"/>
            <a:ext cx="684212"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5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25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521B6CDE-C2E1-4A49-A5B9-560513E0F7B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924" r="21276"/>
          <a:stretch/>
        </p:blipFill>
        <p:spPr bwMode="auto">
          <a:xfrm>
            <a:off x="426426" y="1944695"/>
            <a:ext cx="2773973" cy="27739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creenshot of &quot;Table 10b: The Operation and Maintenance of the System (Natural Hazards)&quot; from the Small System Checklist">
            <a:extLst>
              <a:ext uri="{FF2B5EF4-FFF2-40B4-BE49-F238E27FC236}">
                <a16:creationId xmlns:a16="http://schemas.microsoft.com/office/drawing/2014/main" id="{7D193D2B-EB18-B04E-DD7C-5F66F6D133A5}"/>
              </a:ext>
            </a:extLst>
          </p:cNvPr>
          <p:cNvPicPr>
            <a:picLocks noChangeAspect="1"/>
          </p:cNvPicPr>
          <p:nvPr/>
        </p:nvPicPr>
        <p:blipFill>
          <a:blip r:embed="rId4"/>
          <a:stretch>
            <a:fillRect/>
          </a:stretch>
        </p:blipFill>
        <p:spPr>
          <a:xfrm>
            <a:off x="6739983" y="0"/>
            <a:ext cx="5452017" cy="6858000"/>
          </a:xfrm>
          <a:prstGeom prst="rect">
            <a:avLst/>
          </a:prstGeom>
        </p:spPr>
      </p:pic>
      <p:pic>
        <p:nvPicPr>
          <p:cNvPr id="7" name="Picture 6" descr="In the description box, the utility wrote an explanation of their concern that the pandemic could affect their ability to obtain chlorine and that absenteeism could cause loss of staff and key personnel.&#10;">
            <a:extLst>
              <a:ext uri="{FF2B5EF4-FFF2-40B4-BE49-F238E27FC236}">
                <a16:creationId xmlns:a16="http://schemas.microsoft.com/office/drawing/2014/main" id="{36B24B80-3A47-C7EE-56EA-8C377C837628}"/>
              </a:ext>
            </a:extLst>
          </p:cNvPr>
          <p:cNvPicPr>
            <a:picLocks noChangeAspect="1"/>
          </p:cNvPicPr>
          <p:nvPr/>
        </p:nvPicPr>
        <p:blipFill>
          <a:blip r:embed="rId5"/>
          <a:srcRect l="898" r="359"/>
          <a:stretch/>
        </p:blipFill>
        <p:spPr>
          <a:xfrm>
            <a:off x="2795954" y="3036536"/>
            <a:ext cx="9179170" cy="1078264"/>
          </a:xfrm>
          <a:prstGeom prst="rect">
            <a:avLst/>
          </a:prstGeom>
        </p:spPr>
      </p:pic>
    </p:spTree>
    <p:extLst>
      <p:ext uri="{BB962C8B-B14F-4D97-AF65-F5344CB8AC3E}">
        <p14:creationId xmlns:p14="http://schemas.microsoft.com/office/powerpoint/2010/main" val="1030145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7FA6E-3E1E-3B81-B878-34C5C5DE4709}"/>
              </a:ext>
            </a:extLst>
          </p:cNvPr>
          <p:cNvSpPr>
            <a:spLocks noGrp="1"/>
          </p:cNvSpPr>
          <p:nvPr>
            <p:ph type="title"/>
          </p:nvPr>
        </p:nvSpPr>
        <p:spPr>
          <a:xfrm>
            <a:off x="317500" y="365125"/>
            <a:ext cx="6868988" cy="1325563"/>
          </a:xfrm>
        </p:spPr>
        <p:txBody>
          <a:bodyPr>
            <a:normAutofit/>
          </a:bodyPr>
          <a:lstStyle/>
          <a:p>
            <a:r>
              <a:rPr lang="en-US" dirty="0"/>
              <a:t>NEW Cybersecurity Checklist (Table 11 in latest version)</a:t>
            </a:r>
          </a:p>
        </p:txBody>
      </p:sp>
      <p:sp>
        <p:nvSpPr>
          <p:cNvPr id="7" name="Content Placeholder 2">
            <a:extLst>
              <a:ext uri="{FF2B5EF4-FFF2-40B4-BE49-F238E27FC236}">
                <a16:creationId xmlns:a16="http://schemas.microsoft.com/office/drawing/2014/main" id="{AB794954-B3C9-E579-F7B7-57A13F2B1048}"/>
              </a:ext>
            </a:extLst>
          </p:cNvPr>
          <p:cNvSpPr>
            <a:spLocks noGrp="1"/>
          </p:cNvSpPr>
          <p:nvPr>
            <p:ph type="body" sz="quarter" idx="10"/>
          </p:nvPr>
        </p:nvSpPr>
        <p:spPr>
          <a:xfrm>
            <a:off x="317500" y="1780293"/>
            <a:ext cx="6780530" cy="3943132"/>
          </a:xfrm>
        </p:spPr>
        <p:txBody>
          <a:bodyPr>
            <a:normAutofit/>
          </a:bodyPr>
          <a:lstStyle/>
          <a:p>
            <a:r>
              <a:rPr lang="en-US" sz="2600" b="0" dirty="0"/>
              <a:t>Includes 15 cybersecurity controls and their recommendations</a:t>
            </a:r>
          </a:p>
          <a:p>
            <a:r>
              <a:rPr lang="en-US" sz="2600" b="0" dirty="0"/>
              <a:t>The questions are derived from the </a:t>
            </a:r>
            <a:r>
              <a:rPr lang="en-US" sz="2600" b="0" dirty="0">
                <a:hlinkClick r:id="rId3"/>
              </a:rPr>
              <a:t>Top 8 Cyber Actions for Securing Water Systems</a:t>
            </a:r>
            <a:r>
              <a:rPr lang="en-US" sz="2600" b="0" dirty="0"/>
              <a:t> + 7 Priority Controls from EPA’s </a:t>
            </a:r>
            <a:r>
              <a:rPr lang="en-US" sz="2600" b="0" dirty="0">
                <a:hlinkClick r:id="rId4"/>
              </a:rPr>
              <a:t>Cybersecurity Risk Assessment Guidance</a:t>
            </a:r>
            <a:r>
              <a:rPr lang="en-US" sz="2600" b="0" dirty="0"/>
              <a:t> (full list of 33 questions </a:t>
            </a:r>
            <a:r>
              <a:rPr lang="en-US" sz="2600" b="0" dirty="0">
                <a:hlinkClick r:id="rId5"/>
              </a:rPr>
              <a:t>available here in the WCAT Tool</a:t>
            </a:r>
            <a:r>
              <a:rPr lang="en-US" sz="2600" b="0" dirty="0"/>
              <a:t>)</a:t>
            </a:r>
            <a:endParaRPr lang="en-US" b="0" dirty="0"/>
          </a:p>
          <a:p>
            <a:endParaRPr lang="en-US" b="0" dirty="0"/>
          </a:p>
        </p:txBody>
      </p:sp>
      <p:pic>
        <p:nvPicPr>
          <p:cNvPr id="3" name="Picture 2" descr="Screenshot of &quot;Table 11: Checklist of Priority Cybersecurity Practices for Water Systems&quot; from the Small System Checklist">
            <a:extLst>
              <a:ext uri="{FF2B5EF4-FFF2-40B4-BE49-F238E27FC236}">
                <a16:creationId xmlns:a16="http://schemas.microsoft.com/office/drawing/2014/main" id="{9D56FCCA-D5E2-E2F9-34FC-16452156FA67}"/>
              </a:ext>
            </a:extLst>
          </p:cNvPr>
          <p:cNvPicPr>
            <a:picLocks noChangeAspect="1"/>
          </p:cNvPicPr>
          <p:nvPr/>
        </p:nvPicPr>
        <p:blipFill>
          <a:blip r:embed="rId6"/>
          <a:stretch>
            <a:fillRect/>
          </a:stretch>
        </p:blipFill>
        <p:spPr>
          <a:xfrm>
            <a:off x="7186488" y="344616"/>
            <a:ext cx="4592258" cy="5447578"/>
          </a:xfrm>
          <a:prstGeom prst="rect">
            <a:avLst/>
          </a:prstGeom>
        </p:spPr>
      </p:pic>
    </p:spTree>
    <p:extLst>
      <p:ext uri="{BB962C8B-B14F-4D97-AF65-F5344CB8AC3E}">
        <p14:creationId xmlns:p14="http://schemas.microsoft.com/office/powerpoint/2010/main" val="20597188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860D919-9D5F-74E2-DBC5-34C12B55D7AA}"/>
              </a:ext>
            </a:extLst>
          </p:cNvPr>
          <p:cNvSpPr>
            <a:spLocks noGrp="1"/>
          </p:cNvSpPr>
          <p:nvPr>
            <p:ph type="title"/>
          </p:nvPr>
        </p:nvSpPr>
        <p:spPr>
          <a:xfrm>
            <a:off x="317499" y="365125"/>
            <a:ext cx="4574541" cy="1806575"/>
          </a:xfrm>
        </p:spPr>
        <p:txBody>
          <a:bodyPr>
            <a:normAutofit fontScale="90000"/>
          </a:bodyPr>
          <a:lstStyle/>
          <a:p>
            <a:r>
              <a:rPr lang="en-US" dirty="0"/>
              <a:t>OPTIONAL Countermeasures Table (Table 12 in latest version)</a:t>
            </a:r>
          </a:p>
        </p:txBody>
      </p:sp>
      <p:pic>
        <p:nvPicPr>
          <p:cNvPr id="6" name="Picture 5" descr="Screenshot of &quot;Table 12: Countermeasures (Optional)&quot; from the Small System Checklist">
            <a:extLst>
              <a:ext uri="{FF2B5EF4-FFF2-40B4-BE49-F238E27FC236}">
                <a16:creationId xmlns:a16="http://schemas.microsoft.com/office/drawing/2014/main" id="{31763C4A-71E2-571F-4944-315E8911DE11}"/>
              </a:ext>
            </a:extLst>
          </p:cNvPr>
          <p:cNvPicPr>
            <a:picLocks noChangeAspect="1"/>
          </p:cNvPicPr>
          <p:nvPr/>
        </p:nvPicPr>
        <p:blipFill>
          <a:blip r:embed="rId3"/>
          <a:stretch>
            <a:fillRect/>
          </a:stretch>
        </p:blipFill>
        <p:spPr>
          <a:xfrm>
            <a:off x="4425943" y="0"/>
            <a:ext cx="7766058" cy="6858000"/>
          </a:xfrm>
          <a:prstGeom prst="rect">
            <a:avLst/>
          </a:prstGeom>
        </p:spPr>
      </p:pic>
    </p:spTree>
    <p:extLst>
      <p:ext uri="{BB962C8B-B14F-4D97-AF65-F5344CB8AC3E}">
        <p14:creationId xmlns:p14="http://schemas.microsoft.com/office/powerpoint/2010/main" val="515098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6082A0-0D0E-9BC5-EDCC-A6E35599C0FB}"/>
              </a:ext>
            </a:extLst>
          </p:cNvPr>
          <p:cNvSpPr>
            <a:spLocks noGrp="1"/>
          </p:cNvSpPr>
          <p:nvPr>
            <p:ph type="title" idx="4294967295"/>
          </p:nvPr>
        </p:nvSpPr>
        <p:spPr>
          <a:xfrm>
            <a:off x="0" y="0"/>
            <a:ext cx="12192000" cy="5918200"/>
          </a:xfrm>
          <a:prstGeom prst="rect">
            <a:avLst/>
          </a:prstGeom>
          <a:solidFill>
            <a:srgbClr val="262626">
              <a:alpha val="65000"/>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EPA’s </a:t>
            </a:r>
            <a:r>
              <a:rPr kumimoji="0" lang="en-US" sz="40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Checklist of Priority Cybersecurity Practices for Water Systems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
                <a:schemeClr val="accent1">
                  <a:lumMod val="75000"/>
                </a:schemeClr>
              </a:buClr>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520978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7FA6E-3E1E-3B81-B878-34C5C5DE4709}"/>
              </a:ext>
            </a:extLst>
          </p:cNvPr>
          <p:cNvSpPr>
            <a:spLocks noGrp="1"/>
          </p:cNvSpPr>
          <p:nvPr>
            <p:ph type="title"/>
          </p:nvPr>
        </p:nvSpPr>
        <p:spPr/>
        <p:txBody>
          <a:bodyPr>
            <a:normAutofit/>
          </a:bodyPr>
          <a:lstStyle/>
          <a:p>
            <a:r>
              <a:rPr lang="en-US" dirty="0"/>
              <a:t>NEW Cybersecurity Checklist</a:t>
            </a:r>
          </a:p>
        </p:txBody>
      </p:sp>
      <p:sp>
        <p:nvSpPr>
          <p:cNvPr id="7" name="Content Placeholder 2">
            <a:extLst>
              <a:ext uri="{FF2B5EF4-FFF2-40B4-BE49-F238E27FC236}">
                <a16:creationId xmlns:a16="http://schemas.microsoft.com/office/drawing/2014/main" id="{AB794954-B3C9-E579-F7B7-57A13F2B1048}"/>
              </a:ext>
            </a:extLst>
          </p:cNvPr>
          <p:cNvSpPr>
            <a:spLocks noGrp="1"/>
          </p:cNvSpPr>
          <p:nvPr>
            <p:ph idx="1"/>
          </p:nvPr>
        </p:nvSpPr>
        <p:spPr>
          <a:xfrm>
            <a:off x="838200" y="1114425"/>
            <a:ext cx="6048316" cy="5062538"/>
          </a:xfrm>
        </p:spPr>
        <p:txBody>
          <a:bodyPr>
            <a:normAutofit/>
          </a:bodyPr>
          <a:lstStyle/>
          <a:p>
            <a:r>
              <a:rPr lang="en-US" sz="2600" b="0" dirty="0"/>
              <a:t>Includes 15 cybersecurity controls and their recommendations</a:t>
            </a:r>
          </a:p>
          <a:p>
            <a:r>
              <a:rPr lang="en-US" sz="2600" b="0" dirty="0"/>
              <a:t>The questions are derived from the </a:t>
            </a:r>
            <a:r>
              <a:rPr lang="en-US" sz="2600" b="0" dirty="0">
                <a:hlinkClick r:id="rId3"/>
              </a:rPr>
              <a:t>Top 8 Cyber Actions for Securing Water Systems</a:t>
            </a:r>
            <a:r>
              <a:rPr lang="en-US" sz="2600" b="0" dirty="0"/>
              <a:t> + 7 Priority Controls from EPA’s </a:t>
            </a:r>
            <a:r>
              <a:rPr lang="en-US" sz="2600" b="0" dirty="0">
                <a:hlinkClick r:id="rId4"/>
              </a:rPr>
              <a:t>Cybersecurity Risk Assessment Guidance</a:t>
            </a:r>
            <a:r>
              <a:rPr lang="en-US" sz="2600" b="0" dirty="0"/>
              <a:t> (full list of 33 questions </a:t>
            </a:r>
            <a:r>
              <a:rPr lang="en-US" sz="2600" b="0" dirty="0">
                <a:hlinkClick r:id="rId5"/>
              </a:rPr>
              <a:t>available here in the WCAT Tool</a:t>
            </a:r>
            <a:r>
              <a:rPr lang="en-US" sz="2600" b="0" dirty="0"/>
              <a:t>)</a:t>
            </a:r>
          </a:p>
          <a:p>
            <a:r>
              <a:rPr lang="en-US" sz="2600" b="0" dirty="0"/>
              <a:t>Includes cybersecurity resources to assist utilities in implementing each cybersecurity control</a:t>
            </a:r>
            <a:endParaRPr lang="en-US" b="0" dirty="0"/>
          </a:p>
          <a:p>
            <a:endParaRPr lang="en-US" b="0" dirty="0"/>
          </a:p>
          <a:p>
            <a:endParaRPr lang="en-US" b="0" dirty="0"/>
          </a:p>
        </p:txBody>
      </p:sp>
      <p:pic>
        <p:nvPicPr>
          <p:cNvPr id="4" name="Picture 3" descr="Screenshot of &quot;Table 11: Checklist of Priority Cybersecurity Practices for Water Systems&quot; from the Small System Checklist">
            <a:extLst>
              <a:ext uri="{FF2B5EF4-FFF2-40B4-BE49-F238E27FC236}">
                <a16:creationId xmlns:a16="http://schemas.microsoft.com/office/drawing/2014/main" id="{37C7A3AE-B588-7C72-FF89-504BEE443BAA}"/>
              </a:ext>
            </a:extLst>
          </p:cNvPr>
          <p:cNvPicPr>
            <a:picLocks noChangeAspect="1"/>
          </p:cNvPicPr>
          <p:nvPr/>
        </p:nvPicPr>
        <p:blipFill>
          <a:blip r:embed="rId6"/>
          <a:stretch>
            <a:fillRect/>
          </a:stretch>
        </p:blipFill>
        <p:spPr>
          <a:xfrm>
            <a:off x="7186488" y="344616"/>
            <a:ext cx="4592258" cy="5447578"/>
          </a:xfrm>
          <a:prstGeom prst="rect">
            <a:avLst/>
          </a:prstGeom>
        </p:spPr>
      </p:pic>
    </p:spTree>
    <p:extLst>
      <p:ext uri="{BB962C8B-B14F-4D97-AF65-F5344CB8AC3E}">
        <p14:creationId xmlns:p14="http://schemas.microsoft.com/office/powerpoint/2010/main" val="5621671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BB8E6-4FBD-86C6-DE35-F8753976B6C4}"/>
              </a:ext>
            </a:extLst>
          </p:cNvPr>
          <p:cNvSpPr>
            <a:spLocks noGrp="1"/>
          </p:cNvSpPr>
          <p:nvPr>
            <p:ph type="title"/>
          </p:nvPr>
        </p:nvSpPr>
        <p:spPr/>
        <p:txBody>
          <a:bodyPr/>
          <a:lstStyle/>
          <a:p>
            <a:r>
              <a:rPr lang="en-US" dirty="0"/>
              <a:t>Key Points to Remember</a:t>
            </a:r>
          </a:p>
        </p:txBody>
      </p:sp>
      <p:sp>
        <p:nvSpPr>
          <p:cNvPr id="3" name="Content Placeholder 2">
            <a:extLst>
              <a:ext uri="{FF2B5EF4-FFF2-40B4-BE49-F238E27FC236}">
                <a16:creationId xmlns:a16="http://schemas.microsoft.com/office/drawing/2014/main" id="{E1ACE0BB-3B25-1FEF-C46C-A6F89436B845}"/>
              </a:ext>
            </a:extLst>
          </p:cNvPr>
          <p:cNvSpPr>
            <a:spLocks noGrp="1"/>
          </p:cNvSpPr>
          <p:nvPr>
            <p:ph idx="1"/>
          </p:nvPr>
        </p:nvSpPr>
        <p:spPr>
          <a:xfrm>
            <a:off x="838200" y="1113905"/>
            <a:ext cx="5505450" cy="4560754"/>
          </a:xfrm>
        </p:spPr>
        <p:txBody>
          <a:bodyPr>
            <a:normAutofit fontScale="92500"/>
          </a:bodyPr>
          <a:lstStyle/>
          <a:p>
            <a:pPr marL="514350" indent="-514350">
              <a:buAutoNum type="arabicPeriod"/>
            </a:pPr>
            <a:r>
              <a:rPr lang="en-US" sz="2400" b="0" dirty="0"/>
              <a:t>We understand you are not cybersecurity experts. </a:t>
            </a:r>
          </a:p>
          <a:p>
            <a:pPr marL="514350" indent="-514350">
              <a:buAutoNum type="arabicPeriod"/>
            </a:pPr>
            <a:r>
              <a:rPr lang="en-US" sz="2400" b="0" dirty="0"/>
              <a:t>There is no “one size fits all” approach to cybersecurity. </a:t>
            </a:r>
          </a:p>
          <a:p>
            <a:pPr marL="514350" indent="-514350">
              <a:buAutoNum type="arabicPeriod"/>
            </a:pPr>
            <a:r>
              <a:rPr lang="en-US" sz="2400" b="0" dirty="0"/>
              <a:t>Implementation of the 15 cybersecurity controls may vary between utilities. </a:t>
            </a:r>
          </a:p>
          <a:p>
            <a:pPr marL="514350" indent="-514350">
              <a:buAutoNum type="arabicPeriod"/>
            </a:pPr>
            <a:r>
              <a:rPr lang="en-US" sz="2400" b="0" dirty="0"/>
              <a:t>Some cybersecurity controls may be overseen and implemented by third-parties. </a:t>
            </a:r>
          </a:p>
          <a:p>
            <a:pPr marL="514350" indent="-514350">
              <a:buAutoNum type="arabicPeriod"/>
            </a:pPr>
            <a:r>
              <a:rPr lang="en-US" sz="2400" b="0" dirty="0"/>
              <a:t>If in doubt, submit cybersecurity-related questions to </a:t>
            </a:r>
            <a:r>
              <a:rPr lang="en-US" sz="2400" b="0" dirty="0">
                <a:hlinkClick r:id="rId3"/>
              </a:rPr>
              <a:t>EPA’s Cybersecurity Technical Assistance Program for the Water Sector. </a:t>
            </a:r>
            <a:endParaRPr lang="en-US" sz="2400" b="0" dirty="0"/>
          </a:p>
        </p:txBody>
      </p:sp>
      <p:pic>
        <p:nvPicPr>
          <p:cNvPr id="7" name="Picture 6" descr="CPU with binary numbers and blueprint">
            <a:extLst>
              <a:ext uri="{FF2B5EF4-FFF2-40B4-BE49-F238E27FC236}">
                <a16:creationId xmlns:a16="http://schemas.microsoft.com/office/drawing/2014/main" id="{5AA06E9B-7D7C-36CF-F035-34CFEE5F3E69}"/>
              </a:ext>
            </a:extLst>
          </p:cNvPr>
          <p:cNvPicPr>
            <a:picLocks noChangeAspect="1"/>
          </p:cNvPicPr>
          <p:nvPr/>
        </p:nvPicPr>
        <p:blipFill rotWithShape="1">
          <a:blip r:embed="rId4">
            <a:extLst>
              <a:ext uri="{28A0092B-C50C-407E-A947-70E740481C1C}">
                <a14:useLocalDpi xmlns:a14="http://schemas.microsoft.com/office/drawing/2010/main" val="0"/>
              </a:ext>
            </a:extLst>
          </a:blip>
          <a:srcRect l="38250" r="15250" b="13333"/>
          <a:stretch/>
        </p:blipFill>
        <p:spPr>
          <a:xfrm>
            <a:off x="6522720" y="0"/>
            <a:ext cx="5669280" cy="5943600"/>
          </a:xfrm>
          <a:prstGeom prst="rect">
            <a:avLst/>
          </a:prstGeom>
        </p:spPr>
      </p:pic>
    </p:spTree>
    <p:extLst>
      <p:ext uri="{BB962C8B-B14F-4D97-AF65-F5344CB8AC3E}">
        <p14:creationId xmlns:p14="http://schemas.microsoft.com/office/powerpoint/2010/main" val="28744587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289E8-09BC-DB2D-FD8A-535185CE9E55}"/>
              </a:ext>
            </a:extLst>
          </p:cNvPr>
          <p:cNvSpPr>
            <a:spLocks noGrp="1"/>
          </p:cNvSpPr>
          <p:nvPr>
            <p:ph type="title"/>
          </p:nvPr>
        </p:nvSpPr>
        <p:spPr>
          <a:xfrm>
            <a:off x="665480" y="745373"/>
            <a:ext cx="10515600" cy="964277"/>
          </a:xfrm>
        </p:spPr>
        <p:txBody>
          <a:bodyPr>
            <a:normAutofit fontScale="90000"/>
          </a:bodyPr>
          <a:lstStyle/>
          <a:p>
            <a:r>
              <a:rPr lang="en-US" i="1" dirty="0"/>
              <a:t>1. Ensure that assets connected to the public Internet expose no unnecessary exploitable services (e.g., remote desktop protocol) and eliminate connections between OT assets and the Internet?</a:t>
            </a:r>
          </a:p>
        </p:txBody>
      </p:sp>
      <p:sp>
        <p:nvSpPr>
          <p:cNvPr id="3" name="Content Placeholder 2">
            <a:extLst>
              <a:ext uri="{FF2B5EF4-FFF2-40B4-BE49-F238E27FC236}">
                <a16:creationId xmlns:a16="http://schemas.microsoft.com/office/drawing/2014/main" id="{04A689FA-03E4-301B-A4A6-8A5910B3722A}"/>
              </a:ext>
            </a:extLst>
          </p:cNvPr>
          <p:cNvSpPr>
            <a:spLocks noGrp="1"/>
          </p:cNvSpPr>
          <p:nvPr>
            <p:ph type="body" sz="quarter" idx="4294967295"/>
          </p:nvPr>
        </p:nvSpPr>
        <p:spPr>
          <a:xfrm>
            <a:off x="782320" y="2194560"/>
            <a:ext cx="6986905" cy="3528378"/>
          </a:xfrm>
        </p:spPr>
        <p:txBody>
          <a:bodyPr>
            <a:normAutofit lnSpcReduction="10000"/>
          </a:bodyPr>
          <a:lstStyle/>
          <a:p>
            <a:pPr marL="0" indent="0">
              <a:buNone/>
            </a:pPr>
            <a:r>
              <a:rPr lang="en-US" sz="2800" b="0" dirty="0">
                <a:solidFill>
                  <a:schemeClr val="accent1">
                    <a:lumMod val="75000"/>
                  </a:schemeClr>
                </a:solidFill>
              </a:rPr>
              <a:t>Why is this control important?</a:t>
            </a:r>
          </a:p>
          <a:p>
            <a:r>
              <a:rPr lang="en-US" sz="2800" b="0" dirty="0"/>
              <a:t>Ports are how computers communicate and provide services with other computers. </a:t>
            </a:r>
          </a:p>
          <a:p>
            <a:r>
              <a:rPr lang="en-US" sz="2800" b="0" dirty="0"/>
              <a:t>Attackers can use these ports as “entrances” to a utility’s network if they are left unsecured.</a:t>
            </a:r>
          </a:p>
          <a:p>
            <a:pPr marL="228600" marR="0" lvl="0" indent="-228600" algn="l" defTabSz="914400" rtl="0" eaLnBrk="1" fontAlgn="auto" latinLnBrk="0" hangingPunct="1">
              <a:lnSpc>
                <a:spcPct val="90000"/>
              </a:lnSpc>
              <a:spcBef>
                <a:spcPts val="1000"/>
              </a:spcBef>
              <a:spcAft>
                <a:spcPts val="0"/>
              </a:spcAft>
              <a:buClr>
                <a:srgbClr val="4472C4">
                  <a:lumMod val="75000"/>
                </a:srgbClr>
              </a:buClr>
              <a:buSzTx/>
              <a:buFont typeface="Arial" panose="020B0604020202020204" pitchFamily="34" charset="0"/>
              <a:buChar char="•"/>
              <a:tabLst/>
              <a:defRPr/>
            </a:pPr>
            <a:r>
              <a:rPr lang="en-US" sz="2800" b="0" dirty="0"/>
              <a:t>Internet-facing devices can be easily found by cyber criminals and exploited.</a:t>
            </a:r>
          </a:p>
          <a:p>
            <a:endParaRPr lang="en-US" dirty="0"/>
          </a:p>
          <a:p>
            <a:endParaRPr lang="en-US" dirty="0"/>
          </a:p>
        </p:txBody>
      </p:sp>
      <p:pic>
        <p:nvPicPr>
          <p:cNvPr id="6" name="Picture 5" descr="Image of a &quot;You have been hacked&quot; screen on a Programmable logic controller (PLC)">
            <a:extLst>
              <a:ext uri="{FF2B5EF4-FFF2-40B4-BE49-F238E27FC236}">
                <a16:creationId xmlns:a16="http://schemas.microsoft.com/office/drawing/2014/main" id="{ACCD0A68-9A83-8E7E-0EBF-CF8C7C8DF4D8}"/>
              </a:ext>
            </a:extLst>
          </p:cNvPr>
          <p:cNvPicPr>
            <a:picLocks noChangeAspect="1"/>
          </p:cNvPicPr>
          <p:nvPr/>
        </p:nvPicPr>
        <p:blipFill>
          <a:blip r:embed="rId3"/>
          <a:stretch>
            <a:fillRect/>
          </a:stretch>
        </p:blipFill>
        <p:spPr>
          <a:xfrm>
            <a:off x="8440006" y="2459219"/>
            <a:ext cx="3188428" cy="3653408"/>
          </a:xfrm>
          <a:prstGeom prst="rect">
            <a:avLst/>
          </a:prstGeom>
        </p:spPr>
      </p:pic>
    </p:spTree>
    <p:extLst>
      <p:ext uri="{BB962C8B-B14F-4D97-AF65-F5344CB8AC3E}">
        <p14:creationId xmlns:p14="http://schemas.microsoft.com/office/powerpoint/2010/main" val="2354915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9239-5F94-8589-3ABA-850AFC42A4AC}"/>
              </a:ext>
            </a:extLst>
          </p:cNvPr>
          <p:cNvSpPr>
            <a:spLocks noGrp="1"/>
          </p:cNvSpPr>
          <p:nvPr>
            <p:ph type="title"/>
          </p:nvPr>
        </p:nvSpPr>
        <p:spPr/>
        <p:txBody>
          <a:bodyPr/>
          <a:lstStyle/>
          <a:p>
            <a:r>
              <a:rPr lang="en-US" i="1" dirty="0">
                <a:cs typeface="Calibri"/>
              </a:rPr>
              <a:t>2. Conduct regular cybersecurity assessments? **</a:t>
            </a:r>
            <a:r>
              <a:rPr lang="en-US" dirty="0">
                <a:cs typeface="Calibri"/>
              </a:rPr>
              <a:t> </a:t>
            </a:r>
            <a:endParaRPr lang="en-US" dirty="0"/>
          </a:p>
        </p:txBody>
      </p:sp>
      <p:sp>
        <p:nvSpPr>
          <p:cNvPr id="3" name="Content Placeholder 2">
            <a:extLst>
              <a:ext uri="{FF2B5EF4-FFF2-40B4-BE49-F238E27FC236}">
                <a16:creationId xmlns:a16="http://schemas.microsoft.com/office/drawing/2014/main" id="{919D104D-CF66-FEB0-365F-7764515C4238}"/>
              </a:ext>
            </a:extLst>
          </p:cNvPr>
          <p:cNvSpPr>
            <a:spLocks noGrp="1"/>
          </p:cNvSpPr>
          <p:nvPr>
            <p:ph idx="1"/>
          </p:nvPr>
        </p:nvSpPr>
        <p:spPr/>
        <p:txBody>
          <a:bodyPr vert="horz" lIns="91440" tIns="45720" rIns="91440" bIns="45720" rtlCol="0" anchor="t">
            <a:normAutofit/>
          </a:bodyPr>
          <a:lstStyle/>
          <a:p>
            <a:pPr marL="0" indent="0">
              <a:buNone/>
            </a:pPr>
            <a:r>
              <a:rPr lang="en-US" b="0" dirty="0">
                <a:solidFill>
                  <a:schemeClr val="accent1">
                    <a:lumMod val="75000"/>
                  </a:schemeClr>
                </a:solidFill>
                <a:ea typeface="+mn-lt"/>
                <a:cs typeface="+mn-lt"/>
              </a:rPr>
              <a:t>Why is this important?</a:t>
            </a:r>
          </a:p>
          <a:p>
            <a:r>
              <a:rPr lang="en-US" b="0" dirty="0">
                <a:ea typeface="+mn-lt"/>
                <a:cs typeface="+mn-lt"/>
              </a:rPr>
              <a:t>Cybersecurity assessments enable you to identify, assess, and prioritize mitigating vulnerabilities in both OT and IT networks. </a:t>
            </a:r>
            <a:endParaRPr lang="en-US" b="0" dirty="0">
              <a:cs typeface="Calibri"/>
            </a:endParaRPr>
          </a:p>
          <a:p>
            <a:pPr>
              <a:buClr>
                <a:srgbClr val="2F5597"/>
              </a:buClr>
            </a:pPr>
            <a:r>
              <a:rPr lang="en-US" b="0" dirty="0">
                <a:cs typeface="Calibri"/>
              </a:rPr>
              <a:t>Utilities should conduct an assessment on a regular basis to understand existing and new vulnerabilities within OT and IT systems. </a:t>
            </a:r>
          </a:p>
          <a:p>
            <a:pPr>
              <a:buClr>
                <a:srgbClr val="2F5597"/>
              </a:buClr>
            </a:pPr>
            <a:endParaRPr lang="en-US" b="0" dirty="0">
              <a:cs typeface="Calibri"/>
            </a:endParaRPr>
          </a:p>
          <a:p>
            <a:pPr>
              <a:buClr>
                <a:srgbClr val="2F5597"/>
              </a:buClr>
            </a:pPr>
            <a:endParaRPr lang="en-US" b="0" dirty="0">
              <a:cs typeface="Calibri"/>
            </a:endParaRPr>
          </a:p>
        </p:txBody>
      </p:sp>
    </p:spTree>
    <p:extLst>
      <p:ext uri="{BB962C8B-B14F-4D97-AF65-F5344CB8AC3E}">
        <p14:creationId xmlns:p14="http://schemas.microsoft.com/office/powerpoint/2010/main" val="3014386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307CDEB-B577-4165-A1EF-C6C593BE01BA}"/>
              </a:ext>
            </a:extLst>
          </p:cNvPr>
          <p:cNvSpPr>
            <a:spLocks noGrp="1"/>
          </p:cNvSpPr>
          <p:nvPr>
            <p:ph type="title"/>
          </p:nvPr>
        </p:nvSpPr>
        <p:spPr/>
        <p:txBody>
          <a:bodyPr>
            <a:normAutofit/>
          </a:bodyPr>
          <a:lstStyle/>
          <a:p>
            <a:r>
              <a:rPr lang="en-US" dirty="0"/>
              <a:t>ERP Requirements</a:t>
            </a:r>
          </a:p>
        </p:txBody>
      </p:sp>
      <p:sp>
        <p:nvSpPr>
          <p:cNvPr id="3" name="Text Placeholder 2">
            <a:extLst>
              <a:ext uri="{FF2B5EF4-FFF2-40B4-BE49-F238E27FC236}">
                <a16:creationId xmlns:a16="http://schemas.microsoft.com/office/drawing/2014/main" id="{138897EA-B498-4B31-B46D-E10E7816FC64}"/>
              </a:ext>
            </a:extLst>
          </p:cNvPr>
          <p:cNvSpPr>
            <a:spLocks noGrp="1"/>
          </p:cNvSpPr>
          <p:nvPr>
            <p:ph type="body" sz="quarter" idx="10"/>
          </p:nvPr>
        </p:nvSpPr>
        <p:spPr>
          <a:xfrm>
            <a:off x="317500" y="1457434"/>
            <a:ext cx="11595100" cy="3943132"/>
          </a:xfrm>
        </p:spPr>
        <p:txBody>
          <a:bodyPr anchor="t">
            <a:noAutofit/>
          </a:bodyPr>
          <a:lstStyle/>
          <a:p>
            <a:pPr marL="0" indent="0">
              <a:lnSpc>
                <a:spcPct val="110000"/>
              </a:lnSpc>
              <a:spcBef>
                <a:spcPts val="0"/>
              </a:spcBef>
              <a:spcAft>
                <a:spcPts val="900"/>
              </a:spcAft>
              <a:buNone/>
            </a:pPr>
            <a:r>
              <a:rPr lang="en-US" sz="2200" dirty="0"/>
              <a:t>CWSs serving over 3,300 people must prepare or revise an ERP that incorporates findings from the RRA. ERPs must include:</a:t>
            </a:r>
          </a:p>
        </p:txBody>
      </p:sp>
      <p:sp>
        <p:nvSpPr>
          <p:cNvPr id="4" name="Text Placeholder 2">
            <a:extLst>
              <a:ext uri="{FF2B5EF4-FFF2-40B4-BE49-F238E27FC236}">
                <a16:creationId xmlns:a16="http://schemas.microsoft.com/office/drawing/2014/main" id="{AD16514C-FEA1-4F4E-87EE-8BE106D8ED13}"/>
              </a:ext>
            </a:extLst>
          </p:cNvPr>
          <p:cNvSpPr txBox="1">
            <a:spLocks/>
          </p:cNvSpPr>
          <p:nvPr/>
        </p:nvSpPr>
        <p:spPr>
          <a:xfrm>
            <a:off x="641602" y="2369114"/>
            <a:ext cx="10829962" cy="3183788"/>
          </a:xfrm>
          <a:prstGeom prst="rect">
            <a:avLst/>
          </a:prstGeom>
          <a:solidFill>
            <a:srgbClr val="0054A6">
              <a:alpha val="30000"/>
            </a:srgbClr>
          </a:solidFill>
          <a:ln>
            <a:noFill/>
          </a:ln>
        </p:spPr>
        <p:txBody>
          <a:bodyPr anchor="t">
            <a:noAutofit/>
          </a:bodyPr>
          <a:lstStyle>
            <a:lvl1pPr marL="228600" indent="-228600" algn="l" defTabSz="914400" rtl="0" eaLnBrk="1" latinLnBrk="0" hangingPunct="1">
              <a:lnSpc>
                <a:spcPct val="90000"/>
              </a:lnSpc>
              <a:spcBef>
                <a:spcPts val="1000"/>
              </a:spcBef>
              <a:buFont typeface="Arial"/>
              <a:buChar char="•"/>
              <a:defRPr sz="2800" kern="1200" baseline="0">
                <a:solidFill>
                  <a:srgbClr val="0076A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1" indent="-342900" algn="l" defTabSz="914400" rtl="0" eaLnBrk="1" fontAlgn="auto" latinLnBrk="0" hangingPunct="1">
              <a:lnSpc>
                <a:spcPct val="120000"/>
              </a:lnSpc>
              <a:spcBef>
                <a:spcPts val="0"/>
              </a:spcBef>
              <a:spcAft>
                <a:spcPts val="45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Strategies and resources to improve resilience, including physical security and cybersecurity;</a:t>
            </a:r>
          </a:p>
          <a:p>
            <a:pPr marL="342900" marR="0" lvl="1" indent="-342900" algn="l" defTabSz="914400" rtl="0" eaLnBrk="1" fontAlgn="auto" latinLnBrk="0" hangingPunct="1">
              <a:lnSpc>
                <a:spcPct val="120000"/>
              </a:lnSpc>
              <a:spcBef>
                <a:spcPts val="0"/>
              </a:spcBef>
              <a:spcAft>
                <a:spcPts val="45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Plans, procedures, and equipment for responding to a malevolent act or natural hazard;</a:t>
            </a:r>
          </a:p>
          <a:p>
            <a:pPr marL="342900" marR="0" lvl="1" indent="-342900" algn="l" defTabSz="914400" rtl="0" eaLnBrk="1" fontAlgn="auto" latinLnBrk="0" hangingPunct="1">
              <a:lnSpc>
                <a:spcPct val="120000"/>
              </a:lnSpc>
              <a:spcBef>
                <a:spcPts val="0"/>
              </a:spcBef>
              <a:spcAft>
                <a:spcPts val="45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Actions, procedures, and equipment to lessen the impact of a malevolent act or natural hazard, including alternative source water, relocation of intakes, and flood protection barriers;</a:t>
            </a:r>
          </a:p>
          <a:p>
            <a:pPr marL="342900" marR="0" lvl="1" indent="-342900" algn="l" defTabSz="914400" rtl="0" eaLnBrk="1" fontAlgn="auto" latinLnBrk="0" hangingPunct="1">
              <a:lnSpc>
                <a:spcPct val="120000"/>
              </a:lnSpc>
              <a:spcBef>
                <a:spcPts val="0"/>
              </a:spcBef>
              <a:spcAft>
                <a:spcPts val="450"/>
              </a:spcAft>
              <a:buClrTx/>
              <a:buSzTx/>
              <a:buFont typeface="+mj-lt"/>
              <a:buAutoNum type="arabicPeriod"/>
              <a:tabLst/>
              <a:defRPr/>
            </a:pPr>
            <a:r>
              <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Arial" panose="020B0604020202020204" pitchFamily="34" charset="0"/>
              </a:rPr>
              <a:t>Strategies to detect malevolent acts or natural hazards.</a:t>
            </a:r>
          </a:p>
        </p:txBody>
      </p:sp>
    </p:spTree>
    <p:extLst>
      <p:ext uri="{BB962C8B-B14F-4D97-AF65-F5344CB8AC3E}">
        <p14:creationId xmlns:p14="http://schemas.microsoft.com/office/powerpoint/2010/main" val="2998307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88B13-4174-FDBB-7159-3A9E6F709BE7}"/>
              </a:ext>
            </a:extLst>
          </p:cNvPr>
          <p:cNvSpPr>
            <a:spLocks noGrp="1"/>
          </p:cNvSpPr>
          <p:nvPr>
            <p:ph type="title"/>
          </p:nvPr>
        </p:nvSpPr>
        <p:spPr>
          <a:xfrm>
            <a:off x="838200" y="347492"/>
            <a:ext cx="10515600" cy="1125708"/>
          </a:xfrm>
        </p:spPr>
        <p:txBody>
          <a:bodyPr>
            <a:normAutofit fontScale="90000"/>
          </a:bodyPr>
          <a:lstStyle/>
          <a:p>
            <a:r>
              <a:rPr lang="en-US" i="1" dirty="0"/>
              <a:t>3. Have a named role/position/title that is responsible and accountable for planning, resourcing, and execution of cybersecurity activities within the utility? </a:t>
            </a:r>
          </a:p>
        </p:txBody>
      </p:sp>
      <p:sp>
        <p:nvSpPr>
          <p:cNvPr id="3" name="Content Placeholder 2">
            <a:extLst>
              <a:ext uri="{FF2B5EF4-FFF2-40B4-BE49-F238E27FC236}">
                <a16:creationId xmlns:a16="http://schemas.microsoft.com/office/drawing/2014/main" id="{54BD6FE2-7BD6-68DE-2F69-5B0F6DAF8C40}"/>
              </a:ext>
            </a:extLst>
          </p:cNvPr>
          <p:cNvSpPr>
            <a:spLocks noGrp="1"/>
          </p:cNvSpPr>
          <p:nvPr>
            <p:ph idx="1"/>
          </p:nvPr>
        </p:nvSpPr>
        <p:spPr>
          <a:xfrm>
            <a:off x="838200" y="2048933"/>
            <a:ext cx="10515600" cy="3591703"/>
          </a:xfrm>
        </p:spPr>
        <p:txBody>
          <a:bodyPr>
            <a:noAutofit/>
          </a:bodyPr>
          <a:lstStyle/>
          <a:p>
            <a:pPr marL="0" indent="0">
              <a:buNone/>
            </a:pPr>
            <a:r>
              <a:rPr lang="en-US" sz="2800" b="0" dirty="0">
                <a:solidFill>
                  <a:schemeClr val="accent1">
                    <a:lumMod val="75000"/>
                  </a:schemeClr>
                </a:solidFill>
              </a:rPr>
              <a:t>Why is this control important?</a:t>
            </a:r>
          </a:p>
          <a:p>
            <a:r>
              <a:rPr lang="en-US" sz="2800" b="0" dirty="0"/>
              <a:t>A top-down strategy is essential for a utility’s cybersecurity program.</a:t>
            </a:r>
          </a:p>
          <a:p>
            <a:r>
              <a:rPr lang="en-US" sz="2800" b="0" dirty="0"/>
              <a:t>The cybersecurity lead can plan awareness training and exercises, request budget resources, meet with potential service providers, etc. </a:t>
            </a:r>
          </a:p>
          <a:p>
            <a:r>
              <a:rPr lang="en-US" sz="2800" b="0" dirty="0"/>
              <a:t>This individual does not need to be a cybersecurity expert.</a:t>
            </a:r>
          </a:p>
        </p:txBody>
      </p:sp>
    </p:spTree>
    <p:extLst>
      <p:ext uri="{BB962C8B-B14F-4D97-AF65-F5344CB8AC3E}">
        <p14:creationId xmlns:p14="http://schemas.microsoft.com/office/powerpoint/2010/main" val="2796627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871D0-6075-82D3-D032-654606115E80}"/>
              </a:ext>
            </a:extLst>
          </p:cNvPr>
          <p:cNvSpPr>
            <a:spLocks noGrp="1"/>
          </p:cNvSpPr>
          <p:nvPr>
            <p:ph type="title"/>
          </p:nvPr>
        </p:nvSpPr>
        <p:spPr>
          <a:xfrm>
            <a:off x="520996" y="347992"/>
            <a:ext cx="10515600" cy="931025"/>
          </a:xfrm>
        </p:spPr>
        <p:txBody>
          <a:bodyPr>
            <a:normAutofit fontScale="90000"/>
          </a:bodyPr>
          <a:lstStyle/>
          <a:p>
            <a:r>
              <a:rPr lang="en-US" i="1" dirty="0"/>
              <a:t>4. Change default passwords and require a minimum length for passwords?</a:t>
            </a:r>
            <a:endParaRPr lang="en-US" dirty="0"/>
          </a:p>
        </p:txBody>
      </p:sp>
      <p:sp>
        <p:nvSpPr>
          <p:cNvPr id="6" name="Content Placeholder 2">
            <a:extLst>
              <a:ext uri="{FF2B5EF4-FFF2-40B4-BE49-F238E27FC236}">
                <a16:creationId xmlns:a16="http://schemas.microsoft.com/office/drawing/2014/main" id="{B641DB8F-A3B6-A204-64F5-994B4338E364}"/>
              </a:ext>
            </a:extLst>
          </p:cNvPr>
          <p:cNvSpPr>
            <a:spLocks noGrp="1"/>
          </p:cNvSpPr>
          <p:nvPr>
            <p:ph idx="1"/>
          </p:nvPr>
        </p:nvSpPr>
        <p:spPr>
          <a:xfrm>
            <a:off x="520996" y="1908604"/>
            <a:ext cx="8129228" cy="4011853"/>
          </a:xfrm>
        </p:spPr>
        <p:txBody>
          <a:bodyPr>
            <a:normAutofit/>
          </a:bodyPr>
          <a:lstStyle/>
          <a:p>
            <a:pPr marL="0" indent="0">
              <a:buNone/>
            </a:pPr>
            <a:r>
              <a:rPr lang="en-US" sz="2800" b="0" dirty="0">
                <a:solidFill>
                  <a:schemeClr val="accent1">
                    <a:lumMod val="75000"/>
                  </a:schemeClr>
                </a:solidFill>
              </a:rPr>
              <a:t>Why is this control important? </a:t>
            </a:r>
            <a:endParaRPr lang="en-US" sz="2800" b="0" dirty="0"/>
          </a:p>
          <a:p>
            <a:r>
              <a:rPr lang="en-US" sz="2800" b="0" dirty="0"/>
              <a:t>Factory default settings often include simple passwords that appear in the product’s user manual.</a:t>
            </a:r>
          </a:p>
          <a:p>
            <a:r>
              <a:rPr lang="en-US" sz="2800" b="0" dirty="0"/>
              <a:t>Weak and simple passwords can be cracked almost instantly. </a:t>
            </a:r>
          </a:p>
          <a:p>
            <a:r>
              <a:rPr lang="en-US" sz="2800" b="0" dirty="0"/>
              <a:t>It is estimated to take 898,000 years to crack a 15-character password that uses upper and lowercase letters.</a:t>
            </a:r>
          </a:p>
          <a:p>
            <a:endParaRPr lang="en-US" sz="2800" b="0" dirty="0"/>
          </a:p>
        </p:txBody>
      </p:sp>
      <p:pic>
        <p:nvPicPr>
          <p:cNvPr id="4" name="Picture 3" descr="Image of a &quot;You have been hacked&quot; screen on a Programmable logic controller (PLC)">
            <a:extLst>
              <a:ext uri="{FF2B5EF4-FFF2-40B4-BE49-F238E27FC236}">
                <a16:creationId xmlns:a16="http://schemas.microsoft.com/office/drawing/2014/main" id="{E733F253-C4BF-29B4-F6E8-60EE611DCCE8}"/>
              </a:ext>
            </a:extLst>
          </p:cNvPr>
          <p:cNvPicPr>
            <a:picLocks noChangeAspect="1"/>
          </p:cNvPicPr>
          <p:nvPr/>
        </p:nvPicPr>
        <p:blipFill>
          <a:blip r:embed="rId3"/>
          <a:stretch>
            <a:fillRect/>
          </a:stretch>
        </p:blipFill>
        <p:spPr>
          <a:xfrm>
            <a:off x="8650224" y="1449816"/>
            <a:ext cx="3188428" cy="3653408"/>
          </a:xfrm>
          <a:prstGeom prst="rect">
            <a:avLst/>
          </a:prstGeom>
        </p:spPr>
      </p:pic>
    </p:spTree>
    <p:extLst>
      <p:ext uri="{BB962C8B-B14F-4D97-AF65-F5344CB8AC3E}">
        <p14:creationId xmlns:p14="http://schemas.microsoft.com/office/powerpoint/2010/main" val="11787273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6314D-6F4E-C834-A614-3F6228D90362}"/>
              </a:ext>
            </a:extLst>
          </p:cNvPr>
          <p:cNvSpPr>
            <a:spLocks noGrp="1"/>
          </p:cNvSpPr>
          <p:nvPr>
            <p:ph type="title"/>
          </p:nvPr>
        </p:nvSpPr>
        <p:spPr>
          <a:xfrm>
            <a:off x="838200" y="310895"/>
            <a:ext cx="10515600" cy="931025"/>
          </a:xfrm>
        </p:spPr>
        <p:txBody>
          <a:bodyPr>
            <a:normAutofit fontScale="90000"/>
          </a:bodyPr>
          <a:lstStyle/>
          <a:p>
            <a:r>
              <a:rPr lang="en-US" i="1" dirty="0"/>
              <a:t>5. Require multi-factor authentication (MFA) wherever possible, but at a minimum to remotely access the OT network? </a:t>
            </a:r>
            <a:endParaRPr lang="en-US" dirty="0"/>
          </a:p>
        </p:txBody>
      </p:sp>
      <p:sp>
        <p:nvSpPr>
          <p:cNvPr id="3" name="Content Placeholder 2">
            <a:extLst>
              <a:ext uri="{FF2B5EF4-FFF2-40B4-BE49-F238E27FC236}">
                <a16:creationId xmlns:a16="http://schemas.microsoft.com/office/drawing/2014/main" id="{74C5560B-B5CF-DAD0-8EA8-F61916AEBFC8}"/>
              </a:ext>
            </a:extLst>
          </p:cNvPr>
          <p:cNvSpPr>
            <a:spLocks noGrp="1"/>
          </p:cNvSpPr>
          <p:nvPr>
            <p:ph idx="1"/>
          </p:nvPr>
        </p:nvSpPr>
        <p:spPr>
          <a:xfrm>
            <a:off x="838200" y="1484729"/>
            <a:ext cx="11172334" cy="4405953"/>
          </a:xfrm>
        </p:spPr>
        <p:txBody>
          <a:bodyPr>
            <a:normAutofit/>
          </a:bodyPr>
          <a:lstStyle/>
          <a:p>
            <a:pPr marL="0" indent="0">
              <a:buNone/>
            </a:pPr>
            <a:r>
              <a:rPr lang="en-US" sz="2800" b="0" dirty="0">
                <a:solidFill>
                  <a:schemeClr val="accent1">
                    <a:lumMod val="75000"/>
                  </a:schemeClr>
                </a:solidFill>
              </a:rPr>
              <a:t>Why is this control important? </a:t>
            </a:r>
          </a:p>
          <a:p>
            <a:r>
              <a:rPr lang="en-US" sz="2800" b="0" dirty="0"/>
              <a:t>Provides additional layer of security for accounts. Without MFA, attackers only need to obtain the password to access an account.</a:t>
            </a:r>
          </a:p>
          <a:p>
            <a:r>
              <a:rPr lang="en-US" sz="2800" b="0" dirty="0"/>
              <a:t>Example: Something you know + something you have. </a:t>
            </a:r>
          </a:p>
          <a:p>
            <a:r>
              <a:rPr lang="en-US" sz="2800" b="0" dirty="0"/>
              <a:t>The FBI Cyber Division has reported that 99.9% of hacked accounts don’t use MFA.</a:t>
            </a:r>
          </a:p>
          <a:p>
            <a:endParaRPr lang="en-US" sz="2800" dirty="0">
              <a:solidFill>
                <a:schemeClr val="accent1">
                  <a:lumMod val="75000"/>
                </a:schemeClr>
              </a:solidFill>
            </a:endParaRPr>
          </a:p>
        </p:txBody>
      </p:sp>
    </p:spTree>
    <p:extLst>
      <p:ext uri="{BB962C8B-B14F-4D97-AF65-F5344CB8AC3E}">
        <p14:creationId xmlns:p14="http://schemas.microsoft.com/office/powerpoint/2010/main" val="1427579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5DF3-ACD7-FF70-D9DD-F94544A74B7F}"/>
              </a:ext>
            </a:extLst>
          </p:cNvPr>
          <p:cNvSpPr>
            <a:spLocks noGrp="1"/>
          </p:cNvSpPr>
          <p:nvPr>
            <p:ph type="title"/>
          </p:nvPr>
        </p:nvSpPr>
        <p:spPr>
          <a:xfrm>
            <a:off x="286870" y="189565"/>
            <a:ext cx="10515600" cy="931025"/>
          </a:xfrm>
        </p:spPr>
        <p:txBody>
          <a:bodyPr>
            <a:normAutofit fontScale="90000"/>
          </a:bodyPr>
          <a:lstStyle/>
          <a:p>
            <a:r>
              <a:rPr lang="en-US" i="1" dirty="0"/>
              <a:t>6. Maintain an updated inventory of all OT and IT network assets? </a:t>
            </a:r>
          </a:p>
        </p:txBody>
      </p:sp>
      <p:sp>
        <p:nvSpPr>
          <p:cNvPr id="3" name="Content Placeholder 2">
            <a:extLst>
              <a:ext uri="{FF2B5EF4-FFF2-40B4-BE49-F238E27FC236}">
                <a16:creationId xmlns:a16="http://schemas.microsoft.com/office/drawing/2014/main" id="{729171A3-6223-4F9A-4CC9-43A1E98C9CF7}"/>
              </a:ext>
            </a:extLst>
          </p:cNvPr>
          <p:cNvSpPr>
            <a:spLocks noGrp="1"/>
          </p:cNvSpPr>
          <p:nvPr>
            <p:ph idx="1"/>
          </p:nvPr>
        </p:nvSpPr>
        <p:spPr>
          <a:xfrm>
            <a:off x="286870" y="1257300"/>
            <a:ext cx="5096435" cy="4552950"/>
          </a:xfrm>
        </p:spPr>
        <p:txBody>
          <a:bodyPr>
            <a:noAutofit/>
          </a:bodyPr>
          <a:lstStyle/>
          <a:p>
            <a:pPr marL="0" indent="0">
              <a:buNone/>
            </a:pPr>
            <a:r>
              <a:rPr lang="en-US" sz="2800" b="0" dirty="0">
                <a:solidFill>
                  <a:schemeClr val="accent1">
                    <a:lumMod val="75000"/>
                  </a:schemeClr>
                </a:solidFill>
              </a:rPr>
              <a:t>Why is this control important?</a:t>
            </a:r>
          </a:p>
          <a:p>
            <a:r>
              <a:rPr lang="en-US" sz="2800" b="0" dirty="0"/>
              <a:t>“You can’t protect what you don’t know you have.”</a:t>
            </a:r>
          </a:p>
          <a:p>
            <a:r>
              <a:rPr lang="en-US" sz="2800" b="0" dirty="0"/>
              <a:t>Cybersecurity improvements can’t begin without a plan. </a:t>
            </a:r>
          </a:p>
          <a:p>
            <a:r>
              <a:rPr lang="en-US" sz="2800" b="0" dirty="0"/>
              <a:t>An accurate inventory will assist in identifying and mitigating vulnerabilities. </a:t>
            </a:r>
          </a:p>
        </p:txBody>
      </p:sp>
      <p:pic>
        <p:nvPicPr>
          <p:cNvPr id="7" name="Picture 6" descr="Screenshot of a &quot;Water Sector Cybersecurity Program Case Study&quot;">
            <a:extLst>
              <a:ext uri="{FF2B5EF4-FFF2-40B4-BE49-F238E27FC236}">
                <a16:creationId xmlns:a16="http://schemas.microsoft.com/office/drawing/2014/main" id="{D8E10448-3EC6-44F9-7F3D-6A4960406457}"/>
              </a:ext>
            </a:extLst>
          </p:cNvPr>
          <p:cNvPicPr>
            <a:picLocks noChangeAspect="1"/>
          </p:cNvPicPr>
          <p:nvPr/>
        </p:nvPicPr>
        <p:blipFill>
          <a:blip r:embed="rId3"/>
          <a:stretch>
            <a:fillRect/>
          </a:stretch>
        </p:blipFill>
        <p:spPr>
          <a:xfrm>
            <a:off x="5880847" y="2360305"/>
            <a:ext cx="5961530" cy="3377105"/>
          </a:xfrm>
          <a:prstGeom prst="rect">
            <a:avLst/>
          </a:prstGeom>
        </p:spPr>
      </p:pic>
      <p:pic>
        <p:nvPicPr>
          <p:cNvPr id="9" name="Picture 8">
            <a:extLst>
              <a:ext uri="{FF2B5EF4-FFF2-40B4-BE49-F238E27FC236}">
                <a16:creationId xmlns:a16="http://schemas.microsoft.com/office/drawing/2014/main" id="{C1BDD782-B5B5-F18A-2E24-C5C245B9E81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19224" y="679303"/>
            <a:ext cx="4884776" cy="1827268"/>
          </a:xfrm>
          <a:prstGeom prst="rect">
            <a:avLst/>
          </a:prstGeom>
        </p:spPr>
      </p:pic>
      <p:sp>
        <p:nvSpPr>
          <p:cNvPr id="11" name="Arrow: Right 10">
            <a:extLst>
              <a:ext uri="{FF2B5EF4-FFF2-40B4-BE49-F238E27FC236}">
                <a16:creationId xmlns:a16="http://schemas.microsoft.com/office/drawing/2014/main" id="{ECE70671-2ABD-6056-DB98-D770175B582B}"/>
              </a:ext>
              <a:ext uri="{C183D7F6-B498-43B3-948B-1728B52AA6E4}">
                <adec:decorative xmlns:adec="http://schemas.microsoft.com/office/drawing/2017/decorative" val="1"/>
              </a:ext>
            </a:extLst>
          </p:cNvPr>
          <p:cNvSpPr/>
          <p:nvPr/>
        </p:nvSpPr>
        <p:spPr>
          <a:xfrm>
            <a:off x="5551641" y="4518213"/>
            <a:ext cx="699246" cy="58270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4268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4802-DDA3-F5E8-91BE-4554D28BBC40}"/>
              </a:ext>
            </a:extLst>
          </p:cNvPr>
          <p:cNvSpPr>
            <a:spLocks noGrp="1"/>
          </p:cNvSpPr>
          <p:nvPr>
            <p:ph type="title"/>
          </p:nvPr>
        </p:nvSpPr>
        <p:spPr>
          <a:xfrm>
            <a:off x="838200" y="182879"/>
            <a:ext cx="10515600" cy="1561254"/>
          </a:xfrm>
        </p:spPr>
        <p:txBody>
          <a:bodyPr>
            <a:noAutofit/>
          </a:bodyPr>
          <a:lstStyle/>
          <a:p>
            <a:r>
              <a:rPr lang="en-US" sz="3200" i="1" dirty="0"/>
              <a:t>7. Maintain current documentation detailing the set-up and settings (i.e., configuration) of critical OT and IT assets? </a:t>
            </a:r>
          </a:p>
        </p:txBody>
      </p:sp>
      <p:sp>
        <p:nvSpPr>
          <p:cNvPr id="3" name="Content Placeholder 2">
            <a:extLst>
              <a:ext uri="{FF2B5EF4-FFF2-40B4-BE49-F238E27FC236}">
                <a16:creationId xmlns:a16="http://schemas.microsoft.com/office/drawing/2014/main" id="{05FDBB0E-780C-CBA2-E318-C9F3D8E4C7AE}"/>
              </a:ext>
            </a:extLst>
          </p:cNvPr>
          <p:cNvSpPr>
            <a:spLocks noGrp="1"/>
          </p:cNvSpPr>
          <p:nvPr>
            <p:ph idx="1"/>
          </p:nvPr>
        </p:nvSpPr>
        <p:spPr>
          <a:xfrm>
            <a:off x="838200" y="1862667"/>
            <a:ext cx="10515600" cy="2861733"/>
          </a:xfrm>
        </p:spPr>
        <p:txBody>
          <a:bodyPr>
            <a:normAutofit/>
          </a:bodyPr>
          <a:lstStyle/>
          <a:p>
            <a:pPr marL="0" indent="0">
              <a:buNone/>
            </a:pPr>
            <a:r>
              <a:rPr lang="en-US" b="0" dirty="0">
                <a:solidFill>
                  <a:schemeClr val="accent1">
                    <a:lumMod val="75000"/>
                  </a:schemeClr>
                </a:solidFill>
              </a:rPr>
              <a:t>Why is this control important? </a:t>
            </a:r>
          </a:p>
          <a:p>
            <a:r>
              <a:rPr lang="en-US" b="0" dirty="0"/>
              <a:t>Attackers often exploit vulnerabilities that only exist in certain versions or settings.</a:t>
            </a:r>
          </a:p>
          <a:p>
            <a:r>
              <a:rPr lang="en-US" b="0" dirty="0"/>
              <a:t>“You can’t protect what you don’t know you have.”</a:t>
            </a:r>
          </a:p>
          <a:p>
            <a:r>
              <a:rPr lang="en-US" b="0" dirty="0"/>
              <a:t>Allows a utility to stay-up-to date on latest threats. </a:t>
            </a:r>
          </a:p>
        </p:txBody>
      </p:sp>
    </p:spTree>
    <p:extLst>
      <p:ext uri="{BB962C8B-B14F-4D97-AF65-F5344CB8AC3E}">
        <p14:creationId xmlns:p14="http://schemas.microsoft.com/office/powerpoint/2010/main" val="42860110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80CB-99F2-3FAA-D93B-B73E7676AFE9}"/>
              </a:ext>
            </a:extLst>
          </p:cNvPr>
          <p:cNvSpPr>
            <a:spLocks noGrp="1"/>
          </p:cNvSpPr>
          <p:nvPr>
            <p:ph type="title"/>
          </p:nvPr>
        </p:nvSpPr>
        <p:spPr>
          <a:xfrm>
            <a:off x="838200" y="707361"/>
            <a:ext cx="10515600" cy="931025"/>
          </a:xfrm>
        </p:spPr>
        <p:txBody>
          <a:bodyPr>
            <a:normAutofit fontScale="90000"/>
          </a:bodyPr>
          <a:lstStyle/>
          <a:p>
            <a:r>
              <a:rPr lang="en-US" i="1" dirty="0"/>
              <a:t>8. Have a written cybersecurity Incident Response (IR) Plan for critical threat scenarios which is regularly practiced and updated? </a:t>
            </a:r>
          </a:p>
        </p:txBody>
      </p:sp>
      <p:sp>
        <p:nvSpPr>
          <p:cNvPr id="3" name="Content Placeholder 2">
            <a:extLst>
              <a:ext uri="{FF2B5EF4-FFF2-40B4-BE49-F238E27FC236}">
                <a16:creationId xmlns:a16="http://schemas.microsoft.com/office/drawing/2014/main" id="{504FF547-B3C3-D28C-17C4-B0F2DDD85AFC}"/>
              </a:ext>
            </a:extLst>
          </p:cNvPr>
          <p:cNvSpPr>
            <a:spLocks noGrp="1"/>
          </p:cNvSpPr>
          <p:nvPr>
            <p:ph idx="1"/>
          </p:nvPr>
        </p:nvSpPr>
        <p:spPr>
          <a:xfrm>
            <a:off x="838200" y="2131073"/>
            <a:ext cx="10515600" cy="4255476"/>
          </a:xfrm>
        </p:spPr>
        <p:txBody>
          <a:bodyPr>
            <a:normAutofit/>
          </a:bodyPr>
          <a:lstStyle/>
          <a:p>
            <a:pPr marL="0" indent="0">
              <a:buNone/>
            </a:pPr>
            <a:r>
              <a:rPr lang="en-US" sz="2800" b="0" dirty="0">
                <a:solidFill>
                  <a:schemeClr val="accent1">
                    <a:lumMod val="75000"/>
                  </a:schemeClr>
                </a:solidFill>
              </a:rPr>
              <a:t>Why is this control important?</a:t>
            </a:r>
          </a:p>
          <a:p>
            <a:r>
              <a:rPr lang="en-US" sz="2800" b="0" dirty="0"/>
              <a:t>Describes the strategies, resources, and procedures to prepare for, respond to, and recover from a cyber incident. </a:t>
            </a:r>
          </a:p>
          <a:p>
            <a:r>
              <a:rPr lang="en-US" sz="2800" b="0" dirty="0"/>
              <a:t>The IR plan is essential in helping a utility recover quickly from cybersecurity incidents.</a:t>
            </a:r>
          </a:p>
          <a:p>
            <a:r>
              <a:rPr lang="en-US" sz="2800" b="0" dirty="0"/>
              <a:t>Being prepared is half the battle.</a:t>
            </a:r>
          </a:p>
        </p:txBody>
      </p:sp>
    </p:spTree>
    <p:extLst>
      <p:ext uri="{BB962C8B-B14F-4D97-AF65-F5344CB8AC3E}">
        <p14:creationId xmlns:p14="http://schemas.microsoft.com/office/powerpoint/2010/main" val="15004536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BFD88-E7A9-9081-2BD1-919A6323EE0E}"/>
              </a:ext>
            </a:extLst>
          </p:cNvPr>
          <p:cNvSpPr>
            <a:spLocks noGrp="1"/>
          </p:cNvSpPr>
          <p:nvPr>
            <p:ph type="title"/>
          </p:nvPr>
        </p:nvSpPr>
        <p:spPr/>
        <p:txBody>
          <a:bodyPr>
            <a:normAutofit fontScale="90000"/>
          </a:bodyPr>
          <a:lstStyle/>
          <a:p>
            <a:r>
              <a:rPr lang="en-US" i="1" dirty="0"/>
              <a:t>9. Have a written procedure for reporting cybersecurity incidents, including how and to whom?</a:t>
            </a:r>
          </a:p>
        </p:txBody>
      </p:sp>
      <p:sp>
        <p:nvSpPr>
          <p:cNvPr id="3" name="Content Placeholder 2">
            <a:extLst>
              <a:ext uri="{FF2B5EF4-FFF2-40B4-BE49-F238E27FC236}">
                <a16:creationId xmlns:a16="http://schemas.microsoft.com/office/drawing/2014/main" id="{EE6CA5E9-D208-7AF3-481C-0AAE09B31886}"/>
              </a:ext>
            </a:extLst>
          </p:cNvPr>
          <p:cNvSpPr>
            <a:spLocks noGrp="1"/>
          </p:cNvSpPr>
          <p:nvPr>
            <p:ph idx="1"/>
          </p:nvPr>
        </p:nvSpPr>
        <p:spPr>
          <a:xfrm>
            <a:off x="838200" y="1254368"/>
            <a:ext cx="5800344" cy="4431323"/>
          </a:xfrm>
        </p:spPr>
        <p:txBody>
          <a:bodyPr/>
          <a:lstStyle/>
          <a:p>
            <a:pPr marL="0" indent="0">
              <a:buNone/>
            </a:pPr>
            <a:r>
              <a:rPr lang="en-US" sz="2800" b="0" dirty="0">
                <a:solidFill>
                  <a:schemeClr val="accent1">
                    <a:lumMod val="75000"/>
                  </a:schemeClr>
                </a:solidFill>
              </a:rPr>
              <a:t>Why is this control important?</a:t>
            </a:r>
          </a:p>
          <a:p>
            <a:r>
              <a:rPr lang="en-US" sz="2800" b="0" dirty="0"/>
              <a:t>Supports incident response procedures and allows a utility to receive support if they are experiencing a cyberattack. </a:t>
            </a:r>
            <a:endParaRPr lang="en-US" sz="2800" b="0" dirty="0">
              <a:solidFill>
                <a:schemeClr val="accent1">
                  <a:lumMod val="75000"/>
                </a:schemeClr>
              </a:solidFill>
            </a:endParaRPr>
          </a:p>
          <a:p>
            <a:r>
              <a:rPr lang="en-US" sz="2800" b="0" dirty="0"/>
              <a:t>Reported information may also help stop cybercrime from occurring at other utilities.</a:t>
            </a:r>
          </a:p>
          <a:p>
            <a:endParaRPr lang="en-US" dirty="0">
              <a:solidFill>
                <a:schemeClr val="accent1">
                  <a:lumMod val="75000"/>
                </a:schemeClr>
              </a:solidFill>
            </a:endParaRPr>
          </a:p>
          <a:p>
            <a:pPr marL="0" indent="0">
              <a:buNone/>
            </a:pPr>
            <a:endParaRPr lang="en-US" dirty="0"/>
          </a:p>
        </p:txBody>
      </p:sp>
      <p:pic>
        <p:nvPicPr>
          <p:cNvPr id="6" name="Picture 5" descr="Screenshot of EPA's &quot;Cyber Incident Reporting Process&quot; Fact Sheet">
            <a:extLst>
              <a:ext uri="{FF2B5EF4-FFF2-40B4-BE49-F238E27FC236}">
                <a16:creationId xmlns:a16="http://schemas.microsoft.com/office/drawing/2014/main" id="{B0279D46-3498-5498-971E-7A98214E4275}"/>
              </a:ext>
            </a:extLst>
          </p:cNvPr>
          <p:cNvPicPr>
            <a:picLocks noChangeAspect="1"/>
          </p:cNvPicPr>
          <p:nvPr/>
        </p:nvPicPr>
        <p:blipFill>
          <a:blip r:embed="rId3"/>
          <a:stretch>
            <a:fillRect/>
          </a:stretch>
        </p:blipFill>
        <p:spPr>
          <a:xfrm>
            <a:off x="6990084" y="952896"/>
            <a:ext cx="4548010" cy="4389500"/>
          </a:xfrm>
          <a:prstGeom prst="rect">
            <a:avLst/>
          </a:prstGeom>
        </p:spPr>
      </p:pic>
    </p:spTree>
    <p:extLst>
      <p:ext uri="{BB962C8B-B14F-4D97-AF65-F5344CB8AC3E}">
        <p14:creationId xmlns:p14="http://schemas.microsoft.com/office/powerpoint/2010/main" val="26838013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45D5-0E6E-8206-4E17-3295ACC735AA}"/>
              </a:ext>
            </a:extLst>
          </p:cNvPr>
          <p:cNvSpPr>
            <a:spLocks noGrp="1"/>
          </p:cNvSpPr>
          <p:nvPr>
            <p:ph type="title"/>
          </p:nvPr>
        </p:nvSpPr>
        <p:spPr>
          <a:xfrm>
            <a:off x="838200" y="182879"/>
            <a:ext cx="10515600" cy="2212849"/>
          </a:xfrm>
        </p:spPr>
        <p:txBody>
          <a:bodyPr>
            <a:normAutofit/>
          </a:bodyPr>
          <a:lstStyle/>
          <a:p>
            <a:r>
              <a:rPr lang="en-US" i="1" dirty="0"/>
              <a:t>10. Backup systems necessary for operations on a regular schedule, store backups separately from the source systems, and test backups on a regular basis? </a:t>
            </a:r>
          </a:p>
        </p:txBody>
      </p:sp>
      <p:sp>
        <p:nvSpPr>
          <p:cNvPr id="3" name="Content Placeholder 2">
            <a:extLst>
              <a:ext uri="{FF2B5EF4-FFF2-40B4-BE49-F238E27FC236}">
                <a16:creationId xmlns:a16="http://schemas.microsoft.com/office/drawing/2014/main" id="{7696A665-195C-EAEA-ADFE-01EA6B14B047}"/>
              </a:ext>
            </a:extLst>
          </p:cNvPr>
          <p:cNvSpPr>
            <a:spLocks noGrp="1"/>
          </p:cNvSpPr>
          <p:nvPr>
            <p:ph idx="1"/>
          </p:nvPr>
        </p:nvSpPr>
        <p:spPr>
          <a:xfrm>
            <a:off x="838200" y="2542032"/>
            <a:ext cx="10515600" cy="2932644"/>
          </a:xfrm>
        </p:spPr>
        <p:txBody>
          <a:bodyPr>
            <a:normAutofit/>
          </a:bodyPr>
          <a:lstStyle/>
          <a:p>
            <a:pPr marL="0" indent="0">
              <a:buNone/>
            </a:pPr>
            <a:r>
              <a:rPr lang="en-US" sz="2800" b="0" dirty="0">
                <a:solidFill>
                  <a:schemeClr val="accent1">
                    <a:lumMod val="75000"/>
                  </a:schemeClr>
                </a:solidFill>
              </a:rPr>
              <a:t>Why is this control important? </a:t>
            </a:r>
          </a:p>
          <a:p>
            <a:r>
              <a:rPr lang="en-US" sz="2800" b="0" dirty="0"/>
              <a:t>Backups are a critical element of a utility’s restoration and recovery activities.</a:t>
            </a:r>
          </a:p>
          <a:p>
            <a:r>
              <a:rPr lang="en-US" sz="2800" b="0" dirty="0"/>
              <a:t>Backups are important for cyber incidents, hardware malfunctions, or physical destruction of equipment. </a:t>
            </a:r>
          </a:p>
          <a:p>
            <a:r>
              <a:rPr lang="en-US" sz="2800" b="0" dirty="0"/>
              <a:t>First line of defense for ransomware and similar attacks.</a:t>
            </a:r>
          </a:p>
        </p:txBody>
      </p:sp>
    </p:spTree>
    <p:extLst>
      <p:ext uri="{BB962C8B-B14F-4D97-AF65-F5344CB8AC3E}">
        <p14:creationId xmlns:p14="http://schemas.microsoft.com/office/powerpoint/2010/main" val="26498967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4D672-4933-2E01-5161-4597584627B8}"/>
              </a:ext>
            </a:extLst>
          </p:cNvPr>
          <p:cNvSpPr>
            <a:spLocks noGrp="1"/>
          </p:cNvSpPr>
          <p:nvPr>
            <p:ph type="title"/>
          </p:nvPr>
        </p:nvSpPr>
        <p:spPr>
          <a:xfrm>
            <a:off x="838200" y="182879"/>
            <a:ext cx="10515600" cy="1847089"/>
          </a:xfrm>
        </p:spPr>
        <p:txBody>
          <a:bodyPr>
            <a:normAutofit/>
          </a:bodyPr>
          <a:lstStyle/>
          <a:p>
            <a:r>
              <a:rPr lang="en-US" i="1" dirty="0"/>
              <a:t>11. Patch or otherwise mitigate known vulnerabilities within the recommended timeframe? </a:t>
            </a:r>
          </a:p>
        </p:txBody>
      </p:sp>
      <p:sp>
        <p:nvSpPr>
          <p:cNvPr id="3" name="Content Placeholder 2">
            <a:extLst>
              <a:ext uri="{FF2B5EF4-FFF2-40B4-BE49-F238E27FC236}">
                <a16:creationId xmlns:a16="http://schemas.microsoft.com/office/drawing/2014/main" id="{0B152B61-1A80-0983-57D5-41573ECFC173}"/>
              </a:ext>
            </a:extLst>
          </p:cNvPr>
          <p:cNvSpPr>
            <a:spLocks noGrp="1"/>
          </p:cNvSpPr>
          <p:nvPr>
            <p:ph idx="1"/>
          </p:nvPr>
        </p:nvSpPr>
        <p:spPr>
          <a:xfrm>
            <a:off x="838200" y="2468879"/>
            <a:ext cx="10515600" cy="3168299"/>
          </a:xfrm>
        </p:spPr>
        <p:txBody>
          <a:bodyPr>
            <a:normAutofit/>
          </a:bodyPr>
          <a:lstStyle/>
          <a:p>
            <a:pPr marL="0" indent="0">
              <a:buNone/>
            </a:pPr>
            <a:r>
              <a:rPr lang="en-US" sz="2800" b="0" dirty="0">
                <a:solidFill>
                  <a:schemeClr val="accent1">
                    <a:lumMod val="75000"/>
                  </a:schemeClr>
                </a:solidFill>
              </a:rPr>
              <a:t>Why is this control important?</a:t>
            </a:r>
          </a:p>
          <a:p>
            <a:r>
              <a:rPr lang="en-US" sz="2800" b="0" dirty="0"/>
              <a:t>Vulnerabilities are weaknesses in software or hardware. </a:t>
            </a:r>
          </a:p>
          <a:p>
            <a:r>
              <a:rPr lang="en-US" sz="2800" b="0" dirty="0"/>
              <a:t>Cyber criminals will actively research vulnerabilities to exploit.</a:t>
            </a:r>
          </a:p>
          <a:p>
            <a:r>
              <a:rPr lang="en-US" sz="2800" b="0" dirty="0"/>
              <a:t>The 2023 attacks on Unitronics PLCs is an example of a known vulnerability being exploited.</a:t>
            </a:r>
          </a:p>
        </p:txBody>
      </p:sp>
    </p:spTree>
    <p:extLst>
      <p:ext uri="{BB962C8B-B14F-4D97-AF65-F5344CB8AC3E}">
        <p14:creationId xmlns:p14="http://schemas.microsoft.com/office/powerpoint/2010/main" val="6998675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8D7F9-8597-1990-244E-974B415FE4D4}"/>
              </a:ext>
            </a:extLst>
          </p:cNvPr>
          <p:cNvSpPr>
            <a:spLocks noGrp="1"/>
          </p:cNvSpPr>
          <p:nvPr>
            <p:ph type="title"/>
          </p:nvPr>
        </p:nvSpPr>
        <p:spPr>
          <a:xfrm>
            <a:off x="838200" y="322579"/>
            <a:ext cx="10515600" cy="1269853"/>
          </a:xfrm>
        </p:spPr>
        <p:txBody>
          <a:bodyPr>
            <a:normAutofit fontScale="90000"/>
          </a:bodyPr>
          <a:lstStyle/>
          <a:p>
            <a:r>
              <a:rPr lang="en-US" i="1" dirty="0"/>
              <a:t>12. Require unique and separate credentials for users to access OT and IT networks and separate user and privileged (e.g., System Administrator) accounts?</a:t>
            </a:r>
            <a:endParaRPr lang="en-US" dirty="0"/>
          </a:p>
        </p:txBody>
      </p:sp>
      <p:sp>
        <p:nvSpPr>
          <p:cNvPr id="3" name="Content Placeholder 2">
            <a:extLst>
              <a:ext uri="{FF2B5EF4-FFF2-40B4-BE49-F238E27FC236}">
                <a16:creationId xmlns:a16="http://schemas.microsoft.com/office/drawing/2014/main" id="{87442F2C-30BB-56E7-C8D4-C36362D39A1E}"/>
              </a:ext>
            </a:extLst>
          </p:cNvPr>
          <p:cNvSpPr>
            <a:spLocks noGrp="1"/>
          </p:cNvSpPr>
          <p:nvPr>
            <p:ph idx="1"/>
          </p:nvPr>
        </p:nvSpPr>
        <p:spPr>
          <a:xfrm>
            <a:off x="838200" y="2011680"/>
            <a:ext cx="10515600" cy="3552275"/>
          </a:xfrm>
        </p:spPr>
        <p:txBody>
          <a:bodyPr>
            <a:normAutofit/>
          </a:bodyPr>
          <a:lstStyle/>
          <a:p>
            <a:pPr marL="0" indent="0">
              <a:spcBef>
                <a:spcPts val="2400"/>
              </a:spcBef>
              <a:spcAft>
                <a:spcPts val="600"/>
              </a:spcAft>
              <a:buNone/>
            </a:pPr>
            <a:r>
              <a:rPr lang="en-US" sz="2800" b="0" dirty="0">
                <a:solidFill>
                  <a:schemeClr val="accent1">
                    <a:lumMod val="75000"/>
                  </a:schemeClr>
                </a:solidFill>
              </a:rPr>
              <a:t>Why is this control important?</a:t>
            </a:r>
          </a:p>
          <a:p>
            <a:pPr>
              <a:lnSpc>
                <a:spcPct val="100000"/>
              </a:lnSpc>
              <a:spcAft>
                <a:spcPts val="600"/>
              </a:spcAft>
            </a:pPr>
            <a:r>
              <a:rPr lang="en-US" sz="2400" b="0" dirty="0"/>
              <a:t>Attackers use compromised credentials to access other accounts and it may not raise alarms</a:t>
            </a:r>
          </a:p>
          <a:p>
            <a:pPr>
              <a:lnSpc>
                <a:spcPct val="100000"/>
              </a:lnSpc>
              <a:spcAft>
                <a:spcPts val="600"/>
              </a:spcAft>
            </a:pPr>
            <a:r>
              <a:rPr lang="en-US" sz="2400" b="0" dirty="0"/>
              <a:t>This can lead to a utility not recognizing it as a security incident</a:t>
            </a:r>
          </a:p>
          <a:p>
            <a:pPr>
              <a:lnSpc>
                <a:spcPct val="100000"/>
              </a:lnSpc>
            </a:pPr>
            <a:r>
              <a:rPr lang="en-US" sz="2400" b="0" dirty="0"/>
              <a:t>Administrator accounts have full control over a system</a:t>
            </a:r>
          </a:p>
          <a:p>
            <a:pPr>
              <a:lnSpc>
                <a:spcPct val="100000"/>
              </a:lnSpc>
            </a:pPr>
            <a:r>
              <a:rPr lang="en-US" sz="2400" b="0" dirty="0"/>
              <a:t>Improper handling of administrator accounts makes an attacker’s job easier</a:t>
            </a:r>
          </a:p>
        </p:txBody>
      </p:sp>
    </p:spTree>
    <p:extLst>
      <p:ext uri="{BB962C8B-B14F-4D97-AF65-F5344CB8AC3E}">
        <p14:creationId xmlns:p14="http://schemas.microsoft.com/office/powerpoint/2010/main" val="6185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39088-2EE5-4BBC-9D97-2563CE3695F5}"/>
              </a:ext>
            </a:extLst>
          </p:cNvPr>
          <p:cNvSpPr>
            <a:spLocks noGrp="1"/>
          </p:cNvSpPr>
          <p:nvPr>
            <p:ph type="title"/>
          </p:nvPr>
        </p:nvSpPr>
        <p:spPr/>
        <p:txBody>
          <a:bodyPr>
            <a:normAutofit/>
          </a:bodyPr>
          <a:lstStyle/>
          <a:p>
            <a:r>
              <a:rPr lang="en-US" dirty="0"/>
              <a:t>Use of Standards and Tools</a:t>
            </a:r>
          </a:p>
        </p:txBody>
      </p:sp>
      <p:sp>
        <p:nvSpPr>
          <p:cNvPr id="3" name="Text Placeholder 2">
            <a:extLst>
              <a:ext uri="{FF2B5EF4-FFF2-40B4-BE49-F238E27FC236}">
                <a16:creationId xmlns:a16="http://schemas.microsoft.com/office/drawing/2014/main" id="{138897EA-B498-4B31-B46D-E10E7816FC64}"/>
              </a:ext>
            </a:extLst>
          </p:cNvPr>
          <p:cNvSpPr>
            <a:spLocks noGrp="1"/>
          </p:cNvSpPr>
          <p:nvPr>
            <p:ph type="body" sz="quarter" idx="10"/>
          </p:nvPr>
        </p:nvSpPr>
        <p:spPr/>
        <p:txBody>
          <a:bodyPr>
            <a:normAutofit/>
          </a:bodyPr>
          <a:lstStyle/>
          <a:p>
            <a:pPr>
              <a:spcBef>
                <a:spcPts val="0"/>
              </a:spcBef>
              <a:spcAft>
                <a:spcPts val="1200"/>
              </a:spcAft>
            </a:pPr>
            <a:r>
              <a:rPr lang="en-US" dirty="0"/>
              <a:t>SDWA section 1433 does not require the use of any standards or tools to develop an RRA or ERP</a:t>
            </a:r>
          </a:p>
          <a:p>
            <a:pPr>
              <a:spcBef>
                <a:spcPts val="0"/>
              </a:spcBef>
              <a:spcAft>
                <a:spcPts val="1200"/>
              </a:spcAft>
            </a:pPr>
            <a:r>
              <a:rPr lang="en-US" dirty="0">
                <a:cs typeface="Arial" panose="020B0604020202020204" pitchFamily="34" charset="0"/>
              </a:rPr>
              <a:t>EPA recommends the use of standards and tools from EPA or other reputable water sector organizations to facilitate development of sound RRAs and ERPs</a:t>
            </a:r>
          </a:p>
          <a:p>
            <a:pPr>
              <a:spcBef>
                <a:spcPts val="0"/>
              </a:spcBef>
              <a:spcAft>
                <a:spcPts val="1200"/>
              </a:spcAft>
            </a:pPr>
            <a:r>
              <a:rPr lang="en-US" dirty="0">
                <a:cs typeface="Arial" panose="020B0604020202020204" pitchFamily="34" charset="0"/>
              </a:rPr>
              <a:t>No method or tool “guarantees” compliance with </a:t>
            </a:r>
            <a:r>
              <a:rPr lang="en-US" dirty="0"/>
              <a:t>SDWA section 1433</a:t>
            </a:r>
            <a:r>
              <a:rPr lang="en-US" dirty="0">
                <a:cs typeface="Arial" panose="020B0604020202020204" pitchFamily="34" charset="0"/>
              </a:rPr>
              <a:t> - t</a:t>
            </a:r>
            <a:r>
              <a:rPr lang="en-US" dirty="0">
                <a:solidFill>
                  <a:schemeClr val="tx1"/>
                </a:solidFill>
                <a:cs typeface="Arial" panose="020B0604020202020204" pitchFamily="34" charset="0"/>
              </a:rPr>
              <a:t>he CWS is responsible for ensuring it complies with all </a:t>
            </a:r>
            <a:r>
              <a:rPr lang="en-US" dirty="0"/>
              <a:t>SDWA section 1433</a:t>
            </a:r>
            <a:r>
              <a:rPr lang="en-US" dirty="0">
                <a:solidFill>
                  <a:schemeClr val="tx1"/>
                </a:solidFill>
                <a:cs typeface="Arial" panose="020B0604020202020204" pitchFamily="34" charset="0"/>
              </a:rPr>
              <a:t> requirements</a:t>
            </a:r>
          </a:p>
        </p:txBody>
      </p:sp>
    </p:spTree>
    <p:extLst>
      <p:ext uri="{BB962C8B-B14F-4D97-AF65-F5344CB8AC3E}">
        <p14:creationId xmlns:p14="http://schemas.microsoft.com/office/powerpoint/2010/main" val="31920965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DA60A-CDFE-F701-C0BA-7A88EB066CA3}"/>
              </a:ext>
            </a:extLst>
          </p:cNvPr>
          <p:cNvSpPr>
            <a:spLocks noGrp="1"/>
          </p:cNvSpPr>
          <p:nvPr>
            <p:ph type="title"/>
          </p:nvPr>
        </p:nvSpPr>
        <p:spPr>
          <a:xfrm>
            <a:off x="838200" y="182879"/>
            <a:ext cx="10515600" cy="1536193"/>
          </a:xfrm>
        </p:spPr>
        <p:txBody>
          <a:bodyPr>
            <a:normAutofit/>
          </a:bodyPr>
          <a:lstStyle/>
          <a:p>
            <a:r>
              <a:rPr lang="en-US" i="1" dirty="0"/>
              <a:t>13. Prohibit the connection of unauthorized hardware (e.g., USB drives) to OT and IT assets?</a:t>
            </a:r>
          </a:p>
        </p:txBody>
      </p:sp>
      <p:sp>
        <p:nvSpPr>
          <p:cNvPr id="3" name="Content Placeholder 2">
            <a:extLst>
              <a:ext uri="{FF2B5EF4-FFF2-40B4-BE49-F238E27FC236}">
                <a16:creationId xmlns:a16="http://schemas.microsoft.com/office/drawing/2014/main" id="{516B648D-7B49-DC59-93D0-02E279C78C05}"/>
              </a:ext>
            </a:extLst>
          </p:cNvPr>
          <p:cNvSpPr>
            <a:spLocks noGrp="1"/>
          </p:cNvSpPr>
          <p:nvPr>
            <p:ph idx="1"/>
          </p:nvPr>
        </p:nvSpPr>
        <p:spPr>
          <a:xfrm>
            <a:off x="838200" y="2084832"/>
            <a:ext cx="10515600" cy="3544443"/>
          </a:xfrm>
        </p:spPr>
        <p:txBody>
          <a:bodyPr>
            <a:normAutofit/>
          </a:bodyPr>
          <a:lstStyle/>
          <a:p>
            <a:pPr marL="0" indent="0">
              <a:buNone/>
            </a:pPr>
            <a:r>
              <a:rPr lang="en-US" sz="2800" b="0" dirty="0">
                <a:solidFill>
                  <a:schemeClr val="accent1">
                    <a:lumMod val="75000"/>
                  </a:schemeClr>
                </a:solidFill>
              </a:rPr>
              <a:t>Why is this control important?</a:t>
            </a:r>
          </a:p>
          <a:p>
            <a:r>
              <a:rPr lang="en-US" sz="2800" b="0" dirty="0"/>
              <a:t>Inserting unauthorized hardware can lead to system breaches, disruptions, or damage. </a:t>
            </a:r>
          </a:p>
          <a:p>
            <a:r>
              <a:rPr lang="en-US" sz="2800" b="0" dirty="0"/>
              <a:t>Cyber criminals can “drop” malicious USBs in or around buildings.</a:t>
            </a:r>
          </a:p>
          <a:p>
            <a:r>
              <a:rPr lang="en-US" sz="2800" b="0" dirty="0"/>
              <a:t>Employees can unknowingly cause system breaches by connecting unauthorized hardware. </a:t>
            </a:r>
          </a:p>
        </p:txBody>
      </p:sp>
    </p:spTree>
    <p:extLst>
      <p:ext uri="{BB962C8B-B14F-4D97-AF65-F5344CB8AC3E}">
        <p14:creationId xmlns:p14="http://schemas.microsoft.com/office/powerpoint/2010/main" val="10891901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C449-2329-0F48-87F6-9FDA39048EF2}"/>
              </a:ext>
            </a:extLst>
          </p:cNvPr>
          <p:cNvSpPr>
            <a:spLocks noGrp="1"/>
          </p:cNvSpPr>
          <p:nvPr>
            <p:ph type="title"/>
          </p:nvPr>
        </p:nvSpPr>
        <p:spPr>
          <a:xfrm>
            <a:off x="838200" y="425666"/>
            <a:ext cx="10515600" cy="931025"/>
          </a:xfrm>
        </p:spPr>
        <p:txBody>
          <a:bodyPr>
            <a:normAutofit fontScale="90000"/>
          </a:bodyPr>
          <a:lstStyle/>
          <a:p>
            <a:r>
              <a:rPr lang="en-US" i="1" dirty="0"/>
              <a:t>14. Immediately disable access to an account or network when access is no longer required due to retirement, change of role, termination, or other factors? </a:t>
            </a:r>
          </a:p>
        </p:txBody>
      </p:sp>
      <p:sp>
        <p:nvSpPr>
          <p:cNvPr id="3" name="Content Placeholder 2">
            <a:extLst>
              <a:ext uri="{FF2B5EF4-FFF2-40B4-BE49-F238E27FC236}">
                <a16:creationId xmlns:a16="http://schemas.microsoft.com/office/drawing/2014/main" id="{E22EEDC4-A9D9-B2D0-7334-FC5450DADE4A}"/>
              </a:ext>
            </a:extLst>
          </p:cNvPr>
          <p:cNvSpPr>
            <a:spLocks noGrp="1"/>
          </p:cNvSpPr>
          <p:nvPr>
            <p:ph idx="1"/>
          </p:nvPr>
        </p:nvSpPr>
        <p:spPr>
          <a:xfrm>
            <a:off x="838200" y="1758246"/>
            <a:ext cx="7602415" cy="3792130"/>
          </a:xfrm>
        </p:spPr>
        <p:txBody>
          <a:bodyPr>
            <a:normAutofit/>
          </a:bodyPr>
          <a:lstStyle/>
          <a:p>
            <a:pPr marL="0" indent="0">
              <a:spcBef>
                <a:spcPts val="1200"/>
              </a:spcBef>
              <a:spcAft>
                <a:spcPts val="1200"/>
              </a:spcAft>
              <a:buNone/>
            </a:pPr>
            <a:r>
              <a:rPr lang="en-US" sz="2800" b="0" dirty="0">
                <a:solidFill>
                  <a:schemeClr val="accent1">
                    <a:lumMod val="75000"/>
                  </a:schemeClr>
                </a:solidFill>
              </a:rPr>
              <a:t>Why is this control important?</a:t>
            </a:r>
          </a:p>
          <a:p>
            <a:pPr>
              <a:spcBef>
                <a:spcPts val="1200"/>
              </a:spcBef>
              <a:spcAft>
                <a:spcPts val="1200"/>
              </a:spcAft>
            </a:pPr>
            <a:r>
              <a:rPr lang="en-US" sz="2800" b="0" dirty="0"/>
              <a:t>Inactive accounts may appear harmless.</a:t>
            </a:r>
          </a:p>
          <a:p>
            <a:pPr>
              <a:spcBef>
                <a:spcPts val="1200"/>
              </a:spcBef>
              <a:spcAft>
                <a:spcPts val="1200"/>
              </a:spcAft>
            </a:pPr>
            <a:r>
              <a:rPr lang="en-US" sz="2800" b="0" dirty="0"/>
              <a:t>Attackers can use these accounts and go undetected.</a:t>
            </a:r>
          </a:p>
          <a:p>
            <a:pPr>
              <a:spcBef>
                <a:spcPts val="1200"/>
              </a:spcBef>
              <a:spcAft>
                <a:spcPts val="1200"/>
              </a:spcAft>
            </a:pPr>
            <a:r>
              <a:rPr lang="en-US" sz="2800" b="0" dirty="0"/>
              <a:t>This control protects against insider threats.</a:t>
            </a:r>
          </a:p>
        </p:txBody>
      </p:sp>
      <p:pic>
        <p:nvPicPr>
          <p:cNvPr id="6" name="Picture 5" descr="Screenshot of a newspaper article with the headline &quot;Former Contractor Employee Charged for Hacking California Water Treatment Facility&quot;">
            <a:extLst>
              <a:ext uri="{FF2B5EF4-FFF2-40B4-BE49-F238E27FC236}">
                <a16:creationId xmlns:a16="http://schemas.microsoft.com/office/drawing/2014/main" id="{26095B38-E4F8-441F-13DA-2CF19D8F4D78}"/>
              </a:ext>
            </a:extLst>
          </p:cNvPr>
          <p:cNvPicPr>
            <a:picLocks noChangeAspect="1"/>
          </p:cNvPicPr>
          <p:nvPr/>
        </p:nvPicPr>
        <p:blipFill>
          <a:blip r:embed="rId3"/>
          <a:stretch>
            <a:fillRect/>
          </a:stretch>
        </p:blipFill>
        <p:spPr>
          <a:xfrm>
            <a:off x="8270707" y="1758246"/>
            <a:ext cx="3645724" cy="3761558"/>
          </a:xfrm>
          <a:prstGeom prst="rect">
            <a:avLst/>
          </a:prstGeom>
        </p:spPr>
      </p:pic>
    </p:spTree>
    <p:extLst>
      <p:ext uri="{BB962C8B-B14F-4D97-AF65-F5344CB8AC3E}">
        <p14:creationId xmlns:p14="http://schemas.microsoft.com/office/powerpoint/2010/main" val="10520205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73A03-AE29-F72A-1C72-7F609A6EDF2C}"/>
              </a:ext>
            </a:extLst>
          </p:cNvPr>
          <p:cNvSpPr>
            <a:spLocks noGrp="1"/>
          </p:cNvSpPr>
          <p:nvPr>
            <p:ph type="title"/>
          </p:nvPr>
        </p:nvSpPr>
        <p:spPr>
          <a:xfrm>
            <a:off x="838200" y="182879"/>
            <a:ext cx="10515600" cy="1463041"/>
          </a:xfrm>
        </p:spPr>
        <p:txBody>
          <a:bodyPr>
            <a:normAutofit/>
          </a:bodyPr>
          <a:lstStyle/>
          <a:p>
            <a:r>
              <a:rPr lang="en-US" i="1" dirty="0"/>
              <a:t>15. Provide at least annual training for all utility personnel that covers basic cybersecurity concepts?</a:t>
            </a:r>
          </a:p>
        </p:txBody>
      </p:sp>
      <p:sp>
        <p:nvSpPr>
          <p:cNvPr id="3" name="Content Placeholder 2">
            <a:extLst>
              <a:ext uri="{FF2B5EF4-FFF2-40B4-BE49-F238E27FC236}">
                <a16:creationId xmlns:a16="http://schemas.microsoft.com/office/drawing/2014/main" id="{39885856-B3F2-B732-978A-BE2DD4C381C3}"/>
              </a:ext>
            </a:extLst>
          </p:cNvPr>
          <p:cNvSpPr>
            <a:spLocks noGrp="1"/>
          </p:cNvSpPr>
          <p:nvPr>
            <p:ph idx="1"/>
          </p:nvPr>
        </p:nvSpPr>
        <p:spPr>
          <a:xfrm>
            <a:off x="838200" y="1645920"/>
            <a:ext cx="10515600" cy="4231973"/>
          </a:xfrm>
        </p:spPr>
        <p:txBody>
          <a:bodyPr>
            <a:normAutofit/>
          </a:bodyPr>
          <a:lstStyle/>
          <a:p>
            <a:pPr marL="0" indent="0">
              <a:buNone/>
            </a:pPr>
            <a:r>
              <a:rPr lang="en-US" sz="2800" b="0" dirty="0">
                <a:solidFill>
                  <a:schemeClr val="accent1">
                    <a:lumMod val="75000"/>
                  </a:schemeClr>
                </a:solidFill>
              </a:rPr>
              <a:t>Why is this control important?</a:t>
            </a:r>
          </a:p>
          <a:p>
            <a:r>
              <a:rPr lang="en-US" sz="2800" b="0" dirty="0"/>
              <a:t>Regular cybersecurity training builds a culture of cybersecurity awareness.</a:t>
            </a:r>
          </a:p>
          <a:p>
            <a:r>
              <a:rPr lang="en-US" sz="2800" b="0" dirty="0"/>
              <a:t>Utilities staff that receive regular training are more likely to identify cyber-attacks.</a:t>
            </a:r>
          </a:p>
          <a:p>
            <a:r>
              <a:rPr lang="en-US" sz="2800" b="0" dirty="0"/>
              <a:t>Regular training is critical as cybersecurity threats evolve. </a:t>
            </a:r>
          </a:p>
        </p:txBody>
      </p:sp>
    </p:spTree>
    <p:extLst>
      <p:ext uri="{BB962C8B-B14F-4D97-AF65-F5344CB8AC3E}">
        <p14:creationId xmlns:p14="http://schemas.microsoft.com/office/powerpoint/2010/main" val="20340404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D3D2-5B47-C7F8-86AA-997B3BD71D9C}"/>
              </a:ext>
            </a:extLst>
          </p:cNvPr>
          <p:cNvSpPr>
            <a:spLocks noGrp="1"/>
          </p:cNvSpPr>
          <p:nvPr>
            <p:ph type="title"/>
          </p:nvPr>
        </p:nvSpPr>
        <p:spPr>
          <a:xfrm>
            <a:off x="838200" y="408916"/>
            <a:ext cx="10515600" cy="931025"/>
          </a:xfrm>
        </p:spPr>
        <p:txBody>
          <a:bodyPr/>
          <a:lstStyle/>
          <a:p>
            <a:r>
              <a:rPr lang="en-US" dirty="0"/>
              <a:t>Additional Cybersecurity Assessment Resources </a:t>
            </a:r>
          </a:p>
        </p:txBody>
      </p:sp>
      <p:sp>
        <p:nvSpPr>
          <p:cNvPr id="3" name="Content Placeholder 2">
            <a:extLst>
              <a:ext uri="{FF2B5EF4-FFF2-40B4-BE49-F238E27FC236}">
                <a16:creationId xmlns:a16="http://schemas.microsoft.com/office/drawing/2014/main" id="{B6D2CD94-48D2-2F8B-A3EB-DEF8AB69FED2}"/>
              </a:ext>
            </a:extLst>
          </p:cNvPr>
          <p:cNvSpPr>
            <a:spLocks noGrp="1"/>
          </p:cNvSpPr>
          <p:nvPr>
            <p:ph idx="1"/>
          </p:nvPr>
        </p:nvSpPr>
        <p:spPr>
          <a:xfrm>
            <a:off x="838200" y="1442867"/>
            <a:ext cx="7354824" cy="3972266"/>
          </a:xfrm>
        </p:spPr>
        <p:txBody>
          <a:bodyPr/>
          <a:lstStyle/>
          <a:p>
            <a:r>
              <a:rPr lang="en-US" sz="2800" b="1" dirty="0"/>
              <a:t>Self-Assessment: </a:t>
            </a:r>
            <a:r>
              <a:rPr lang="en-US" sz="2800" b="0" dirty="0"/>
              <a:t>33 Question Checklist and Water Cybersecurity Assessment Tool (</a:t>
            </a:r>
            <a:r>
              <a:rPr lang="en-US" sz="2800" b="0" dirty="0">
                <a:hlinkClick r:id="rId3"/>
              </a:rPr>
              <a:t>WCAT</a:t>
            </a:r>
            <a:r>
              <a:rPr lang="en-US" sz="2800" b="0" dirty="0"/>
              <a:t>) available at </a:t>
            </a:r>
            <a:r>
              <a:rPr lang="en-US" sz="2800" b="0" dirty="0">
                <a:hlinkClick r:id="rId4"/>
              </a:rPr>
              <a:t>epa.gov/waterresilience/cybersecurity-assessments</a:t>
            </a:r>
            <a:endParaRPr lang="en-US" sz="2800" b="0" dirty="0"/>
          </a:p>
          <a:p>
            <a:r>
              <a:rPr lang="en-US" sz="2800" b="1" dirty="0"/>
              <a:t>Third-Party Assessment: </a:t>
            </a:r>
            <a:r>
              <a:rPr lang="en-US" sz="2800" b="0" dirty="0">
                <a:ea typeface="Tahoma" panose="020B0604030504040204" pitchFamily="34" charset="0"/>
                <a:cs typeface="Tahoma" panose="020B0604030504040204" pitchFamily="34" charset="0"/>
              </a:rPr>
              <a:t>Water Sector Cybersecurity Evaluation Program available at </a:t>
            </a:r>
            <a:r>
              <a:rPr lang="en-US" sz="2800" b="0" u="sng" dirty="0">
                <a:hlinkClick r:id="rId5"/>
              </a:rPr>
              <a:t>epa.gov/waterresilience/forms/epas-water-sector-cybersecurity-evaluation-program</a:t>
            </a:r>
            <a:endParaRPr lang="en-US" sz="2800" b="0" u="sng" dirty="0"/>
          </a:p>
          <a:p>
            <a:pPr marL="0" indent="0">
              <a:buNone/>
            </a:pPr>
            <a:endParaRPr lang="en-US" b="0" dirty="0">
              <a:latin typeface="+mj-lt"/>
              <a:ea typeface="Tahoma" panose="020B0604030504040204" pitchFamily="34" charset="0"/>
              <a:cs typeface="Tahoma" panose="020B0604030504040204" pitchFamily="34" charset="0"/>
            </a:endParaRPr>
          </a:p>
          <a:p>
            <a:endParaRPr lang="en-US" sz="3600" b="1" dirty="0"/>
          </a:p>
          <a:p>
            <a:endParaRPr lang="en-US" dirty="0"/>
          </a:p>
          <a:p>
            <a:endParaRPr lang="en-US" dirty="0"/>
          </a:p>
          <a:p>
            <a:endParaRPr lang="en-US" dirty="0"/>
          </a:p>
        </p:txBody>
      </p:sp>
      <p:pic>
        <p:nvPicPr>
          <p:cNvPr id="6" name="Picture 5" descr="Cybersecurity icon">
            <a:extLst>
              <a:ext uri="{FF2B5EF4-FFF2-40B4-BE49-F238E27FC236}">
                <a16:creationId xmlns:a16="http://schemas.microsoft.com/office/drawing/2014/main" id="{8DBCA153-835A-A784-90E4-9CFB3B1E5666}"/>
              </a:ext>
            </a:extLst>
          </p:cNvPr>
          <p:cNvPicPr>
            <a:picLocks noChangeAspect="1"/>
          </p:cNvPicPr>
          <p:nvPr/>
        </p:nvPicPr>
        <p:blipFill rotWithShape="1">
          <a:blip r:embed="rId6">
            <a:extLst>
              <a:ext uri="{28A0092B-C50C-407E-A947-70E740481C1C}">
                <a14:useLocalDpi xmlns:a14="http://schemas.microsoft.com/office/drawing/2010/main" val="0"/>
              </a:ext>
            </a:extLst>
          </a:blip>
          <a:srcRect l="27783" r="10601"/>
          <a:stretch/>
        </p:blipFill>
        <p:spPr>
          <a:xfrm>
            <a:off x="8033172" y="1582015"/>
            <a:ext cx="3830594" cy="3496778"/>
          </a:xfrm>
          <a:prstGeom prst="rect">
            <a:avLst/>
          </a:prstGeom>
        </p:spPr>
      </p:pic>
    </p:spTree>
    <p:extLst>
      <p:ext uri="{BB962C8B-B14F-4D97-AF65-F5344CB8AC3E}">
        <p14:creationId xmlns:p14="http://schemas.microsoft.com/office/powerpoint/2010/main" val="39491218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2C5FF91-1ED8-70D0-DE12-9A4673C3CEE5}"/>
              </a:ext>
            </a:extLst>
          </p:cNvPr>
          <p:cNvSpPr>
            <a:spLocks noGrp="1"/>
          </p:cNvSpPr>
          <p:nvPr>
            <p:ph type="title" idx="4294967295"/>
          </p:nvPr>
        </p:nvSpPr>
        <p:spPr>
          <a:xfrm>
            <a:off x="0" y="0"/>
            <a:ext cx="12192000" cy="5918200"/>
          </a:xfrm>
          <a:prstGeom prst="rect">
            <a:avLst/>
          </a:prstGeom>
          <a:solidFill>
            <a:srgbClr val="262626">
              <a:alpha val="65000"/>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
                <a:schemeClr val="accent1">
                  <a:lumMod val="75000"/>
                </a:schemeClr>
              </a:buClr>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
                <a:schemeClr val="accent1">
                  <a:lumMod val="75000"/>
                </a:schemeClr>
              </a:buClr>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
                <a:schemeClr val="accent1">
                  <a:lumMod val="75000"/>
                </a:schemeClr>
              </a:buClr>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
                <a:schemeClr val="accent1">
                  <a:lumMod val="75000"/>
                </a:schemeClr>
              </a:buClr>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Creating or Revising an Emergency Response Plan (ERP) using EPA’s ERP Template</a:t>
            </a:r>
          </a:p>
          <a:p>
            <a:pPr marL="0" marR="0" lvl="0" indent="0" algn="ctr" defTabSz="914400" rtl="0" eaLnBrk="1" fontAlgn="auto" latinLnBrk="0" hangingPunct="1">
              <a:lnSpc>
                <a:spcPct val="90000"/>
              </a:lnSpc>
              <a:spcBef>
                <a:spcPts val="1000"/>
              </a:spcBef>
              <a:spcAft>
                <a:spcPts val="0"/>
              </a:spcAft>
              <a:buClr>
                <a:schemeClr val="accent1">
                  <a:lumMod val="75000"/>
                </a:schemeClr>
              </a:buClr>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5779158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07138-AA29-B3C8-B57E-7959F2CB92D8}"/>
              </a:ext>
            </a:extLst>
          </p:cNvPr>
          <p:cNvSpPr>
            <a:spLocks noGrp="1"/>
          </p:cNvSpPr>
          <p:nvPr>
            <p:ph type="title"/>
          </p:nvPr>
        </p:nvSpPr>
        <p:spPr>
          <a:xfrm>
            <a:off x="510532" y="394853"/>
            <a:ext cx="5585468" cy="1193315"/>
          </a:xfrm>
        </p:spPr>
        <p:txBody>
          <a:bodyPr>
            <a:normAutofit/>
          </a:bodyPr>
          <a:lstStyle/>
          <a:p>
            <a:r>
              <a:rPr lang="en-US" dirty="0"/>
              <a:t>Emergency Response Plan Guidance and Template</a:t>
            </a:r>
          </a:p>
        </p:txBody>
      </p:sp>
      <p:sp>
        <p:nvSpPr>
          <p:cNvPr id="3" name="Content Placeholder 2">
            <a:extLst>
              <a:ext uri="{FF2B5EF4-FFF2-40B4-BE49-F238E27FC236}">
                <a16:creationId xmlns:a16="http://schemas.microsoft.com/office/drawing/2014/main" id="{E940B972-C366-3577-BBA4-98ADEBAFB77D}"/>
              </a:ext>
            </a:extLst>
          </p:cNvPr>
          <p:cNvSpPr>
            <a:spLocks noGrp="1"/>
          </p:cNvSpPr>
          <p:nvPr>
            <p:ph type="body" sz="quarter" idx="4294967295"/>
          </p:nvPr>
        </p:nvSpPr>
        <p:spPr>
          <a:xfrm>
            <a:off x="436865" y="1677204"/>
            <a:ext cx="5969000" cy="3943350"/>
          </a:xfrm>
        </p:spPr>
        <p:txBody>
          <a:bodyPr>
            <a:normAutofit/>
          </a:bodyPr>
          <a:lstStyle/>
          <a:p>
            <a:r>
              <a:rPr lang="en-US" sz="2400" b="0" dirty="0">
                <a:hlinkClick r:id="rId3"/>
              </a:rPr>
              <a:t>Download English Template Here </a:t>
            </a:r>
            <a:endParaRPr lang="en-US" sz="2400" b="0" dirty="0"/>
          </a:p>
          <a:p>
            <a:r>
              <a:rPr lang="en-US" sz="2400" b="0" dirty="0">
                <a:hlinkClick r:id="rId4"/>
              </a:rPr>
              <a:t>Download Spanish Template Here</a:t>
            </a:r>
            <a:endParaRPr lang="en-US" sz="2400" b="0" dirty="0"/>
          </a:p>
          <a:p>
            <a:endParaRPr lang="en-US" sz="2400" b="0" dirty="0"/>
          </a:p>
          <a:p>
            <a:endParaRPr lang="en-US" sz="2000" dirty="0"/>
          </a:p>
          <a:p>
            <a:endParaRPr lang="en-US" sz="2400" dirty="0"/>
          </a:p>
        </p:txBody>
      </p:sp>
      <p:pic>
        <p:nvPicPr>
          <p:cNvPr id="6" name="Picture 5" descr="Screenshot of EPA's Emergency Response Plan Template Table of Contents">
            <a:extLst>
              <a:ext uri="{FF2B5EF4-FFF2-40B4-BE49-F238E27FC236}">
                <a16:creationId xmlns:a16="http://schemas.microsoft.com/office/drawing/2014/main" id="{359A88F1-091B-25F8-3303-09431BDC8CBD}"/>
              </a:ext>
            </a:extLst>
          </p:cNvPr>
          <p:cNvPicPr>
            <a:picLocks noChangeAspect="1"/>
          </p:cNvPicPr>
          <p:nvPr/>
        </p:nvPicPr>
        <p:blipFill>
          <a:blip r:embed="rId5"/>
          <a:stretch>
            <a:fillRect/>
          </a:stretch>
        </p:blipFill>
        <p:spPr>
          <a:xfrm>
            <a:off x="6405865" y="640079"/>
            <a:ext cx="5468635" cy="4980475"/>
          </a:xfrm>
          <a:prstGeom prst="rect">
            <a:avLst/>
          </a:prstGeom>
        </p:spPr>
      </p:pic>
    </p:spTree>
    <p:extLst>
      <p:ext uri="{BB962C8B-B14F-4D97-AF65-F5344CB8AC3E}">
        <p14:creationId xmlns:p14="http://schemas.microsoft.com/office/powerpoint/2010/main" val="125864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F74B-BC75-3CC6-9AB2-6826729064F3}"/>
              </a:ext>
            </a:extLst>
          </p:cNvPr>
          <p:cNvSpPr>
            <a:spLocks noGrp="1"/>
          </p:cNvSpPr>
          <p:nvPr>
            <p:ph type="title"/>
          </p:nvPr>
        </p:nvSpPr>
        <p:spPr>
          <a:xfrm>
            <a:off x="348916" y="96253"/>
            <a:ext cx="6184231" cy="1780673"/>
          </a:xfrm>
        </p:spPr>
        <p:txBody>
          <a:bodyPr>
            <a:normAutofit/>
          </a:bodyPr>
          <a:lstStyle/>
          <a:p>
            <a:r>
              <a:rPr lang="en-US" dirty="0"/>
              <a:t>ERP Template </a:t>
            </a:r>
            <a:br>
              <a:rPr lang="en-US" dirty="0"/>
            </a:br>
            <a:r>
              <a:rPr lang="en-US" dirty="0"/>
              <a:t>September 2024 Updates </a:t>
            </a:r>
          </a:p>
        </p:txBody>
      </p:sp>
      <p:sp>
        <p:nvSpPr>
          <p:cNvPr id="3" name="Text Placeholder 2">
            <a:extLst>
              <a:ext uri="{FF2B5EF4-FFF2-40B4-BE49-F238E27FC236}">
                <a16:creationId xmlns:a16="http://schemas.microsoft.com/office/drawing/2014/main" id="{0F9BBD25-7531-7B21-2C43-CDB6B7A08E9A}"/>
              </a:ext>
            </a:extLst>
          </p:cNvPr>
          <p:cNvSpPr>
            <a:spLocks noGrp="1"/>
          </p:cNvSpPr>
          <p:nvPr>
            <p:ph type="body" sz="quarter" idx="4294967295"/>
          </p:nvPr>
        </p:nvSpPr>
        <p:spPr>
          <a:xfrm>
            <a:off x="670685" y="1611145"/>
            <a:ext cx="4872038" cy="3943350"/>
          </a:xfrm>
        </p:spPr>
        <p:txBody>
          <a:bodyPr>
            <a:normAutofit/>
          </a:bodyPr>
          <a:lstStyle/>
          <a:p>
            <a:r>
              <a:rPr lang="en-US" sz="2800" b="0" dirty="0"/>
              <a:t>Added additional cybersecurity materials and corresponding practical mitigation options for utilities</a:t>
            </a:r>
          </a:p>
          <a:p>
            <a:r>
              <a:rPr lang="en-US" sz="2800" b="0" dirty="0"/>
              <a:t>Updated ERP Template to be easier to use and more customizable</a:t>
            </a:r>
          </a:p>
        </p:txBody>
      </p:sp>
      <p:pic>
        <p:nvPicPr>
          <p:cNvPr id="5" name="Picture 4" descr="Screenshot showing the new cybersecurity section of EPA's ERP Template">
            <a:extLst>
              <a:ext uri="{FF2B5EF4-FFF2-40B4-BE49-F238E27FC236}">
                <a16:creationId xmlns:a16="http://schemas.microsoft.com/office/drawing/2014/main" id="{F36DF8D7-9137-3293-854C-13432387B5EF}"/>
              </a:ext>
            </a:extLst>
          </p:cNvPr>
          <p:cNvPicPr>
            <a:picLocks noChangeAspect="1"/>
          </p:cNvPicPr>
          <p:nvPr/>
        </p:nvPicPr>
        <p:blipFill>
          <a:blip r:embed="rId3"/>
          <a:stretch>
            <a:fillRect/>
          </a:stretch>
        </p:blipFill>
        <p:spPr>
          <a:xfrm>
            <a:off x="6649278" y="365125"/>
            <a:ext cx="4776774" cy="5394099"/>
          </a:xfrm>
          <a:prstGeom prst="rect">
            <a:avLst/>
          </a:prstGeom>
        </p:spPr>
      </p:pic>
    </p:spTree>
    <p:extLst>
      <p:ext uri="{BB962C8B-B14F-4D97-AF65-F5344CB8AC3E}">
        <p14:creationId xmlns:p14="http://schemas.microsoft.com/office/powerpoint/2010/main" val="39061662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EPA's ERP Template Webpage">
            <a:extLst>
              <a:ext uri="{FF2B5EF4-FFF2-40B4-BE49-F238E27FC236}">
                <a16:creationId xmlns:a16="http://schemas.microsoft.com/office/drawing/2014/main" id="{26D9C3B5-12E2-6BDC-5975-80A8D44D7A6C}"/>
              </a:ext>
            </a:extLst>
          </p:cNvPr>
          <p:cNvPicPr>
            <a:picLocks noChangeAspect="1"/>
          </p:cNvPicPr>
          <p:nvPr/>
        </p:nvPicPr>
        <p:blipFill>
          <a:blip r:embed="rId3"/>
          <a:stretch>
            <a:fillRect/>
          </a:stretch>
        </p:blipFill>
        <p:spPr>
          <a:xfrm>
            <a:off x="5100532" y="904415"/>
            <a:ext cx="6610142" cy="4677125"/>
          </a:xfrm>
          <a:prstGeom prst="rect">
            <a:avLst/>
          </a:prstGeom>
        </p:spPr>
      </p:pic>
      <p:sp>
        <p:nvSpPr>
          <p:cNvPr id="2" name="Title 1">
            <a:extLst>
              <a:ext uri="{FF2B5EF4-FFF2-40B4-BE49-F238E27FC236}">
                <a16:creationId xmlns:a16="http://schemas.microsoft.com/office/drawing/2014/main" id="{DEF0867F-5E60-5471-1EF7-1820A7D63D36}"/>
              </a:ext>
            </a:extLst>
          </p:cNvPr>
          <p:cNvSpPr>
            <a:spLocks noGrp="1"/>
          </p:cNvSpPr>
          <p:nvPr>
            <p:ph type="title"/>
          </p:nvPr>
        </p:nvSpPr>
        <p:spPr>
          <a:xfrm>
            <a:off x="382004" y="245679"/>
            <a:ext cx="10515600" cy="931025"/>
          </a:xfrm>
        </p:spPr>
        <p:txBody>
          <a:bodyPr/>
          <a:lstStyle/>
          <a:p>
            <a:r>
              <a:rPr lang="en-US" dirty="0"/>
              <a:t>ERP Guidance – How to Access</a:t>
            </a:r>
          </a:p>
        </p:txBody>
      </p:sp>
      <p:sp>
        <p:nvSpPr>
          <p:cNvPr id="5" name="Content Placeholder 4">
            <a:extLst>
              <a:ext uri="{FF2B5EF4-FFF2-40B4-BE49-F238E27FC236}">
                <a16:creationId xmlns:a16="http://schemas.microsoft.com/office/drawing/2014/main" id="{82FECC10-D278-1EC3-9C62-7AEAE6A92D4F}"/>
              </a:ext>
            </a:extLst>
          </p:cNvPr>
          <p:cNvSpPr txBox="1">
            <a:spLocks noGrp="1"/>
          </p:cNvSpPr>
          <p:nvPr>
            <p:ph idx="1"/>
          </p:nvPr>
        </p:nvSpPr>
        <p:spPr>
          <a:xfrm>
            <a:off x="481326" y="1139275"/>
            <a:ext cx="4758889" cy="1089529"/>
          </a:xfrm>
          <a:prstGeom prst="rect">
            <a:avLst/>
          </a:prstGeom>
          <a:noFill/>
        </p:spPr>
        <p:txBody>
          <a:bodyPr wrap="square" rtlCol="0">
            <a:spAutoFit/>
          </a:bodyPr>
          <a:lstStyle/>
          <a:p>
            <a:pPr marL="0" indent="0">
              <a:buNone/>
            </a:pPr>
            <a:r>
              <a:rPr lang="en-US" sz="2400" b="0" dirty="0"/>
              <a:t>Visit </a:t>
            </a:r>
            <a:r>
              <a:rPr lang="en-US" sz="2400" b="0" dirty="0">
                <a:hlinkClick r:id="rId4"/>
              </a:rPr>
              <a:t>www.epa.gov/waterresilience</a:t>
            </a:r>
            <a:r>
              <a:rPr lang="en-US" sz="2400" b="0" dirty="0"/>
              <a:t> OR search “EPA ERP” in a search engine of your choice</a:t>
            </a:r>
          </a:p>
        </p:txBody>
      </p:sp>
      <p:sp>
        <p:nvSpPr>
          <p:cNvPr id="12" name="Oval 11">
            <a:extLst>
              <a:ext uri="{FF2B5EF4-FFF2-40B4-BE49-F238E27FC236}">
                <a16:creationId xmlns:a16="http://schemas.microsoft.com/office/drawing/2014/main" id="{99964609-D3E1-78E9-F6BC-3CF381BA089C}"/>
              </a:ext>
              <a:ext uri="{C183D7F6-B498-43B3-948B-1728B52AA6E4}">
                <adec:decorative xmlns:adec="http://schemas.microsoft.com/office/drawing/2017/decorative" val="1"/>
              </a:ext>
            </a:extLst>
          </p:cNvPr>
          <p:cNvSpPr/>
          <p:nvPr/>
        </p:nvSpPr>
        <p:spPr>
          <a:xfrm>
            <a:off x="5009042" y="5196211"/>
            <a:ext cx="4924697" cy="52251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90453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5D9A-F992-D786-B550-165875EB6409}"/>
              </a:ext>
            </a:extLst>
          </p:cNvPr>
          <p:cNvSpPr>
            <a:spLocks noGrp="1"/>
          </p:cNvSpPr>
          <p:nvPr>
            <p:ph type="title"/>
          </p:nvPr>
        </p:nvSpPr>
        <p:spPr/>
        <p:txBody>
          <a:bodyPr/>
          <a:lstStyle/>
          <a:p>
            <a:r>
              <a:rPr lang="en-US" altLang="en-US" dirty="0"/>
              <a:t>ERP Guidance – Two Components</a:t>
            </a:r>
            <a:endParaRPr lang="en-US" dirty="0"/>
          </a:p>
        </p:txBody>
      </p:sp>
      <p:sp>
        <p:nvSpPr>
          <p:cNvPr id="3" name="Content Placeholder 2">
            <a:extLst>
              <a:ext uri="{FF2B5EF4-FFF2-40B4-BE49-F238E27FC236}">
                <a16:creationId xmlns:a16="http://schemas.microsoft.com/office/drawing/2014/main" id="{5F9F55E5-60F2-18A2-2C4F-783389885CBE}"/>
              </a:ext>
            </a:extLst>
          </p:cNvPr>
          <p:cNvSpPr>
            <a:spLocks noGrp="1"/>
          </p:cNvSpPr>
          <p:nvPr>
            <p:ph idx="1"/>
          </p:nvPr>
        </p:nvSpPr>
        <p:spPr/>
        <p:txBody>
          <a:bodyPr/>
          <a:lstStyle/>
          <a:p>
            <a:pPr>
              <a:defRPr/>
            </a:pPr>
            <a:r>
              <a:rPr lang="en-US" sz="2400" b="0" dirty="0"/>
              <a:t>A single PDF document provides guidance on what information should be provided in each section of the ERP template. Includes useful links for additional information and guidance</a:t>
            </a:r>
          </a:p>
          <a:p>
            <a:pPr marL="0" indent="0">
              <a:spcBef>
                <a:spcPts val="0"/>
              </a:spcBef>
              <a:buNone/>
              <a:defRPr/>
            </a:pPr>
            <a:endParaRPr lang="en-US" sz="2400" b="0" dirty="0"/>
          </a:p>
          <a:p>
            <a:pPr>
              <a:defRPr/>
            </a:pPr>
            <a:r>
              <a:rPr lang="en-US" sz="2400" b="0" dirty="0"/>
              <a:t>A blank ERP template in Word format is embedded in the PDF document and can be easily accessed and modified to meet your own utility’s needs. </a:t>
            </a:r>
          </a:p>
          <a:p>
            <a:pPr>
              <a:defRPr/>
            </a:pPr>
            <a:endParaRPr lang="en-US" sz="2200" dirty="0"/>
          </a:p>
          <a:p>
            <a:pPr>
              <a:spcBef>
                <a:spcPts val="0"/>
              </a:spcBef>
              <a:defRPr/>
            </a:pPr>
            <a:endParaRPr lang="en-US" sz="2200" dirty="0"/>
          </a:p>
          <a:p>
            <a:pPr>
              <a:spcBef>
                <a:spcPts val="0"/>
              </a:spcBef>
              <a:defRPr/>
            </a:pPr>
            <a:endParaRPr lang="en-US" sz="2200" dirty="0"/>
          </a:p>
          <a:p>
            <a:endParaRPr lang="en-US" dirty="0"/>
          </a:p>
        </p:txBody>
      </p:sp>
      <p:sp>
        <p:nvSpPr>
          <p:cNvPr id="6" name="Content Placeholder 2" descr="Screenshot of the &quot;AWIA ERP Template&quot; button imbedded within the PDF ERP Guidance">
            <a:extLst>
              <a:ext uri="{FF2B5EF4-FFF2-40B4-BE49-F238E27FC236}">
                <a16:creationId xmlns:a16="http://schemas.microsoft.com/office/drawing/2014/main" id="{59401B27-ACC7-DCE6-6680-855A38B74163}"/>
              </a:ext>
            </a:extLst>
          </p:cNvPr>
          <p:cNvSpPr txBox="1">
            <a:spLocks/>
          </p:cNvSpPr>
          <p:nvPr/>
        </p:nvSpPr>
        <p:spPr>
          <a:xfrm>
            <a:off x="3978234" y="3532058"/>
            <a:ext cx="3146962" cy="10280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defRPr/>
            </a:pPr>
            <a:endParaRPr lang="en-US" sz="2200" dirty="0"/>
          </a:p>
          <a:p>
            <a:pPr>
              <a:defRPr/>
            </a:pPr>
            <a:endParaRPr lang="en-US" dirty="0">
              <a:highlight>
                <a:srgbClr val="FFFF00"/>
              </a:highlight>
            </a:endParaRPr>
          </a:p>
          <a:p>
            <a:pPr marL="0" indent="0">
              <a:buFont typeface="Arial" panose="020B0604020202020204" pitchFamily="34" charset="0"/>
              <a:buNone/>
              <a:defRPr/>
            </a:pPr>
            <a:endParaRPr lang="en-US" dirty="0"/>
          </a:p>
          <a:p>
            <a:endParaRPr lang="en-US" dirty="0"/>
          </a:p>
        </p:txBody>
      </p:sp>
      <p:pic>
        <p:nvPicPr>
          <p:cNvPr id="9" name="Picture 8" descr="Screenshot of the &quot;AWIA ERP Template&quot; button imbedded within the ERP Guidance PDF">
            <a:extLst>
              <a:ext uri="{FF2B5EF4-FFF2-40B4-BE49-F238E27FC236}">
                <a16:creationId xmlns:a16="http://schemas.microsoft.com/office/drawing/2014/main" id="{E5214C75-BF90-6848-89BF-D2B5B40B8C5D}"/>
              </a:ext>
            </a:extLst>
          </p:cNvPr>
          <p:cNvPicPr>
            <a:picLocks noChangeAspect="1"/>
          </p:cNvPicPr>
          <p:nvPr/>
        </p:nvPicPr>
        <p:blipFill>
          <a:blip r:embed="rId3"/>
          <a:stretch>
            <a:fillRect/>
          </a:stretch>
        </p:blipFill>
        <p:spPr>
          <a:xfrm>
            <a:off x="4503282" y="3532058"/>
            <a:ext cx="1592718" cy="800169"/>
          </a:xfrm>
          <a:prstGeom prst="rect">
            <a:avLst/>
          </a:prstGeom>
        </p:spPr>
      </p:pic>
    </p:spTree>
    <p:extLst>
      <p:ext uri="{BB962C8B-B14F-4D97-AF65-F5344CB8AC3E}">
        <p14:creationId xmlns:p14="http://schemas.microsoft.com/office/powerpoint/2010/main" val="13607129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A31B-5D79-10D8-C54B-0F66596033D3}"/>
              </a:ext>
            </a:extLst>
          </p:cNvPr>
          <p:cNvSpPr>
            <a:spLocks noGrp="1"/>
          </p:cNvSpPr>
          <p:nvPr>
            <p:ph type="title"/>
          </p:nvPr>
        </p:nvSpPr>
        <p:spPr/>
        <p:txBody>
          <a:bodyPr/>
          <a:lstStyle/>
          <a:p>
            <a:r>
              <a:rPr lang="en-US" dirty="0"/>
              <a:t>ERP Template Outline</a:t>
            </a:r>
          </a:p>
        </p:txBody>
      </p:sp>
      <p:sp>
        <p:nvSpPr>
          <p:cNvPr id="11" name="Content Placeholder 10">
            <a:extLst>
              <a:ext uri="{FF2B5EF4-FFF2-40B4-BE49-F238E27FC236}">
                <a16:creationId xmlns:a16="http://schemas.microsoft.com/office/drawing/2014/main" id="{E94AFEA4-08A1-5FAB-DD96-3B8985E26E85}"/>
              </a:ext>
            </a:extLst>
          </p:cNvPr>
          <p:cNvSpPr>
            <a:spLocks noGrp="1"/>
          </p:cNvSpPr>
          <p:nvPr>
            <p:ph idx="1"/>
          </p:nvPr>
        </p:nvSpPr>
        <p:spPr>
          <a:xfrm>
            <a:off x="926431" y="1113904"/>
            <a:ext cx="4929246" cy="5063058"/>
          </a:xfrm>
        </p:spPr>
        <p:txBody>
          <a:bodyPr>
            <a:normAutofit/>
          </a:bodyPr>
          <a:lstStyle/>
          <a:p>
            <a:pPr marL="0" indent="0">
              <a:buNone/>
            </a:pPr>
            <a:r>
              <a:rPr lang="en-US" altLang="en-US" sz="2800" b="0" dirty="0"/>
              <a:t>Sections</a:t>
            </a:r>
          </a:p>
          <a:p>
            <a:pPr lvl="1"/>
            <a:r>
              <a:rPr lang="en-US" altLang="en-US" dirty="0"/>
              <a:t>Utility Information</a:t>
            </a:r>
          </a:p>
          <a:p>
            <a:pPr lvl="1"/>
            <a:r>
              <a:rPr lang="en-US" altLang="en-US" dirty="0"/>
              <a:t>Resilience Strategies</a:t>
            </a:r>
          </a:p>
          <a:p>
            <a:pPr lvl="1"/>
            <a:r>
              <a:rPr lang="en-US" altLang="en-US" dirty="0"/>
              <a:t>Emergency Plans and Procedures</a:t>
            </a:r>
          </a:p>
          <a:p>
            <a:pPr lvl="1"/>
            <a:r>
              <a:rPr lang="en-US" altLang="en-US" dirty="0"/>
              <a:t>Mitigation Actions</a:t>
            </a:r>
          </a:p>
          <a:p>
            <a:pPr lvl="1"/>
            <a:r>
              <a:rPr lang="en-US" altLang="en-US" dirty="0"/>
              <a:t>Detection Strategies</a:t>
            </a:r>
          </a:p>
          <a:p>
            <a:pPr marL="457200" lvl="1" indent="0">
              <a:buNone/>
            </a:pPr>
            <a:endParaRPr lang="en-US" altLang="en-US" dirty="0"/>
          </a:p>
          <a:p>
            <a:pPr marL="0" indent="0">
              <a:buNone/>
            </a:pPr>
            <a:r>
              <a:rPr lang="en-US" altLang="en-US" sz="2800" b="0" dirty="0"/>
              <a:t>Modify the template to meet individual utility needs!</a:t>
            </a:r>
          </a:p>
          <a:p>
            <a:pPr lvl="1"/>
            <a:endParaRPr lang="en-US" altLang="en-US" dirty="0"/>
          </a:p>
          <a:p>
            <a:endParaRPr lang="en-US" dirty="0"/>
          </a:p>
        </p:txBody>
      </p:sp>
      <p:pic>
        <p:nvPicPr>
          <p:cNvPr id="3" name="Picture 2" descr="Screenshot of EPA's Emergency Response Plan Template Table of Contents">
            <a:extLst>
              <a:ext uri="{FF2B5EF4-FFF2-40B4-BE49-F238E27FC236}">
                <a16:creationId xmlns:a16="http://schemas.microsoft.com/office/drawing/2014/main" id="{411711D6-7DD9-5F3C-81D9-F1ECDBC83AB1}"/>
              </a:ext>
            </a:extLst>
          </p:cNvPr>
          <p:cNvPicPr>
            <a:picLocks noChangeAspect="1"/>
          </p:cNvPicPr>
          <p:nvPr/>
        </p:nvPicPr>
        <p:blipFill>
          <a:blip r:embed="rId3"/>
          <a:stretch>
            <a:fillRect/>
          </a:stretch>
        </p:blipFill>
        <p:spPr>
          <a:xfrm>
            <a:off x="6405865" y="640079"/>
            <a:ext cx="5468635" cy="4980475"/>
          </a:xfrm>
          <a:prstGeom prst="rect">
            <a:avLst/>
          </a:prstGeom>
        </p:spPr>
      </p:pic>
    </p:spTree>
    <p:extLst>
      <p:ext uri="{BB962C8B-B14F-4D97-AF65-F5344CB8AC3E}">
        <p14:creationId xmlns:p14="http://schemas.microsoft.com/office/powerpoint/2010/main" val="2202267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39088-2EE5-4BBC-9D97-2563CE3695F5}"/>
              </a:ext>
            </a:extLst>
          </p:cNvPr>
          <p:cNvSpPr>
            <a:spLocks noGrp="1"/>
          </p:cNvSpPr>
          <p:nvPr>
            <p:ph type="title"/>
          </p:nvPr>
        </p:nvSpPr>
        <p:spPr/>
        <p:txBody>
          <a:bodyPr>
            <a:normAutofit/>
          </a:bodyPr>
          <a:lstStyle/>
          <a:p>
            <a:r>
              <a:rPr lang="en-US" dirty="0"/>
              <a:t>Three Ways to Certify</a:t>
            </a:r>
          </a:p>
        </p:txBody>
      </p:sp>
      <p:sp>
        <p:nvSpPr>
          <p:cNvPr id="3" name="Text Placeholder 2">
            <a:extLst>
              <a:ext uri="{FF2B5EF4-FFF2-40B4-BE49-F238E27FC236}">
                <a16:creationId xmlns:a16="http://schemas.microsoft.com/office/drawing/2014/main" id="{138897EA-B498-4B31-B46D-E10E7816FC64}"/>
              </a:ext>
            </a:extLst>
          </p:cNvPr>
          <p:cNvSpPr>
            <a:spLocks noGrp="1"/>
          </p:cNvSpPr>
          <p:nvPr>
            <p:ph type="body" sz="quarter" idx="10"/>
          </p:nvPr>
        </p:nvSpPr>
        <p:spPr>
          <a:xfrm>
            <a:off x="317500" y="1780294"/>
            <a:ext cx="11795760" cy="3258238"/>
          </a:xfrm>
        </p:spPr>
        <p:txBody>
          <a:bodyPr>
            <a:normAutofit fontScale="92500" lnSpcReduction="20000"/>
          </a:bodyPr>
          <a:lstStyle/>
          <a:p>
            <a:pPr marL="971550" lvl="1" indent="-514350">
              <a:spcBef>
                <a:spcPts val="0"/>
              </a:spcBef>
              <a:spcAft>
                <a:spcPts val="1200"/>
              </a:spcAft>
              <a:buFont typeface="+mj-lt"/>
              <a:buAutoNum type="arabicPeriod"/>
            </a:pPr>
            <a:r>
              <a:rPr lang="en-US" sz="2800" dirty="0">
                <a:solidFill>
                  <a:schemeClr val="tx1"/>
                </a:solidFill>
                <a:latin typeface="Arial" panose="020B0604020202020204" pitchFamily="34" charset="0"/>
                <a:cs typeface="Arial" panose="020B0604020202020204" pitchFamily="34" charset="0"/>
              </a:rPr>
              <a:t>Electronic submission through secure online portal </a:t>
            </a:r>
            <a:r>
              <a:rPr lang="en-US" sz="2800" b="1" dirty="0">
                <a:solidFill>
                  <a:schemeClr val="tx1"/>
                </a:solidFill>
                <a:latin typeface="Arial" panose="020B0604020202020204" pitchFamily="34" charset="0"/>
                <a:cs typeface="Arial" panose="020B0604020202020204" pitchFamily="34" charset="0"/>
              </a:rPr>
              <a:t>*preferred method*</a:t>
            </a:r>
          </a:p>
          <a:p>
            <a:pPr marL="971550" lvl="1" indent="-514350">
              <a:spcBef>
                <a:spcPts val="0"/>
              </a:spcBef>
              <a:spcAft>
                <a:spcPts val="1200"/>
              </a:spcAft>
              <a:buFont typeface="+mj-lt"/>
              <a:buAutoNum type="arabicPeriod"/>
            </a:pPr>
            <a:r>
              <a:rPr lang="en-US" sz="2800" dirty="0">
                <a:solidFill>
                  <a:schemeClr val="tx1"/>
                </a:solidFill>
                <a:latin typeface="Arial" panose="020B0604020202020204" pitchFamily="34" charset="0"/>
                <a:cs typeface="Arial" panose="020B0604020202020204" pitchFamily="34" charset="0"/>
              </a:rPr>
              <a:t>Email</a:t>
            </a:r>
          </a:p>
          <a:p>
            <a:pPr marL="971550" lvl="1" indent="-514350">
              <a:spcBef>
                <a:spcPts val="0"/>
              </a:spcBef>
              <a:spcAft>
                <a:spcPts val="1200"/>
              </a:spcAft>
              <a:buFont typeface="+mj-lt"/>
              <a:buAutoNum type="arabicPeriod"/>
            </a:pPr>
            <a:r>
              <a:rPr lang="en-US" sz="2800" dirty="0">
                <a:solidFill>
                  <a:schemeClr val="tx1"/>
                </a:solidFill>
                <a:latin typeface="Arial" panose="020B0604020202020204" pitchFamily="34" charset="0"/>
                <a:cs typeface="Arial" panose="020B0604020202020204" pitchFamily="34" charset="0"/>
              </a:rPr>
              <a:t>Regular mail</a:t>
            </a:r>
          </a:p>
          <a:p>
            <a:pPr marL="457200" lvl="1" indent="0">
              <a:spcBef>
                <a:spcPts val="0"/>
              </a:spcBef>
              <a:spcAft>
                <a:spcPts val="1200"/>
              </a:spcAft>
              <a:buNone/>
            </a:pPr>
            <a:endParaRPr lang="en-US" sz="1600" dirty="0">
              <a:solidFill>
                <a:schemeClr val="tx1"/>
              </a:solidFill>
              <a:latin typeface="Arial" panose="020B0604020202020204" pitchFamily="34" charset="0"/>
              <a:cs typeface="Arial" panose="020B0604020202020204" pitchFamily="34" charset="0"/>
            </a:endParaRPr>
          </a:p>
          <a:p>
            <a:pPr marL="457200" lvl="1" indent="0">
              <a:spcBef>
                <a:spcPts val="0"/>
              </a:spcBef>
              <a:spcAft>
                <a:spcPts val="1200"/>
              </a:spcAft>
              <a:buNone/>
            </a:pPr>
            <a:r>
              <a:rPr lang="en-US" sz="2800" dirty="0">
                <a:solidFill>
                  <a:schemeClr val="tx1"/>
                </a:solidFill>
                <a:latin typeface="Arial" panose="020B0604020202020204" pitchFamily="34" charset="0"/>
                <a:cs typeface="Arial" panose="020B0604020202020204" pitchFamily="34" charset="0"/>
              </a:rPr>
              <a:t>For information on how to certify, visit </a:t>
            </a:r>
            <a:r>
              <a:rPr lang="en-US" sz="2800" dirty="0">
                <a:solidFill>
                  <a:schemeClr val="tx1"/>
                </a:solidFill>
                <a:latin typeface="Arial" panose="020B0604020202020204" pitchFamily="34" charset="0"/>
                <a:cs typeface="Arial" panose="020B0604020202020204" pitchFamily="34" charset="0"/>
                <a:hlinkClick r:id="rId3"/>
              </a:rPr>
              <a:t>www.epa.gov/waterresilience/how-certify-your-risk-and-resilience-assessment-or-emergency-response-plan</a:t>
            </a:r>
            <a:r>
              <a:rPr lang="en-US" sz="2800" dirty="0">
                <a:solidFill>
                  <a:schemeClr val="tx1"/>
                </a:solidFill>
                <a:latin typeface="Arial" panose="020B0604020202020204" pitchFamily="34" charset="0"/>
                <a:cs typeface="Arial" panose="020B0604020202020204" pitchFamily="34" charset="0"/>
              </a:rPr>
              <a:t> </a:t>
            </a:r>
          </a:p>
          <a:p>
            <a:pPr marL="457200" lvl="1" indent="0">
              <a:spcBef>
                <a:spcPts val="0"/>
              </a:spcBef>
              <a:spcAft>
                <a:spcPts val="1200"/>
              </a:spcAft>
              <a:buNone/>
            </a:pPr>
            <a:endParaRPr lang="en-US" sz="1600" dirty="0">
              <a:solidFill>
                <a:schemeClr val="tx1"/>
              </a:solidFill>
              <a:latin typeface="Arial" panose="020B0604020202020204" pitchFamily="34" charset="0"/>
              <a:cs typeface="Arial" panose="020B0604020202020204" pitchFamily="34" charset="0"/>
            </a:endParaRPr>
          </a:p>
          <a:p>
            <a:pPr marL="457200" lvl="1" indent="0">
              <a:spcBef>
                <a:spcPts val="0"/>
              </a:spcBef>
              <a:spcAft>
                <a:spcPts val="1200"/>
              </a:spcAft>
              <a:buNone/>
            </a:pPr>
            <a:r>
              <a:rPr lang="en-US" sz="2800" b="1" dirty="0">
                <a:solidFill>
                  <a:srgbClr val="FF0000"/>
                </a:solidFill>
                <a:latin typeface="Arial" panose="020B0604020202020204" pitchFamily="34" charset="0"/>
                <a:cs typeface="Arial" panose="020B0604020202020204" pitchFamily="34" charset="0"/>
              </a:rPr>
              <a:t>Note: Do NOT send in your actual RRA or ERP to EPA</a:t>
            </a:r>
          </a:p>
          <a:p>
            <a:pPr marL="457200" lvl="1" indent="0">
              <a:spcBef>
                <a:spcPts val="0"/>
              </a:spcBef>
              <a:spcAft>
                <a:spcPts val="1200"/>
              </a:spcAft>
              <a:buNone/>
            </a:pPr>
            <a:endParaRPr lang="en-US" sz="2800" dirty="0">
              <a:solidFill>
                <a:schemeClr val="tx1"/>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13CB6DC2-81BD-4CE5-9305-BA9872F45C82}"/>
              </a:ext>
              <a:ext uri="{C183D7F6-B498-43B3-948B-1728B52AA6E4}">
                <adec:decorative xmlns:adec="http://schemas.microsoft.com/office/drawing/2017/decorative" val="1"/>
              </a:ext>
            </a:extLst>
          </p:cNvPr>
          <p:cNvGrpSpPr/>
          <p:nvPr/>
        </p:nvGrpSpPr>
        <p:grpSpPr>
          <a:xfrm>
            <a:off x="3480318" y="4777273"/>
            <a:ext cx="4767667" cy="1073455"/>
            <a:chOff x="3069662" y="2608944"/>
            <a:chExt cx="4010177" cy="938628"/>
          </a:xfrm>
          <a:solidFill>
            <a:srgbClr val="0054A6"/>
          </a:solidFill>
        </p:grpSpPr>
        <p:pic>
          <p:nvPicPr>
            <p:cNvPr id="5" name="Graphic 4" descr="Envelope">
              <a:extLst>
                <a:ext uri="{FF2B5EF4-FFF2-40B4-BE49-F238E27FC236}">
                  <a16:creationId xmlns:a16="http://schemas.microsoft.com/office/drawing/2014/main" id="{EB042FCE-6BC4-4B78-B075-3D130431DA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685352">
              <a:off x="6165439" y="2608944"/>
              <a:ext cx="914400" cy="914400"/>
            </a:xfrm>
            <a:prstGeom prst="rect">
              <a:avLst/>
            </a:prstGeom>
          </p:spPr>
        </p:pic>
        <p:pic>
          <p:nvPicPr>
            <p:cNvPr id="6" name="Graphic 5" descr="Send">
              <a:extLst>
                <a:ext uri="{FF2B5EF4-FFF2-40B4-BE49-F238E27FC236}">
                  <a16:creationId xmlns:a16="http://schemas.microsoft.com/office/drawing/2014/main" id="{7D5447F3-A19E-4EEA-97B7-6F7773445D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11689" y="2699657"/>
              <a:ext cx="785000" cy="785000"/>
            </a:xfrm>
            <a:prstGeom prst="rect">
              <a:avLst/>
            </a:prstGeom>
          </p:spPr>
        </p:pic>
        <p:pic>
          <p:nvPicPr>
            <p:cNvPr id="7" name="Graphic 6" descr="Laptop">
              <a:extLst>
                <a:ext uri="{FF2B5EF4-FFF2-40B4-BE49-F238E27FC236}">
                  <a16:creationId xmlns:a16="http://schemas.microsoft.com/office/drawing/2014/main" id="{0D14FF91-674A-4BE1-9944-49F7A66FF2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69662" y="2633172"/>
              <a:ext cx="914400" cy="914400"/>
            </a:xfrm>
            <a:prstGeom prst="rect">
              <a:avLst/>
            </a:prstGeom>
          </p:spPr>
        </p:pic>
      </p:grpSp>
    </p:spTree>
    <p:extLst>
      <p:ext uri="{BB962C8B-B14F-4D97-AF65-F5344CB8AC3E}">
        <p14:creationId xmlns:p14="http://schemas.microsoft.com/office/powerpoint/2010/main" val="9463009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15" name="Freeform: Shape 1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2" name="Title 1">
            <a:extLst>
              <a:ext uri="{FF2B5EF4-FFF2-40B4-BE49-F238E27FC236}">
                <a16:creationId xmlns:a16="http://schemas.microsoft.com/office/drawing/2014/main" id="{EDF3F4FB-0C27-7F12-D579-9E8EA1FB01CD}"/>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altLang="en-US" sz="4400" kern="1200" dirty="0">
                <a:solidFill>
                  <a:srgbClr val="FFFFFF"/>
                </a:solidFill>
                <a:latin typeface="+mj-lt"/>
                <a:ea typeface="+mj-ea"/>
                <a:cs typeface="+mj-cs"/>
              </a:rPr>
              <a:t>Utility Information</a:t>
            </a:r>
            <a:endParaRPr lang="en-US" sz="4400" kern="1200" dirty="0">
              <a:solidFill>
                <a:srgbClr val="FFFFFF"/>
              </a:solidFill>
              <a:latin typeface="+mj-lt"/>
              <a:ea typeface="+mj-ea"/>
              <a:cs typeface="+mj-cs"/>
            </a:endParaRP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tahoma"/>
              <a:ea typeface="+mn-ea"/>
              <a:cs typeface="+mn-cs"/>
            </a:endParaRPr>
          </a:p>
        </p:txBody>
      </p:sp>
      <p:sp>
        <p:nvSpPr>
          <p:cNvPr id="8" name="TextBox 7">
            <a:extLst>
              <a:ext uri="{FF2B5EF4-FFF2-40B4-BE49-F238E27FC236}">
                <a16:creationId xmlns:a16="http://schemas.microsoft.com/office/drawing/2014/main" id="{E1DA01A4-8C63-92A3-A4B8-5C3E56EE6589}"/>
              </a:ext>
            </a:extLst>
          </p:cNvPr>
          <p:cNvSpPr txBox="1"/>
          <p:nvPr/>
        </p:nvSpPr>
        <p:spPr>
          <a:xfrm>
            <a:off x="4775782" y="502567"/>
            <a:ext cx="6729383" cy="558561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US" sz="2400" b="0" i="0" u="none" strike="noStrike" kern="1200" cap="none" spc="0" normalizeH="0" baseline="0" noProof="0" dirty="0">
                <a:ln>
                  <a:noFill/>
                </a:ln>
                <a:solidFill>
                  <a:srgbClr val="58595B"/>
                </a:solidFill>
                <a:effectLst/>
                <a:uLnTx/>
                <a:uFillTx/>
                <a:latin typeface="tahoma"/>
                <a:ea typeface="+mn-ea"/>
                <a:cs typeface="+mn-cs"/>
              </a:rPr>
              <a:t>During an incident, you should have information about your water utility readily available for your personnel and response partners.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58595B"/>
              </a:solidFill>
              <a:effectLst/>
              <a:uLnTx/>
              <a:uFillTx/>
              <a:latin typeface="tahoma"/>
              <a:ea typeface="+mn-ea"/>
              <a:cs typeface="+mn-cs"/>
            </a:endParaRPr>
          </a:p>
          <a:p>
            <a:pPr marL="1428750" marR="0" lvl="2" indent="-514350" algn="l" defTabSz="914400" rtl="0" eaLnBrk="1" fontAlgn="auto" latinLnBrk="0" hangingPunct="1">
              <a:lnSpc>
                <a:spcPct val="100000"/>
              </a:lnSpc>
              <a:spcBef>
                <a:spcPts val="0"/>
              </a:spcBef>
              <a:spcAft>
                <a:spcPts val="0"/>
              </a:spcAft>
              <a:buClrTx/>
              <a:buSzTx/>
              <a:buFont typeface="+mj-lt"/>
              <a:buAutoNum type="romanLcPeriod"/>
              <a:tabLst/>
              <a:defRPr/>
            </a:pPr>
            <a:r>
              <a:rPr kumimoji="0" lang="en-US" altLang="en-US" sz="2000" b="0" i="0" u="none" strike="noStrike" kern="1200" cap="none" spc="0" normalizeH="0" baseline="0" noProof="0" dirty="0">
                <a:ln>
                  <a:noFill/>
                </a:ln>
                <a:solidFill>
                  <a:srgbClr val="58595B"/>
                </a:solidFill>
                <a:effectLst/>
                <a:uLnTx/>
                <a:uFillTx/>
                <a:latin typeface="tahoma"/>
                <a:ea typeface="+mn-ea"/>
                <a:cs typeface="+mn-cs"/>
              </a:rPr>
              <a:t>Utility Overview</a:t>
            </a:r>
          </a:p>
          <a:p>
            <a:pPr marL="1428750" marR="0" lvl="2" indent="-514350" algn="l" defTabSz="914400" rtl="0" eaLnBrk="1" fontAlgn="auto" latinLnBrk="0" hangingPunct="1">
              <a:lnSpc>
                <a:spcPct val="100000"/>
              </a:lnSpc>
              <a:spcBef>
                <a:spcPts val="0"/>
              </a:spcBef>
              <a:spcAft>
                <a:spcPts val="0"/>
              </a:spcAft>
              <a:buClrTx/>
              <a:buSzTx/>
              <a:buFont typeface="+mj-lt"/>
              <a:buAutoNum type="romanLcPeriod"/>
              <a:tabLst/>
              <a:defRPr/>
            </a:pPr>
            <a:r>
              <a:rPr kumimoji="0" lang="en-US" altLang="en-US" sz="2000" b="0" i="0" u="none" strike="noStrike" kern="1200" cap="none" spc="0" normalizeH="0" baseline="0" noProof="0" dirty="0">
                <a:ln>
                  <a:noFill/>
                </a:ln>
                <a:solidFill>
                  <a:srgbClr val="58595B"/>
                </a:solidFill>
                <a:effectLst/>
                <a:uLnTx/>
                <a:uFillTx/>
                <a:latin typeface="tahoma"/>
                <a:ea typeface="+mn-ea"/>
                <a:cs typeface="+mn-cs"/>
              </a:rPr>
              <a:t>Personnel Information</a:t>
            </a:r>
          </a:p>
          <a:p>
            <a:pPr marL="1428750" marR="0" lvl="2" indent="-514350" algn="l" defTabSz="914400" rtl="0" eaLnBrk="1" fontAlgn="auto" latinLnBrk="0" hangingPunct="1">
              <a:lnSpc>
                <a:spcPct val="100000"/>
              </a:lnSpc>
              <a:spcBef>
                <a:spcPts val="0"/>
              </a:spcBef>
              <a:spcAft>
                <a:spcPts val="0"/>
              </a:spcAft>
              <a:buClrTx/>
              <a:buSzTx/>
              <a:buFont typeface="+mj-lt"/>
              <a:buAutoNum type="romanLcPeriod"/>
              <a:tabLst/>
              <a:defRPr/>
            </a:pPr>
            <a:r>
              <a:rPr kumimoji="0" lang="en-US" altLang="en-US" sz="2000" b="0" i="0" u="none" strike="noStrike" kern="1200" cap="none" spc="0" normalizeH="0" baseline="0" noProof="0" dirty="0">
                <a:ln>
                  <a:noFill/>
                </a:ln>
                <a:solidFill>
                  <a:srgbClr val="58595B"/>
                </a:solidFill>
                <a:effectLst/>
                <a:uLnTx/>
                <a:uFillTx/>
                <a:latin typeface="tahoma"/>
                <a:ea typeface="+mn-ea"/>
                <a:cs typeface="+mn-cs"/>
              </a:rPr>
              <a:t>Primary Utility Components</a:t>
            </a:r>
          </a:p>
          <a:p>
            <a:pPr marL="1428750" marR="0" lvl="2" indent="-514350" algn="l" defTabSz="914400" rtl="0" eaLnBrk="1" fontAlgn="auto" latinLnBrk="0" hangingPunct="1">
              <a:lnSpc>
                <a:spcPct val="100000"/>
              </a:lnSpc>
              <a:spcBef>
                <a:spcPts val="0"/>
              </a:spcBef>
              <a:spcAft>
                <a:spcPts val="0"/>
              </a:spcAft>
              <a:buClrTx/>
              <a:buSzTx/>
              <a:buFont typeface="+mj-lt"/>
              <a:buAutoNum type="romanLcPeriod"/>
              <a:tabLst/>
              <a:defRPr/>
            </a:pPr>
            <a:r>
              <a:rPr kumimoji="0" lang="en-US" altLang="en-US" sz="2000" b="0" i="0" u="none" strike="noStrike" kern="1200" cap="none" spc="0" normalizeH="0" baseline="0" noProof="0" dirty="0">
                <a:ln>
                  <a:noFill/>
                </a:ln>
                <a:solidFill>
                  <a:srgbClr val="58595B"/>
                </a:solidFill>
                <a:effectLst/>
                <a:uLnTx/>
                <a:uFillTx/>
                <a:latin typeface="tahoma"/>
                <a:ea typeface="+mn-ea"/>
                <a:cs typeface="+mn-cs"/>
              </a:rPr>
              <a:t>Industry Chemical Handling &amp; Storage Facilities</a:t>
            </a:r>
          </a:p>
          <a:p>
            <a:pPr marL="1428750" marR="0" lvl="2" indent="-514350" algn="l" defTabSz="914400" rtl="0" eaLnBrk="1" fontAlgn="auto" latinLnBrk="0" hangingPunct="1">
              <a:lnSpc>
                <a:spcPct val="100000"/>
              </a:lnSpc>
              <a:spcBef>
                <a:spcPts val="0"/>
              </a:spcBef>
              <a:spcAft>
                <a:spcPts val="0"/>
              </a:spcAft>
              <a:buClrTx/>
              <a:buSzTx/>
              <a:buFont typeface="+mj-lt"/>
              <a:buAutoNum type="romanLcPeriod"/>
              <a:tabLst/>
              <a:defRPr/>
            </a:pPr>
            <a:r>
              <a:rPr kumimoji="0" lang="en-US" altLang="en-US" sz="2000" b="0" i="0" u="none" strike="noStrike" kern="1200" cap="none" spc="0" normalizeH="0" baseline="0" noProof="0" dirty="0">
                <a:ln>
                  <a:noFill/>
                </a:ln>
                <a:solidFill>
                  <a:srgbClr val="58595B"/>
                </a:solidFill>
                <a:effectLst/>
                <a:uLnTx/>
                <a:uFillTx/>
                <a:latin typeface="tahoma"/>
                <a:ea typeface="+mn-ea"/>
                <a:cs typeface="+mn-cs"/>
              </a:rPr>
              <a:t>Safety</a:t>
            </a:r>
          </a:p>
          <a:p>
            <a:pPr marL="1428750" marR="0" lvl="2" indent="-514350" algn="l" defTabSz="914400" rtl="0" eaLnBrk="1" fontAlgn="auto" latinLnBrk="0" hangingPunct="1">
              <a:lnSpc>
                <a:spcPct val="100000"/>
              </a:lnSpc>
              <a:spcBef>
                <a:spcPts val="0"/>
              </a:spcBef>
              <a:spcAft>
                <a:spcPts val="0"/>
              </a:spcAft>
              <a:buClrTx/>
              <a:buSzTx/>
              <a:buFont typeface="+mj-lt"/>
              <a:buAutoNum type="romanLcPeriod"/>
              <a:tabLst/>
              <a:defRPr/>
            </a:pPr>
            <a:r>
              <a:rPr kumimoji="0" lang="en-US" altLang="en-US" sz="2000" b="0" i="0" u="none" strike="noStrike" kern="1200" cap="none" spc="0" normalizeH="0" baseline="0" noProof="0" dirty="0">
                <a:ln>
                  <a:noFill/>
                </a:ln>
                <a:solidFill>
                  <a:srgbClr val="58595B"/>
                </a:solidFill>
                <a:effectLst/>
                <a:uLnTx/>
                <a:uFillTx/>
                <a:latin typeface="tahoma"/>
                <a:ea typeface="+mn-ea"/>
                <a:cs typeface="+mn-cs"/>
              </a:rPr>
              <a:t>Response Resources</a:t>
            </a:r>
          </a:p>
          <a:p>
            <a:pPr marL="1428750" marR="0" lvl="2" indent="-514350" algn="l" defTabSz="914400" rtl="0" eaLnBrk="1" fontAlgn="auto" latinLnBrk="0" hangingPunct="1">
              <a:lnSpc>
                <a:spcPct val="100000"/>
              </a:lnSpc>
              <a:spcBef>
                <a:spcPts val="0"/>
              </a:spcBef>
              <a:spcAft>
                <a:spcPts val="0"/>
              </a:spcAft>
              <a:buClrTx/>
              <a:buSzTx/>
              <a:buFont typeface="+mj-lt"/>
              <a:buAutoNum type="romanLcPeriod"/>
              <a:tabLst/>
              <a:defRPr/>
            </a:pPr>
            <a:r>
              <a:rPr kumimoji="0" lang="en-US" altLang="en-US" sz="2000" b="0" i="0" u="none" strike="noStrike" kern="1200" cap="none" spc="0" normalizeH="0" baseline="0" noProof="0" dirty="0">
                <a:ln>
                  <a:noFill/>
                </a:ln>
                <a:solidFill>
                  <a:srgbClr val="58595B"/>
                </a:solidFill>
                <a:effectLst/>
                <a:uLnTx/>
                <a:uFillTx/>
                <a:latin typeface="tahoma"/>
                <a:ea typeface="+mn-ea"/>
                <a:cs typeface="+mn-cs"/>
              </a:rPr>
              <a:t>Key Local Services</a:t>
            </a:r>
            <a:endParaRPr kumimoji="0" lang="en-US" altLang="en-US" sz="1800" b="0" i="0" u="none" strike="noStrike" kern="1200" cap="none" spc="0" normalizeH="0" baseline="0" noProof="0" dirty="0">
              <a:ln>
                <a:noFill/>
              </a:ln>
              <a:solidFill>
                <a:srgbClr val="58595B"/>
              </a:solidFill>
              <a:effectLst/>
              <a:uLnTx/>
              <a:uFillTx/>
              <a:latin typeface="tahoma"/>
              <a:ea typeface="+mn-ea"/>
              <a:cs typeface="+mn-cs"/>
            </a:endParaRPr>
          </a:p>
        </p:txBody>
      </p:sp>
    </p:spTree>
    <p:extLst>
      <p:ext uri="{BB962C8B-B14F-4D97-AF65-F5344CB8AC3E}">
        <p14:creationId xmlns:p14="http://schemas.microsoft.com/office/powerpoint/2010/main" val="41419833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F4FB-0C27-7F12-D579-9E8EA1FB01CD}"/>
              </a:ext>
            </a:extLst>
          </p:cNvPr>
          <p:cNvSpPr>
            <a:spLocks noGrp="1"/>
          </p:cNvSpPr>
          <p:nvPr>
            <p:ph type="title"/>
          </p:nvPr>
        </p:nvSpPr>
        <p:spPr>
          <a:xfrm>
            <a:off x="565639" y="508195"/>
            <a:ext cx="4595446" cy="1461283"/>
          </a:xfrm>
        </p:spPr>
        <p:txBody>
          <a:bodyPr>
            <a:normAutofit/>
          </a:bodyPr>
          <a:lstStyle/>
          <a:p>
            <a:r>
              <a:rPr lang="en-US" altLang="en-US" sz="3200" dirty="0"/>
              <a:t>1.3 Primary Utility Components</a:t>
            </a:r>
            <a:endParaRPr lang="en-US" sz="3200" dirty="0"/>
          </a:p>
        </p:txBody>
      </p:sp>
      <p:sp>
        <p:nvSpPr>
          <p:cNvPr id="3" name="TextBox 2">
            <a:extLst>
              <a:ext uri="{FF2B5EF4-FFF2-40B4-BE49-F238E27FC236}">
                <a16:creationId xmlns:a16="http://schemas.microsoft.com/office/drawing/2014/main" id="{6779984A-33EA-AF08-8627-9F6F0E24009A}"/>
              </a:ext>
            </a:extLst>
          </p:cNvPr>
          <p:cNvSpPr txBox="1"/>
          <p:nvPr/>
        </p:nvSpPr>
        <p:spPr>
          <a:xfrm>
            <a:off x="565639" y="2148084"/>
            <a:ext cx="3631223" cy="1020921"/>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b="0" i="0" u="none" strike="noStrike" kern="1200" cap="none" spc="0" normalizeH="0" baseline="0" noProof="0" dirty="0">
                <a:ln>
                  <a:noFill/>
                </a:ln>
                <a:solidFill>
                  <a:srgbClr val="4C4D4D"/>
                </a:solidFill>
                <a:effectLst/>
                <a:uLnTx/>
                <a:uFillTx/>
                <a:latin typeface="Arial" panose="020B0604020202020204" pitchFamily="34" charset="0"/>
                <a:ea typeface="Times New Roman" panose="02020603050405020304" pitchFamily="18" charset="0"/>
                <a:cs typeface="Times New Roman" panose="02020603050405020304" pitchFamily="18" charset="0"/>
              </a:rPr>
              <a:t>List components necessary to maintain effective operation of your utility.</a:t>
            </a:r>
          </a:p>
        </p:txBody>
      </p:sp>
      <p:pic>
        <p:nvPicPr>
          <p:cNvPr id="6" name="Picture 5" descr="Screenshot of Table 1.3 Primary Utility Components from the ERP Template">
            <a:extLst>
              <a:ext uri="{FF2B5EF4-FFF2-40B4-BE49-F238E27FC236}">
                <a16:creationId xmlns:a16="http://schemas.microsoft.com/office/drawing/2014/main" id="{E4A19BD7-C38C-3B44-F88E-17972522605D}"/>
              </a:ext>
            </a:extLst>
          </p:cNvPr>
          <p:cNvPicPr>
            <a:picLocks noChangeAspect="1"/>
          </p:cNvPicPr>
          <p:nvPr/>
        </p:nvPicPr>
        <p:blipFill>
          <a:blip r:embed="rId3"/>
          <a:stretch>
            <a:fillRect/>
          </a:stretch>
        </p:blipFill>
        <p:spPr>
          <a:xfrm>
            <a:off x="4628884" y="349933"/>
            <a:ext cx="6459323" cy="5272641"/>
          </a:xfrm>
          <a:prstGeom prst="rect">
            <a:avLst/>
          </a:prstGeom>
        </p:spPr>
      </p:pic>
    </p:spTree>
    <p:extLst>
      <p:ext uri="{BB962C8B-B14F-4D97-AF65-F5344CB8AC3E}">
        <p14:creationId xmlns:p14="http://schemas.microsoft.com/office/powerpoint/2010/main" val="29307281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15" name="Freeform: Shape 1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2" name="Title 1">
            <a:extLst>
              <a:ext uri="{FF2B5EF4-FFF2-40B4-BE49-F238E27FC236}">
                <a16:creationId xmlns:a16="http://schemas.microsoft.com/office/drawing/2014/main" id="{EDF3F4FB-0C27-7F12-D579-9E8EA1FB01CD}"/>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altLang="en-US" sz="4400" kern="1200" dirty="0">
                <a:solidFill>
                  <a:srgbClr val="FFFFFF"/>
                </a:solidFill>
                <a:latin typeface="+mj-lt"/>
                <a:ea typeface="+mj-ea"/>
                <a:cs typeface="+mj-cs"/>
              </a:rPr>
              <a:t>Section </a:t>
            </a:r>
            <a:r>
              <a:rPr lang="en-US" altLang="en-US" sz="4400" dirty="0">
                <a:solidFill>
                  <a:srgbClr val="FFFFFF"/>
                </a:solidFill>
              </a:rPr>
              <a:t>1</a:t>
            </a:r>
            <a:r>
              <a:rPr lang="en-US" altLang="en-US" sz="4400" kern="1200" dirty="0">
                <a:solidFill>
                  <a:srgbClr val="FFFFFF"/>
                </a:solidFill>
                <a:latin typeface="+mj-lt"/>
                <a:ea typeface="+mj-ea"/>
                <a:cs typeface="+mj-cs"/>
              </a:rPr>
              <a:t>: Resilience Strategies</a:t>
            </a:r>
            <a:endParaRPr lang="en-US" sz="4400" kern="1200" dirty="0">
              <a:solidFill>
                <a:srgbClr val="FFFFFF"/>
              </a:solidFill>
              <a:latin typeface="+mj-lt"/>
              <a:ea typeface="+mj-ea"/>
              <a:cs typeface="+mj-cs"/>
            </a:endParaRP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tahoma"/>
              <a:ea typeface="+mn-ea"/>
              <a:cs typeface="+mn-cs"/>
            </a:endParaRPr>
          </a:p>
        </p:txBody>
      </p:sp>
      <p:sp>
        <p:nvSpPr>
          <p:cNvPr id="8" name="TextBox 7">
            <a:extLst>
              <a:ext uri="{FF2B5EF4-FFF2-40B4-BE49-F238E27FC236}">
                <a16:creationId xmlns:a16="http://schemas.microsoft.com/office/drawing/2014/main" id="{E1DA01A4-8C63-92A3-A4B8-5C3E56EE6589}"/>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US" sz="2400" b="0" i="0" u="none" strike="noStrike" kern="1200" cap="none" spc="0" normalizeH="0" baseline="0" noProof="0" dirty="0">
                <a:ln>
                  <a:noFill/>
                </a:ln>
                <a:solidFill>
                  <a:srgbClr val="58595B"/>
                </a:solidFill>
                <a:effectLst/>
                <a:uLnTx/>
                <a:uFillTx/>
                <a:latin typeface="tahoma"/>
                <a:ea typeface="+mn-ea"/>
                <a:cs typeface="+mn-cs"/>
              </a:rPr>
              <a:t>This section of your ERP contains strategies and resources to improve the resilience of your system.</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srgbClr val="58595B"/>
              </a:solidFill>
              <a:effectLst/>
              <a:uLnTx/>
              <a:uFillTx/>
              <a:latin typeface="tahoma"/>
              <a:ea typeface="+mn-ea"/>
              <a:cs typeface="+mn-cs"/>
            </a:endParaRP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1.1 - Emergency Response Roles and Responsibilities</a:t>
            </a:r>
            <a:endParaRPr kumimoji="0" lang="en-US" altLang="en-US" sz="1800" b="0" i="0" u="none" strike="noStrike" kern="1200" cap="none" spc="0" normalizeH="0" baseline="0" noProof="0" dirty="0">
              <a:ln>
                <a:noFill/>
              </a:ln>
              <a:solidFill>
                <a:srgbClr val="58595B"/>
              </a:solidFill>
              <a:effectLst/>
              <a:uLnTx/>
              <a:uFillTx/>
              <a:latin typeface="tahoma"/>
              <a:ea typeface="tahoma"/>
              <a:cs typeface="tahoma"/>
            </a:endParaRP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1.2 - Incident Command System (ICS) Roles </a:t>
            </a:r>
            <a:endParaRPr kumimoji="0" lang="en-US" altLang="en-US" sz="1800" b="0" i="0" u="none" strike="noStrike" kern="1200" cap="none" spc="0" normalizeH="0" baseline="0" noProof="0" dirty="0">
              <a:ln>
                <a:noFill/>
              </a:ln>
              <a:solidFill>
                <a:srgbClr val="58595B"/>
              </a:solidFill>
              <a:effectLst/>
              <a:uLnTx/>
              <a:uFillTx/>
              <a:latin typeface="tahoma"/>
              <a:ea typeface="tahoma"/>
              <a:cs typeface="tahoma"/>
            </a:endParaRP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1.3 - Communication Contact List</a:t>
            </a: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1.4 - Media Outreach Contact List</a:t>
            </a:r>
            <a:endParaRPr kumimoji="0" lang="en-US" altLang="en-US" sz="1800" b="0" i="0" u="none" strike="noStrike" kern="1200" cap="none" spc="0" normalizeH="0" baseline="0" noProof="0" dirty="0">
              <a:ln>
                <a:noFill/>
              </a:ln>
              <a:solidFill>
                <a:srgbClr val="58595B"/>
              </a:solidFill>
              <a:effectLst/>
              <a:uLnTx/>
              <a:uFillTx/>
              <a:latin typeface="tahoma"/>
              <a:ea typeface="tahoma"/>
              <a:cs typeface="tahoma"/>
            </a:endParaRP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1.5 - Public Notification Templates</a:t>
            </a:r>
          </a:p>
        </p:txBody>
      </p:sp>
    </p:spTree>
    <p:extLst>
      <p:ext uri="{BB962C8B-B14F-4D97-AF65-F5344CB8AC3E}">
        <p14:creationId xmlns:p14="http://schemas.microsoft.com/office/powerpoint/2010/main" val="12500241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shot of 1.1 Emergency Response Roles &amp; Responsibilities from the ERP Template">
            <a:extLst>
              <a:ext uri="{FF2B5EF4-FFF2-40B4-BE49-F238E27FC236}">
                <a16:creationId xmlns:a16="http://schemas.microsoft.com/office/drawing/2014/main" id="{FA29813F-2A18-4A5E-8D5A-6182688FBC33}"/>
              </a:ext>
            </a:extLst>
          </p:cNvPr>
          <p:cNvSpPr>
            <a:spLocks noGrp="1"/>
          </p:cNvSpPr>
          <p:nvPr>
            <p:ph type="title"/>
          </p:nvPr>
        </p:nvSpPr>
        <p:spPr>
          <a:xfrm>
            <a:off x="345830" y="483531"/>
            <a:ext cx="10978662" cy="931025"/>
          </a:xfrm>
        </p:spPr>
        <p:txBody>
          <a:bodyPr>
            <a:normAutofit/>
          </a:bodyPr>
          <a:lstStyle/>
          <a:p>
            <a:r>
              <a:rPr lang="en-US" altLang="en-US" dirty="0"/>
              <a:t>1.1 Emergency Response Roles &amp; Responsibilities</a:t>
            </a:r>
            <a:endParaRPr lang="en-US" dirty="0"/>
          </a:p>
        </p:txBody>
      </p:sp>
      <p:pic>
        <p:nvPicPr>
          <p:cNvPr id="5" name="Picture 4" descr="Screenshot of Table 1.1 Primary Utility Components from the ERP Template">
            <a:extLst>
              <a:ext uri="{FF2B5EF4-FFF2-40B4-BE49-F238E27FC236}">
                <a16:creationId xmlns:a16="http://schemas.microsoft.com/office/drawing/2014/main" id="{93A24C49-8C73-F625-F6CD-78AF59AC667D}"/>
              </a:ext>
            </a:extLst>
          </p:cNvPr>
          <p:cNvPicPr>
            <a:picLocks noChangeAspect="1"/>
          </p:cNvPicPr>
          <p:nvPr/>
        </p:nvPicPr>
        <p:blipFill>
          <a:blip r:embed="rId3"/>
          <a:stretch>
            <a:fillRect/>
          </a:stretch>
        </p:blipFill>
        <p:spPr>
          <a:xfrm>
            <a:off x="1040059" y="2219276"/>
            <a:ext cx="8589318" cy="3224168"/>
          </a:xfrm>
          <a:prstGeom prst="rect">
            <a:avLst/>
          </a:prstGeom>
        </p:spPr>
      </p:pic>
      <p:sp>
        <p:nvSpPr>
          <p:cNvPr id="11" name="TextBox 10">
            <a:extLst>
              <a:ext uri="{FF2B5EF4-FFF2-40B4-BE49-F238E27FC236}">
                <a16:creationId xmlns:a16="http://schemas.microsoft.com/office/drawing/2014/main" id="{B826D054-F0ED-8A9B-8804-48BA22131B76}"/>
              </a:ext>
            </a:extLst>
          </p:cNvPr>
          <p:cNvSpPr txBox="1"/>
          <p:nvPr/>
        </p:nvSpPr>
        <p:spPr>
          <a:xfrm>
            <a:off x="424595" y="1414556"/>
            <a:ext cx="10055836" cy="646331"/>
          </a:xfrm>
          <a:prstGeom prst="rect">
            <a:avLst/>
          </a:prstGeom>
          <a:noFill/>
        </p:spPr>
        <p:txBody>
          <a:bodyPr wrap="square">
            <a:spAutoFit/>
          </a:bodyPr>
          <a:lstStyle/>
          <a:p>
            <a:r>
              <a:rPr lang="en-US" dirty="0"/>
              <a:t>Describe the roles and responsibilities for key utility and external response partner personnel. You can add, edit, or delete rows as necessary.</a:t>
            </a:r>
          </a:p>
        </p:txBody>
      </p:sp>
    </p:spTree>
    <p:extLst>
      <p:ext uri="{BB962C8B-B14F-4D97-AF65-F5344CB8AC3E}">
        <p14:creationId xmlns:p14="http://schemas.microsoft.com/office/powerpoint/2010/main" val="26783114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9813F-2A18-4A5E-8D5A-6182688FBC33}"/>
              </a:ext>
            </a:extLst>
          </p:cNvPr>
          <p:cNvSpPr>
            <a:spLocks noGrp="1"/>
          </p:cNvSpPr>
          <p:nvPr>
            <p:ph type="title"/>
          </p:nvPr>
        </p:nvSpPr>
        <p:spPr>
          <a:xfrm>
            <a:off x="494933" y="494431"/>
            <a:ext cx="4560277" cy="931025"/>
          </a:xfrm>
        </p:spPr>
        <p:txBody>
          <a:bodyPr>
            <a:normAutofit fontScale="90000"/>
          </a:bodyPr>
          <a:lstStyle/>
          <a:p>
            <a:r>
              <a:rPr lang="en-US" altLang="en-US" dirty="0"/>
              <a:t>1.3 Communication Contact Lists</a:t>
            </a:r>
            <a:endParaRPr lang="en-US" dirty="0"/>
          </a:p>
        </p:txBody>
      </p:sp>
      <p:sp>
        <p:nvSpPr>
          <p:cNvPr id="14" name="TextBox 13">
            <a:extLst>
              <a:ext uri="{FF2B5EF4-FFF2-40B4-BE49-F238E27FC236}">
                <a16:creationId xmlns:a16="http://schemas.microsoft.com/office/drawing/2014/main" id="{9CA9146F-306B-68AC-5C69-F332074919CB}"/>
              </a:ext>
            </a:extLst>
          </p:cNvPr>
          <p:cNvSpPr txBox="1"/>
          <p:nvPr/>
        </p:nvSpPr>
        <p:spPr>
          <a:xfrm>
            <a:off x="388692" y="1725443"/>
            <a:ext cx="4666518" cy="3323987"/>
          </a:xfrm>
          <a:prstGeom prst="rect">
            <a:avLst/>
          </a:prstGeom>
          <a:noFill/>
        </p:spPr>
        <p:txBody>
          <a:bodyPr wrap="square">
            <a:spAutoFit/>
          </a:bodyPr>
          <a:lstStyle/>
          <a:p>
            <a:pPr marL="285750" indent="-285750">
              <a:buFont typeface="Arial" panose="020B0604020202020204" pitchFamily="34" charset="0"/>
              <a:buChar char="•"/>
            </a:pPr>
            <a:r>
              <a:rPr lang="en-US" sz="2400" dirty="0"/>
              <a:t>List all utility emergency response team members, their response role, title and contact information.</a:t>
            </a:r>
          </a:p>
          <a:p>
            <a:pPr marL="285750" indent="-285750">
              <a:buFont typeface="Arial" panose="020B0604020202020204" pitchFamily="34" charset="0"/>
              <a:buChar char="•"/>
            </a:pPr>
            <a:r>
              <a:rPr lang="en-US" sz="2400" dirty="0"/>
              <a:t>List all external response partners, their response role or position as well as contact information.</a:t>
            </a:r>
          </a:p>
          <a:p>
            <a:endParaRPr lang="en-US" dirty="0"/>
          </a:p>
        </p:txBody>
      </p:sp>
      <p:pic>
        <p:nvPicPr>
          <p:cNvPr id="5" name="Picture 4" descr="Screenshot of the Internal Contact List table from the ERP Template">
            <a:extLst>
              <a:ext uri="{FF2B5EF4-FFF2-40B4-BE49-F238E27FC236}">
                <a16:creationId xmlns:a16="http://schemas.microsoft.com/office/drawing/2014/main" id="{2EAA6454-F6D3-9AD5-BA82-364FFB3F3F65}"/>
              </a:ext>
            </a:extLst>
          </p:cNvPr>
          <p:cNvPicPr>
            <a:picLocks noChangeAspect="1"/>
          </p:cNvPicPr>
          <p:nvPr/>
        </p:nvPicPr>
        <p:blipFill>
          <a:blip r:embed="rId3"/>
          <a:srcRect b="20214"/>
          <a:stretch/>
        </p:blipFill>
        <p:spPr>
          <a:xfrm>
            <a:off x="5328137" y="-1"/>
            <a:ext cx="6753123" cy="1425457"/>
          </a:xfrm>
          <a:prstGeom prst="rect">
            <a:avLst/>
          </a:prstGeom>
        </p:spPr>
      </p:pic>
      <p:pic>
        <p:nvPicPr>
          <p:cNvPr id="9" name="Picture 8" descr="Screenshot of the External Partner Contact List table from the ERP Template">
            <a:extLst>
              <a:ext uri="{FF2B5EF4-FFF2-40B4-BE49-F238E27FC236}">
                <a16:creationId xmlns:a16="http://schemas.microsoft.com/office/drawing/2014/main" id="{98473673-B17A-9EB4-0AC0-495BB2BCE59C}"/>
              </a:ext>
            </a:extLst>
          </p:cNvPr>
          <p:cNvPicPr>
            <a:picLocks noChangeAspect="1"/>
          </p:cNvPicPr>
          <p:nvPr/>
        </p:nvPicPr>
        <p:blipFill>
          <a:blip r:embed="rId4"/>
          <a:stretch>
            <a:fillRect/>
          </a:stretch>
        </p:blipFill>
        <p:spPr>
          <a:xfrm>
            <a:off x="5328137" y="1536968"/>
            <a:ext cx="6753124" cy="5159466"/>
          </a:xfrm>
          <a:prstGeom prst="rect">
            <a:avLst/>
          </a:prstGeom>
        </p:spPr>
      </p:pic>
    </p:spTree>
    <p:extLst>
      <p:ext uri="{BB962C8B-B14F-4D97-AF65-F5344CB8AC3E}">
        <p14:creationId xmlns:p14="http://schemas.microsoft.com/office/powerpoint/2010/main" val="16301404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15" name="Freeform: Shape 14">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2" name="Title 1">
            <a:extLst>
              <a:ext uri="{FF2B5EF4-FFF2-40B4-BE49-F238E27FC236}">
                <a16:creationId xmlns:a16="http://schemas.microsoft.com/office/drawing/2014/main" id="{EDF3F4FB-0C27-7F12-D579-9E8EA1FB01CD}"/>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altLang="en-US" sz="4400" kern="1200" dirty="0">
                <a:solidFill>
                  <a:srgbClr val="FFFFFF"/>
                </a:solidFill>
                <a:latin typeface="+mj-lt"/>
                <a:ea typeface="+mj-ea"/>
                <a:cs typeface="+mj-cs"/>
              </a:rPr>
              <a:t>Section </a:t>
            </a:r>
            <a:r>
              <a:rPr lang="en-US" altLang="en-US" sz="4400" dirty="0">
                <a:solidFill>
                  <a:srgbClr val="FFFFFF"/>
                </a:solidFill>
              </a:rPr>
              <a:t>2</a:t>
            </a:r>
            <a:r>
              <a:rPr lang="en-US" altLang="en-US" sz="4400" kern="1200" dirty="0">
                <a:solidFill>
                  <a:srgbClr val="FFFFFF"/>
                </a:solidFill>
                <a:latin typeface="+mj-lt"/>
                <a:ea typeface="+mj-ea"/>
                <a:cs typeface="+mj-cs"/>
              </a:rPr>
              <a:t>: Emergency Plans &amp; Procedures</a:t>
            </a:r>
            <a:endParaRPr lang="en-US" sz="4400" kern="1200" dirty="0">
              <a:solidFill>
                <a:srgbClr val="FFFFFF"/>
              </a:solidFill>
              <a:latin typeface="+mj-lt"/>
              <a:ea typeface="+mj-ea"/>
              <a:cs typeface="+mj-cs"/>
            </a:endParaRPr>
          </a:p>
        </p:txBody>
      </p:sp>
      <p:sp>
        <p:nvSpPr>
          <p:cNvPr id="17" name="Arc 1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tahoma"/>
              <a:ea typeface="+mn-ea"/>
              <a:cs typeface="+mn-cs"/>
            </a:endParaRPr>
          </a:p>
        </p:txBody>
      </p:sp>
      <p:sp>
        <p:nvSpPr>
          <p:cNvPr id="8" name="TextBox 7">
            <a:extLst>
              <a:ext uri="{FF2B5EF4-FFF2-40B4-BE49-F238E27FC236}">
                <a16:creationId xmlns:a16="http://schemas.microsoft.com/office/drawing/2014/main" id="{E1DA01A4-8C63-92A3-A4B8-5C3E56EE6589}"/>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58595B"/>
                </a:solidFill>
                <a:effectLst/>
                <a:uLnTx/>
                <a:uFillTx/>
                <a:latin typeface="tahoma"/>
                <a:ea typeface="+mn-ea"/>
                <a:cs typeface="+mn-cs"/>
              </a:rPr>
              <a:t>This section of your ERP should contain plans, procedures, and equipment that can be used during an event that threatens your utility’s ability to treat and distribute drinking water.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8595B"/>
              </a:solidFill>
              <a:effectLst/>
              <a:uLnTx/>
              <a:uFillTx/>
              <a:latin typeface="tahoma"/>
              <a:ea typeface="+mn-ea"/>
              <a:cs typeface="+mn-cs"/>
            </a:endParaRP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tahoma"/>
                <a:ea typeface="+mn-ea"/>
                <a:cs typeface="+mn-cs"/>
              </a:rPr>
              <a:t>2.1 - Core Response Procedures</a:t>
            </a:r>
            <a:endParaRPr kumimoji="0" lang="en-US" sz="1800" b="0" i="0" u="none" strike="noStrike" kern="1200" cap="none" spc="0" normalizeH="0" baseline="0" noProof="0" dirty="0">
              <a:ln>
                <a:noFill/>
              </a:ln>
              <a:solidFill>
                <a:srgbClr val="58595B"/>
              </a:solidFill>
              <a:effectLst/>
              <a:uLnTx/>
              <a:uFillTx/>
              <a:latin typeface="tahoma"/>
              <a:ea typeface="tahoma"/>
              <a:cs typeface="tahoma"/>
            </a:endParaRPr>
          </a:p>
          <a:p>
            <a:pPr marL="914400" marR="0" lvl="2"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58595B"/>
                </a:solidFill>
                <a:effectLst/>
                <a:uLnTx/>
                <a:uFillTx/>
                <a:latin typeface="tahoma"/>
                <a:ea typeface="+mn-ea"/>
                <a:cs typeface="+mn-cs"/>
              </a:rPr>
              <a:t>2.2 - Incident-Specific Response Procedures (ISRPs)</a:t>
            </a:r>
            <a:endParaRPr kumimoji="0" lang="en-US" sz="1800" b="0" i="0" u="none" strike="noStrike" kern="1200" cap="none" spc="0" normalizeH="0" baseline="0" noProof="0" dirty="0">
              <a:ln>
                <a:noFill/>
              </a:ln>
              <a:solidFill>
                <a:srgbClr val="58595B"/>
              </a:solidFill>
              <a:effectLst/>
              <a:uLnTx/>
              <a:uFillTx/>
              <a:latin typeface="tahoma"/>
              <a:ea typeface="tahoma"/>
              <a:cs typeface="tahoma"/>
            </a:endParaRPr>
          </a:p>
        </p:txBody>
      </p:sp>
    </p:spTree>
    <p:extLst>
      <p:ext uri="{BB962C8B-B14F-4D97-AF65-F5344CB8AC3E}">
        <p14:creationId xmlns:p14="http://schemas.microsoft.com/office/powerpoint/2010/main" val="4790014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EED5-3B0A-7CBF-A377-219D83DF723F}"/>
              </a:ext>
            </a:extLst>
          </p:cNvPr>
          <p:cNvSpPr>
            <a:spLocks noGrp="1"/>
          </p:cNvSpPr>
          <p:nvPr>
            <p:ph type="title"/>
          </p:nvPr>
        </p:nvSpPr>
        <p:spPr>
          <a:xfrm>
            <a:off x="506133" y="291178"/>
            <a:ext cx="10515600" cy="931025"/>
          </a:xfrm>
        </p:spPr>
        <p:txBody>
          <a:bodyPr/>
          <a:lstStyle/>
          <a:p>
            <a:r>
              <a:rPr lang="en-US" dirty="0"/>
              <a:t>Core Procedures</a:t>
            </a:r>
          </a:p>
        </p:txBody>
      </p:sp>
      <p:sp>
        <p:nvSpPr>
          <p:cNvPr id="8" name="Content Placeholder 2">
            <a:extLst>
              <a:ext uri="{FF2B5EF4-FFF2-40B4-BE49-F238E27FC236}">
                <a16:creationId xmlns:a16="http://schemas.microsoft.com/office/drawing/2014/main" id="{58F839D7-8649-07E9-9257-D59FB3BB899C}"/>
              </a:ext>
            </a:extLst>
          </p:cNvPr>
          <p:cNvSpPr txBox="1">
            <a:spLocks/>
          </p:cNvSpPr>
          <p:nvPr/>
        </p:nvSpPr>
        <p:spPr>
          <a:xfrm>
            <a:off x="510481" y="1226245"/>
            <a:ext cx="10840388" cy="4286532"/>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dirty="0"/>
              <a:t>Core procedures are the “building blocks” for incident response, since they apply across a broad variety of incidents (e.g., hurricane, earthquake, flood). </a:t>
            </a:r>
          </a:p>
          <a:p>
            <a:pPr marL="1200150" lvl="2" indent="-285750">
              <a:lnSpc>
                <a:spcPct val="120000"/>
              </a:lnSpc>
              <a:buFont typeface="Arial" panose="020B0604020202020204" pitchFamily="34" charset="0"/>
              <a:buChar char="•"/>
            </a:pPr>
            <a:r>
              <a:rPr lang="en-US" altLang="en-US" sz="2800" dirty="0"/>
              <a:t>Access</a:t>
            </a:r>
          </a:p>
          <a:p>
            <a:pPr marL="1200150" lvl="2" indent="-285750">
              <a:lnSpc>
                <a:spcPct val="120000"/>
              </a:lnSpc>
              <a:buFont typeface="Arial" panose="020B0604020202020204" pitchFamily="34" charset="0"/>
              <a:buChar char="•"/>
            </a:pPr>
            <a:r>
              <a:rPr lang="en-US" altLang="en-US" sz="2800" dirty="0"/>
              <a:t>Physical Security</a:t>
            </a:r>
            <a:endParaRPr lang="en-US" altLang="en-US" sz="2800" dirty="0">
              <a:ea typeface="tahoma"/>
              <a:cs typeface="tahoma"/>
            </a:endParaRPr>
          </a:p>
          <a:p>
            <a:pPr marL="1200150" lvl="2" indent="-285750">
              <a:lnSpc>
                <a:spcPct val="120000"/>
              </a:lnSpc>
              <a:buFont typeface="Arial" panose="020B0604020202020204" pitchFamily="34" charset="0"/>
              <a:buChar char="•"/>
            </a:pPr>
            <a:r>
              <a:rPr lang="en-US" altLang="en-US" sz="2800" dirty="0"/>
              <a:t>Cybersecurity</a:t>
            </a:r>
            <a:endParaRPr lang="en-US" altLang="en-US" sz="2800" dirty="0">
              <a:ea typeface="tahoma"/>
              <a:cs typeface="tahoma"/>
            </a:endParaRPr>
          </a:p>
          <a:p>
            <a:pPr marL="1200150" lvl="2" indent="-285750">
              <a:lnSpc>
                <a:spcPct val="120000"/>
              </a:lnSpc>
              <a:buFont typeface="Arial" panose="020B0604020202020204" pitchFamily="34" charset="0"/>
              <a:buChar char="•"/>
            </a:pPr>
            <a:r>
              <a:rPr lang="en-US" altLang="en-US" sz="2800" dirty="0"/>
              <a:t>Power Loss</a:t>
            </a:r>
            <a:endParaRPr lang="en-US" altLang="en-US" sz="2800" dirty="0">
              <a:ea typeface="tahoma"/>
              <a:cs typeface="tahoma"/>
            </a:endParaRPr>
          </a:p>
          <a:p>
            <a:pPr marL="1200150" lvl="2" indent="-285750">
              <a:lnSpc>
                <a:spcPct val="120000"/>
              </a:lnSpc>
              <a:buFont typeface="Arial" panose="020B0604020202020204" pitchFamily="34" charset="0"/>
              <a:buChar char="•"/>
            </a:pPr>
            <a:r>
              <a:rPr lang="en-US" altLang="en-US" sz="2800" dirty="0"/>
              <a:t>Emergency Alternate Drinking Water Supplies</a:t>
            </a:r>
            <a:endParaRPr lang="en-US" altLang="en-US" sz="2800" dirty="0">
              <a:ea typeface="tahoma"/>
              <a:cs typeface="tahoma"/>
            </a:endParaRPr>
          </a:p>
          <a:p>
            <a:pPr marL="1200150" lvl="2" indent="-285750">
              <a:lnSpc>
                <a:spcPct val="120000"/>
              </a:lnSpc>
              <a:buFont typeface="Arial" panose="020B0604020202020204" pitchFamily="34" charset="0"/>
              <a:buChar char="•"/>
            </a:pPr>
            <a:r>
              <a:rPr lang="en-US" altLang="en-US" sz="2800" dirty="0"/>
              <a:t>Sampling &amp; Analysis</a:t>
            </a:r>
            <a:endParaRPr lang="en-US" altLang="en-US" sz="2800" dirty="0">
              <a:ea typeface="tahoma"/>
              <a:cs typeface="tahoma"/>
            </a:endParaRPr>
          </a:p>
          <a:p>
            <a:pPr marL="1200150" lvl="2" indent="-285750">
              <a:lnSpc>
                <a:spcPct val="120000"/>
              </a:lnSpc>
              <a:buFont typeface="Arial" panose="020B0604020202020204" pitchFamily="34" charset="0"/>
              <a:buChar char="•"/>
            </a:pPr>
            <a:r>
              <a:rPr lang="en-US" altLang="en-US" sz="2800" dirty="0"/>
              <a:t>Family and Utility Personnel Well Being</a:t>
            </a:r>
            <a:r>
              <a:rPr lang="en-US" altLang="en-US" dirty="0"/>
              <a:t> </a:t>
            </a:r>
          </a:p>
        </p:txBody>
      </p:sp>
      <p:grpSp>
        <p:nvGrpSpPr>
          <p:cNvPr id="11" name="Group 10">
            <a:extLst>
              <a:ext uri="{FF2B5EF4-FFF2-40B4-BE49-F238E27FC236}">
                <a16:creationId xmlns:a16="http://schemas.microsoft.com/office/drawing/2014/main" id="{36A40B30-B2FF-4C8D-6D2F-6A6BE798E41D}"/>
              </a:ext>
              <a:ext uri="{C183D7F6-B498-43B3-948B-1728B52AA6E4}">
                <adec:decorative xmlns:adec="http://schemas.microsoft.com/office/drawing/2017/decorative" val="1"/>
              </a:ext>
            </a:extLst>
          </p:cNvPr>
          <p:cNvGrpSpPr/>
          <p:nvPr/>
        </p:nvGrpSpPr>
        <p:grpSpPr>
          <a:xfrm>
            <a:off x="8019792" y="4478247"/>
            <a:ext cx="1123387" cy="763401"/>
            <a:chOff x="7696676" y="959709"/>
            <a:chExt cx="762000" cy="517819"/>
          </a:xfrm>
          <a:solidFill>
            <a:srgbClr val="595959"/>
          </a:solidFill>
        </p:grpSpPr>
        <p:sp>
          <p:nvSpPr>
            <p:cNvPr id="12" name="Freeform: Shape 11">
              <a:extLst>
                <a:ext uri="{FF2B5EF4-FFF2-40B4-BE49-F238E27FC236}">
                  <a16:creationId xmlns:a16="http://schemas.microsoft.com/office/drawing/2014/main" id="{37A252E6-2233-A460-2876-5824A7B4054B}"/>
                </a:ext>
              </a:extLst>
            </p:cNvPr>
            <p:cNvSpPr/>
            <p:nvPr/>
          </p:nvSpPr>
          <p:spPr>
            <a:xfrm>
              <a:off x="7696676" y="1401328"/>
              <a:ext cx="762000" cy="76200"/>
            </a:xfrm>
            <a:custGeom>
              <a:avLst/>
              <a:gdLst>
                <a:gd name="connsiteX0" fmla="*/ 723900 w 762000"/>
                <a:gd name="connsiteY0" fmla="*/ 12097 h 76200"/>
                <a:gd name="connsiteX1" fmla="*/ 666750 w 762000"/>
                <a:gd name="connsiteY1" fmla="*/ 0 h 76200"/>
                <a:gd name="connsiteX2" fmla="*/ 666750 w 762000"/>
                <a:gd name="connsiteY2" fmla="*/ 0 h 76200"/>
                <a:gd name="connsiteX3" fmla="*/ 609600 w 762000"/>
                <a:gd name="connsiteY3" fmla="*/ 12097 h 76200"/>
                <a:gd name="connsiteX4" fmla="*/ 571500 w 762000"/>
                <a:gd name="connsiteY4" fmla="*/ 21050 h 76200"/>
                <a:gd name="connsiteX5" fmla="*/ 571500 w 762000"/>
                <a:gd name="connsiteY5" fmla="*/ 21050 h 76200"/>
                <a:gd name="connsiteX6" fmla="*/ 533400 w 762000"/>
                <a:gd name="connsiteY6" fmla="*/ 12097 h 76200"/>
                <a:gd name="connsiteX7" fmla="*/ 476250 w 762000"/>
                <a:gd name="connsiteY7" fmla="*/ 0 h 76200"/>
                <a:gd name="connsiteX8" fmla="*/ 476250 w 762000"/>
                <a:gd name="connsiteY8" fmla="*/ 0 h 76200"/>
                <a:gd name="connsiteX9" fmla="*/ 419100 w 762000"/>
                <a:gd name="connsiteY9" fmla="*/ 12097 h 76200"/>
                <a:gd name="connsiteX10" fmla="*/ 381000 w 762000"/>
                <a:gd name="connsiteY10" fmla="*/ 21050 h 76200"/>
                <a:gd name="connsiteX11" fmla="*/ 342900 w 762000"/>
                <a:gd name="connsiteY11" fmla="*/ 12097 h 76200"/>
                <a:gd name="connsiteX12" fmla="*/ 285750 w 762000"/>
                <a:gd name="connsiteY12" fmla="*/ 0 h 76200"/>
                <a:gd name="connsiteX13" fmla="*/ 285750 w 762000"/>
                <a:gd name="connsiteY13" fmla="*/ 0 h 76200"/>
                <a:gd name="connsiteX14" fmla="*/ 228600 w 762000"/>
                <a:gd name="connsiteY14" fmla="*/ 12097 h 76200"/>
                <a:gd name="connsiteX15" fmla="*/ 190500 w 762000"/>
                <a:gd name="connsiteY15" fmla="*/ 21050 h 76200"/>
                <a:gd name="connsiteX16" fmla="*/ 152400 w 762000"/>
                <a:gd name="connsiteY16" fmla="*/ 12097 h 76200"/>
                <a:gd name="connsiteX17" fmla="*/ 95250 w 762000"/>
                <a:gd name="connsiteY17" fmla="*/ 0 h 76200"/>
                <a:gd name="connsiteX18" fmla="*/ 95250 w 762000"/>
                <a:gd name="connsiteY18" fmla="*/ 0 h 76200"/>
                <a:gd name="connsiteX19" fmla="*/ 38100 w 762000"/>
                <a:gd name="connsiteY19" fmla="*/ 12097 h 76200"/>
                <a:gd name="connsiteX20" fmla="*/ 0 w 762000"/>
                <a:gd name="connsiteY20" fmla="*/ 21050 h 76200"/>
                <a:gd name="connsiteX21" fmla="*/ 0 w 762000"/>
                <a:gd name="connsiteY21" fmla="*/ 78200 h 76200"/>
                <a:gd name="connsiteX22" fmla="*/ 57150 w 762000"/>
                <a:gd name="connsiteY22" fmla="*/ 66103 h 76200"/>
                <a:gd name="connsiteX23" fmla="*/ 95250 w 762000"/>
                <a:gd name="connsiteY23" fmla="*/ 56578 h 76200"/>
                <a:gd name="connsiteX24" fmla="*/ 133350 w 762000"/>
                <a:gd name="connsiteY24" fmla="*/ 66103 h 76200"/>
                <a:gd name="connsiteX25" fmla="*/ 190500 w 762000"/>
                <a:gd name="connsiteY25" fmla="*/ 78200 h 76200"/>
                <a:gd name="connsiteX26" fmla="*/ 190500 w 762000"/>
                <a:gd name="connsiteY26" fmla="*/ 78200 h 76200"/>
                <a:gd name="connsiteX27" fmla="*/ 247650 w 762000"/>
                <a:gd name="connsiteY27" fmla="*/ 66103 h 76200"/>
                <a:gd name="connsiteX28" fmla="*/ 285750 w 762000"/>
                <a:gd name="connsiteY28" fmla="*/ 56578 h 76200"/>
                <a:gd name="connsiteX29" fmla="*/ 323850 w 762000"/>
                <a:gd name="connsiteY29" fmla="*/ 65532 h 76200"/>
                <a:gd name="connsiteX30" fmla="*/ 381000 w 762000"/>
                <a:gd name="connsiteY30" fmla="*/ 77724 h 76200"/>
                <a:gd name="connsiteX31" fmla="*/ 438150 w 762000"/>
                <a:gd name="connsiteY31" fmla="*/ 65627 h 76200"/>
                <a:gd name="connsiteX32" fmla="*/ 476250 w 762000"/>
                <a:gd name="connsiteY32" fmla="*/ 56102 h 76200"/>
                <a:gd name="connsiteX33" fmla="*/ 514350 w 762000"/>
                <a:gd name="connsiteY33" fmla="*/ 65627 h 76200"/>
                <a:gd name="connsiteX34" fmla="*/ 571500 w 762000"/>
                <a:gd name="connsiteY34" fmla="*/ 77724 h 76200"/>
                <a:gd name="connsiteX35" fmla="*/ 571500 w 762000"/>
                <a:gd name="connsiteY35" fmla="*/ 77724 h 76200"/>
                <a:gd name="connsiteX36" fmla="*/ 628650 w 762000"/>
                <a:gd name="connsiteY36" fmla="*/ 65627 h 76200"/>
                <a:gd name="connsiteX37" fmla="*/ 666750 w 762000"/>
                <a:gd name="connsiteY37" fmla="*/ 56102 h 76200"/>
                <a:gd name="connsiteX38" fmla="*/ 704850 w 762000"/>
                <a:gd name="connsiteY38" fmla="*/ 65056 h 76200"/>
                <a:gd name="connsiteX39" fmla="*/ 762000 w 762000"/>
                <a:gd name="connsiteY39" fmla="*/ 77248 h 76200"/>
                <a:gd name="connsiteX40" fmla="*/ 762000 w 762000"/>
                <a:gd name="connsiteY40" fmla="*/ 20098 h 76200"/>
                <a:gd name="connsiteX41" fmla="*/ 723900 w 762000"/>
                <a:gd name="connsiteY41" fmla="*/ 1209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2000" h="76200">
                  <a:moveTo>
                    <a:pt x="723900" y="12097"/>
                  </a:moveTo>
                  <a:cubicBezTo>
                    <a:pt x="705675" y="4850"/>
                    <a:pt x="686349" y="759"/>
                    <a:pt x="666750" y="0"/>
                  </a:cubicBezTo>
                  <a:lnTo>
                    <a:pt x="666750" y="0"/>
                  </a:lnTo>
                  <a:cubicBezTo>
                    <a:pt x="647154" y="778"/>
                    <a:pt x="627831" y="4868"/>
                    <a:pt x="609600" y="12097"/>
                  </a:cubicBezTo>
                  <a:cubicBezTo>
                    <a:pt x="597481" y="17164"/>
                    <a:pt x="584607" y="20189"/>
                    <a:pt x="571500" y="21050"/>
                  </a:cubicBezTo>
                  <a:lnTo>
                    <a:pt x="571500" y="21050"/>
                  </a:lnTo>
                  <a:cubicBezTo>
                    <a:pt x="558396" y="20167"/>
                    <a:pt x="545525" y="17142"/>
                    <a:pt x="533400" y="12097"/>
                  </a:cubicBezTo>
                  <a:cubicBezTo>
                    <a:pt x="515175" y="4850"/>
                    <a:pt x="495849" y="759"/>
                    <a:pt x="476250" y="0"/>
                  </a:cubicBezTo>
                  <a:lnTo>
                    <a:pt x="476250" y="0"/>
                  </a:lnTo>
                  <a:cubicBezTo>
                    <a:pt x="456654" y="778"/>
                    <a:pt x="437331" y="4868"/>
                    <a:pt x="419100" y="12097"/>
                  </a:cubicBezTo>
                  <a:cubicBezTo>
                    <a:pt x="406981" y="17164"/>
                    <a:pt x="394107" y="20189"/>
                    <a:pt x="381000" y="21050"/>
                  </a:cubicBezTo>
                  <a:cubicBezTo>
                    <a:pt x="367896" y="20167"/>
                    <a:pt x="355025" y="17142"/>
                    <a:pt x="342900" y="12097"/>
                  </a:cubicBezTo>
                  <a:cubicBezTo>
                    <a:pt x="324675" y="4850"/>
                    <a:pt x="305349" y="759"/>
                    <a:pt x="285750" y="0"/>
                  </a:cubicBezTo>
                  <a:lnTo>
                    <a:pt x="285750" y="0"/>
                  </a:lnTo>
                  <a:cubicBezTo>
                    <a:pt x="266154" y="778"/>
                    <a:pt x="246831" y="4868"/>
                    <a:pt x="228600" y="12097"/>
                  </a:cubicBezTo>
                  <a:cubicBezTo>
                    <a:pt x="216481" y="17164"/>
                    <a:pt x="203607" y="20189"/>
                    <a:pt x="190500" y="21050"/>
                  </a:cubicBezTo>
                  <a:cubicBezTo>
                    <a:pt x="177396" y="20167"/>
                    <a:pt x="164525" y="17142"/>
                    <a:pt x="152400" y="12097"/>
                  </a:cubicBezTo>
                  <a:cubicBezTo>
                    <a:pt x="134175" y="4850"/>
                    <a:pt x="114849" y="759"/>
                    <a:pt x="95250" y="0"/>
                  </a:cubicBezTo>
                  <a:lnTo>
                    <a:pt x="95250" y="0"/>
                  </a:lnTo>
                  <a:cubicBezTo>
                    <a:pt x="75654" y="778"/>
                    <a:pt x="56331" y="4868"/>
                    <a:pt x="38100" y="12097"/>
                  </a:cubicBezTo>
                  <a:cubicBezTo>
                    <a:pt x="25981" y="17164"/>
                    <a:pt x="13107" y="20189"/>
                    <a:pt x="0" y="21050"/>
                  </a:cubicBezTo>
                  <a:lnTo>
                    <a:pt x="0" y="78200"/>
                  </a:lnTo>
                  <a:cubicBezTo>
                    <a:pt x="19610" y="77533"/>
                    <a:pt x="38952" y="73440"/>
                    <a:pt x="57150" y="66103"/>
                  </a:cubicBezTo>
                  <a:cubicBezTo>
                    <a:pt x="69258" y="60908"/>
                    <a:pt x="82122" y="57692"/>
                    <a:pt x="95250" y="56578"/>
                  </a:cubicBezTo>
                  <a:cubicBezTo>
                    <a:pt x="108382" y="57670"/>
                    <a:pt x="121249" y="60888"/>
                    <a:pt x="133350" y="66103"/>
                  </a:cubicBezTo>
                  <a:cubicBezTo>
                    <a:pt x="151554" y="73422"/>
                    <a:pt x="170893" y="77514"/>
                    <a:pt x="190500" y="78200"/>
                  </a:cubicBezTo>
                  <a:lnTo>
                    <a:pt x="190500" y="78200"/>
                  </a:lnTo>
                  <a:cubicBezTo>
                    <a:pt x="210110" y="77533"/>
                    <a:pt x="229452" y="73440"/>
                    <a:pt x="247650" y="66103"/>
                  </a:cubicBezTo>
                  <a:cubicBezTo>
                    <a:pt x="259758" y="60908"/>
                    <a:pt x="272622" y="57692"/>
                    <a:pt x="285750" y="56578"/>
                  </a:cubicBezTo>
                  <a:cubicBezTo>
                    <a:pt x="298844" y="57524"/>
                    <a:pt x="311705" y="60547"/>
                    <a:pt x="323850" y="65532"/>
                  </a:cubicBezTo>
                  <a:cubicBezTo>
                    <a:pt x="342062" y="72837"/>
                    <a:pt x="361393" y="76960"/>
                    <a:pt x="381000" y="77724"/>
                  </a:cubicBezTo>
                  <a:cubicBezTo>
                    <a:pt x="400610" y="77058"/>
                    <a:pt x="419952" y="72963"/>
                    <a:pt x="438150" y="65627"/>
                  </a:cubicBezTo>
                  <a:cubicBezTo>
                    <a:pt x="450258" y="60431"/>
                    <a:pt x="463122" y="57216"/>
                    <a:pt x="476250" y="56102"/>
                  </a:cubicBezTo>
                  <a:cubicBezTo>
                    <a:pt x="489382" y="57194"/>
                    <a:pt x="502249" y="60411"/>
                    <a:pt x="514350" y="65627"/>
                  </a:cubicBezTo>
                  <a:cubicBezTo>
                    <a:pt x="532554" y="72945"/>
                    <a:pt x="551893" y="77038"/>
                    <a:pt x="571500" y="77724"/>
                  </a:cubicBezTo>
                  <a:lnTo>
                    <a:pt x="571500" y="77724"/>
                  </a:lnTo>
                  <a:cubicBezTo>
                    <a:pt x="591110" y="77057"/>
                    <a:pt x="610452" y="72963"/>
                    <a:pt x="628650" y="65627"/>
                  </a:cubicBezTo>
                  <a:cubicBezTo>
                    <a:pt x="640758" y="60431"/>
                    <a:pt x="653622" y="57216"/>
                    <a:pt x="666750" y="56102"/>
                  </a:cubicBezTo>
                  <a:cubicBezTo>
                    <a:pt x="679844" y="57048"/>
                    <a:pt x="692705" y="60070"/>
                    <a:pt x="704850" y="65056"/>
                  </a:cubicBezTo>
                  <a:cubicBezTo>
                    <a:pt x="723044" y="72421"/>
                    <a:pt x="742385" y="76548"/>
                    <a:pt x="762000" y="77248"/>
                  </a:cubicBezTo>
                  <a:lnTo>
                    <a:pt x="762000" y="20098"/>
                  </a:lnTo>
                  <a:cubicBezTo>
                    <a:pt x="748942" y="19582"/>
                    <a:pt x="736062" y="16877"/>
                    <a:pt x="723900" y="12097"/>
                  </a:cubicBezTo>
                  <a:close/>
                </a:path>
              </a:pathLst>
            </a:custGeom>
            <a:grpFill/>
            <a:ln w="11013"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A65178C9-8754-1F02-0FD6-B1A7E165C0F1}"/>
                </a:ext>
              </a:extLst>
            </p:cNvPr>
            <p:cNvSpPr/>
            <p:nvPr/>
          </p:nvSpPr>
          <p:spPr>
            <a:xfrm>
              <a:off x="7780020" y="1131703"/>
              <a:ext cx="606743" cy="110464"/>
            </a:xfrm>
            <a:custGeom>
              <a:avLst/>
              <a:gdLst>
                <a:gd name="connsiteX0" fmla="*/ 468630 w 600075"/>
                <a:gd name="connsiteY0" fmla="*/ 114300 h 247650"/>
                <a:gd name="connsiteX1" fmla="*/ 370904 w 600075"/>
                <a:gd name="connsiteY1" fmla="*/ 122301 h 247650"/>
                <a:gd name="connsiteX2" fmla="*/ 363855 w 600075"/>
                <a:gd name="connsiteY2" fmla="*/ 0 h 247650"/>
                <a:gd name="connsiteX3" fmla="*/ 232124 w 600075"/>
                <a:gd name="connsiteY3" fmla="*/ 0 h 247650"/>
                <a:gd name="connsiteX4" fmla="*/ 222599 w 600075"/>
                <a:gd name="connsiteY4" fmla="*/ 165068 h 247650"/>
                <a:gd name="connsiteX5" fmla="*/ 200120 w 600075"/>
                <a:gd name="connsiteY5" fmla="*/ 178879 h 247650"/>
                <a:gd name="connsiteX6" fmla="*/ 173355 w 600075"/>
                <a:gd name="connsiteY6" fmla="*/ 142875 h 247650"/>
                <a:gd name="connsiteX7" fmla="*/ 30480 w 600075"/>
                <a:gd name="connsiteY7" fmla="*/ 189357 h 247650"/>
                <a:gd name="connsiteX8" fmla="*/ 0 w 600075"/>
                <a:gd name="connsiteY8" fmla="*/ 230505 h 247650"/>
                <a:gd name="connsiteX9" fmla="*/ 12097 w 600075"/>
                <a:gd name="connsiteY9" fmla="*/ 229457 h 247650"/>
                <a:gd name="connsiteX10" fmla="*/ 69247 w 600075"/>
                <a:gd name="connsiteY10" fmla="*/ 241554 h 247650"/>
                <a:gd name="connsiteX11" fmla="*/ 107347 w 600075"/>
                <a:gd name="connsiteY11" fmla="*/ 250508 h 247650"/>
                <a:gd name="connsiteX12" fmla="*/ 145447 w 600075"/>
                <a:gd name="connsiteY12" fmla="*/ 241554 h 247650"/>
                <a:gd name="connsiteX13" fmla="*/ 202597 w 600075"/>
                <a:gd name="connsiteY13" fmla="*/ 229457 h 247650"/>
                <a:gd name="connsiteX14" fmla="*/ 259747 w 600075"/>
                <a:gd name="connsiteY14" fmla="*/ 241554 h 247650"/>
                <a:gd name="connsiteX15" fmla="*/ 297847 w 600075"/>
                <a:gd name="connsiteY15" fmla="*/ 250508 h 247650"/>
                <a:gd name="connsiteX16" fmla="*/ 335947 w 600075"/>
                <a:gd name="connsiteY16" fmla="*/ 241554 h 247650"/>
                <a:gd name="connsiteX17" fmla="*/ 393097 w 600075"/>
                <a:gd name="connsiteY17" fmla="*/ 229457 h 247650"/>
                <a:gd name="connsiteX18" fmla="*/ 450247 w 600075"/>
                <a:gd name="connsiteY18" fmla="*/ 241554 h 247650"/>
                <a:gd name="connsiteX19" fmla="*/ 488347 w 600075"/>
                <a:gd name="connsiteY19" fmla="*/ 250508 h 247650"/>
                <a:gd name="connsiteX20" fmla="*/ 526447 w 600075"/>
                <a:gd name="connsiteY20" fmla="*/ 241554 h 247650"/>
                <a:gd name="connsiteX21" fmla="*/ 583597 w 600075"/>
                <a:gd name="connsiteY21" fmla="*/ 229457 h 247650"/>
                <a:gd name="connsiteX22" fmla="*/ 606743 w 600075"/>
                <a:gd name="connsiteY22" fmla="*/ 232124 h 247650"/>
                <a:gd name="connsiteX23" fmla="*/ 468630 w 600075"/>
                <a:gd name="connsiteY23" fmla="*/ 114300 h 247650"/>
                <a:gd name="connsiteX0" fmla="*/ 468630 w 606743"/>
                <a:gd name="connsiteY0" fmla="*/ 114300 h 250508"/>
                <a:gd name="connsiteX1" fmla="*/ 370904 w 606743"/>
                <a:gd name="connsiteY1" fmla="*/ 122301 h 250508"/>
                <a:gd name="connsiteX2" fmla="*/ 363855 w 606743"/>
                <a:gd name="connsiteY2" fmla="*/ 0 h 250508"/>
                <a:gd name="connsiteX3" fmla="*/ 170340 w 606743"/>
                <a:gd name="connsiteY3" fmla="*/ 140044 h 250508"/>
                <a:gd name="connsiteX4" fmla="*/ 222599 w 606743"/>
                <a:gd name="connsiteY4" fmla="*/ 165068 h 250508"/>
                <a:gd name="connsiteX5" fmla="*/ 200120 w 606743"/>
                <a:gd name="connsiteY5" fmla="*/ 178879 h 250508"/>
                <a:gd name="connsiteX6" fmla="*/ 173355 w 606743"/>
                <a:gd name="connsiteY6" fmla="*/ 142875 h 250508"/>
                <a:gd name="connsiteX7" fmla="*/ 30480 w 606743"/>
                <a:gd name="connsiteY7" fmla="*/ 189357 h 250508"/>
                <a:gd name="connsiteX8" fmla="*/ 0 w 606743"/>
                <a:gd name="connsiteY8" fmla="*/ 230505 h 250508"/>
                <a:gd name="connsiteX9" fmla="*/ 12097 w 606743"/>
                <a:gd name="connsiteY9" fmla="*/ 229457 h 250508"/>
                <a:gd name="connsiteX10" fmla="*/ 69247 w 606743"/>
                <a:gd name="connsiteY10" fmla="*/ 241554 h 250508"/>
                <a:gd name="connsiteX11" fmla="*/ 107347 w 606743"/>
                <a:gd name="connsiteY11" fmla="*/ 250508 h 250508"/>
                <a:gd name="connsiteX12" fmla="*/ 145447 w 606743"/>
                <a:gd name="connsiteY12" fmla="*/ 241554 h 250508"/>
                <a:gd name="connsiteX13" fmla="*/ 202597 w 606743"/>
                <a:gd name="connsiteY13" fmla="*/ 229457 h 250508"/>
                <a:gd name="connsiteX14" fmla="*/ 259747 w 606743"/>
                <a:gd name="connsiteY14" fmla="*/ 241554 h 250508"/>
                <a:gd name="connsiteX15" fmla="*/ 297847 w 606743"/>
                <a:gd name="connsiteY15" fmla="*/ 250508 h 250508"/>
                <a:gd name="connsiteX16" fmla="*/ 335947 w 606743"/>
                <a:gd name="connsiteY16" fmla="*/ 241554 h 250508"/>
                <a:gd name="connsiteX17" fmla="*/ 393097 w 606743"/>
                <a:gd name="connsiteY17" fmla="*/ 229457 h 250508"/>
                <a:gd name="connsiteX18" fmla="*/ 450247 w 606743"/>
                <a:gd name="connsiteY18" fmla="*/ 241554 h 250508"/>
                <a:gd name="connsiteX19" fmla="*/ 488347 w 606743"/>
                <a:gd name="connsiteY19" fmla="*/ 250508 h 250508"/>
                <a:gd name="connsiteX20" fmla="*/ 526447 w 606743"/>
                <a:gd name="connsiteY20" fmla="*/ 241554 h 250508"/>
                <a:gd name="connsiteX21" fmla="*/ 583597 w 606743"/>
                <a:gd name="connsiteY21" fmla="*/ 229457 h 250508"/>
                <a:gd name="connsiteX22" fmla="*/ 606743 w 606743"/>
                <a:gd name="connsiteY22" fmla="*/ 232124 h 250508"/>
                <a:gd name="connsiteX23" fmla="*/ 468630 w 606743"/>
                <a:gd name="connsiteY23" fmla="*/ 114300 h 250508"/>
                <a:gd name="connsiteX0" fmla="*/ 468630 w 606743"/>
                <a:gd name="connsiteY0" fmla="*/ 3482 h 139690"/>
                <a:gd name="connsiteX1" fmla="*/ 370904 w 606743"/>
                <a:gd name="connsiteY1" fmla="*/ 11483 h 139690"/>
                <a:gd name="connsiteX2" fmla="*/ 310309 w 606743"/>
                <a:gd name="connsiteY2" fmla="*/ 62177 h 139690"/>
                <a:gd name="connsiteX3" fmla="*/ 170340 w 606743"/>
                <a:gd name="connsiteY3" fmla="*/ 29226 h 139690"/>
                <a:gd name="connsiteX4" fmla="*/ 222599 w 606743"/>
                <a:gd name="connsiteY4" fmla="*/ 54250 h 139690"/>
                <a:gd name="connsiteX5" fmla="*/ 200120 w 606743"/>
                <a:gd name="connsiteY5" fmla="*/ 68061 h 139690"/>
                <a:gd name="connsiteX6" fmla="*/ 173355 w 606743"/>
                <a:gd name="connsiteY6" fmla="*/ 32057 h 139690"/>
                <a:gd name="connsiteX7" fmla="*/ 30480 w 606743"/>
                <a:gd name="connsiteY7" fmla="*/ 78539 h 139690"/>
                <a:gd name="connsiteX8" fmla="*/ 0 w 606743"/>
                <a:gd name="connsiteY8" fmla="*/ 119687 h 139690"/>
                <a:gd name="connsiteX9" fmla="*/ 12097 w 606743"/>
                <a:gd name="connsiteY9" fmla="*/ 118639 h 139690"/>
                <a:gd name="connsiteX10" fmla="*/ 69247 w 606743"/>
                <a:gd name="connsiteY10" fmla="*/ 130736 h 139690"/>
                <a:gd name="connsiteX11" fmla="*/ 107347 w 606743"/>
                <a:gd name="connsiteY11" fmla="*/ 139690 h 139690"/>
                <a:gd name="connsiteX12" fmla="*/ 145447 w 606743"/>
                <a:gd name="connsiteY12" fmla="*/ 130736 h 139690"/>
                <a:gd name="connsiteX13" fmla="*/ 202597 w 606743"/>
                <a:gd name="connsiteY13" fmla="*/ 118639 h 139690"/>
                <a:gd name="connsiteX14" fmla="*/ 259747 w 606743"/>
                <a:gd name="connsiteY14" fmla="*/ 130736 h 139690"/>
                <a:gd name="connsiteX15" fmla="*/ 297847 w 606743"/>
                <a:gd name="connsiteY15" fmla="*/ 139690 h 139690"/>
                <a:gd name="connsiteX16" fmla="*/ 335947 w 606743"/>
                <a:gd name="connsiteY16" fmla="*/ 130736 h 139690"/>
                <a:gd name="connsiteX17" fmla="*/ 393097 w 606743"/>
                <a:gd name="connsiteY17" fmla="*/ 118639 h 139690"/>
                <a:gd name="connsiteX18" fmla="*/ 450247 w 606743"/>
                <a:gd name="connsiteY18" fmla="*/ 130736 h 139690"/>
                <a:gd name="connsiteX19" fmla="*/ 488347 w 606743"/>
                <a:gd name="connsiteY19" fmla="*/ 139690 h 139690"/>
                <a:gd name="connsiteX20" fmla="*/ 526447 w 606743"/>
                <a:gd name="connsiteY20" fmla="*/ 130736 h 139690"/>
                <a:gd name="connsiteX21" fmla="*/ 583597 w 606743"/>
                <a:gd name="connsiteY21" fmla="*/ 118639 h 139690"/>
                <a:gd name="connsiteX22" fmla="*/ 606743 w 606743"/>
                <a:gd name="connsiteY22" fmla="*/ 121306 h 139690"/>
                <a:gd name="connsiteX23" fmla="*/ 468630 w 606743"/>
                <a:gd name="connsiteY23" fmla="*/ 3482 h 139690"/>
                <a:gd name="connsiteX0" fmla="*/ 468630 w 606743"/>
                <a:gd name="connsiteY0" fmla="*/ 785 h 136993"/>
                <a:gd name="connsiteX1" fmla="*/ 395617 w 606743"/>
                <a:gd name="connsiteY1" fmla="*/ 54094 h 136993"/>
                <a:gd name="connsiteX2" fmla="*/ 310309 w 606743"/>
                <a:gd name="connsiteY2" fmla="*/ 59480 h 136993"/>
                <a:gd name="connsiteX3" fmla="*/ 170340 w 606743"/>
                <a:gd name="connsiteY3" fmla="*/ 26529 h 136993"/>
                <a:gd name="connsiteX4" fmla="*/ 222599 w 606743"/>
                <a:gd name="connsiteY4" fmla="*/ 51553 h 136993"/>
                <a:gd name="connsiteX5" fmla="*/ 200120 w 606743"/>
                <a:gd name="connsiteY5" fmla="*/ 65364 h 136993"/>
                <a:gd name="connsiteX6" fmla="*/ 173355 w 606743"/>
                <a:gd name="connsiteY6" fmla="*/ 29360 h 136993"/>
                <a:gd name="connsiteX7" fmla="*/ 30480 w 606743"/>
                <a:gd name="connsiteY7" fmla="*/ 75842 h 136993"/>
                <a:gd name="connsiteX8" fmla="*/ 0 w 606743"/>
                <a:gd name="connsiteY8" fmla="*/ 116990 h 136993"/>
                <a:gd name="connsiteX9" fmla="*/ 12097 w 606743"/>
                <a:gd name="connsiteY9" fmla="*/ 115942 h 136993"/>
                <a:gd name="connsiteX10" fmla="*/ 69247 w 606743"/>
                <a:gd name="connsiteY10" fmla="*/ 128039 h 136993"/>
                <a:gd name="connsiteX11" fmla="*/ 107347 w 606743"/>
                <a:gd name="connsiteY11" fmla="*/ 136993 h 136993"/>
                <a:gd name="connsiteX12" fmla="*/ 145447 w 606743"/>
                <a:gd name="connsiteY12" fmla="*/ 128039 h 136993"/>
                <a:gd name="connsiteX13" fmla="*/ 202597 w 606743"/>
                <a:gd name="connsiteY13" fmla="*/ 115942 h 136993"/>
                <a:gd name="connsiteX14" fmla="*/ 259747 w 606743"/>
                <a:gd name="connsiteY14" fmla="*/ 128039 h 136993"/>
                <a:gd name="connsiteX15" fmla="*/ 297847 w 606743"/>
                <a:gd name="connsiteY15" fmla="*/ 136993 h 136993"/>
                <a:gd name="connsiteX16" fmla="*/ 335947 w 606743"/>
                <a:gd name="connsiteY16" fmla="*/ 128039 h 136993"/>
                <a:gd name="connsiteX17" fmla="*/ 393097 w 606743"/>
                <a:gd name="connsiteY17" fmla="*/ 115942 h 136993"/>
                <a:gd name="connsiteX18" fmla="*/ 450247 w 606743"/>
                <a:gd name="connsiteY18" fmla="*/ 128039 h 136993"/>
                <a:gd name="connsiteX19" fmla="*/ 488347 w 606743"/>
                <a:gd name="connsiteY19" fmla="*/ 136993 h 136993"/>
                <a:gd name="connsiteX20" fmla="*/ 526447 w 606743"/>
                <a:gd name="connsiteY20" fmla="*/ 128039 h 136993"/>
                <a:gd name="connsiteX21" fmla="*/ 583597 w 606743"/>
                <a:gd name="connsiteY21" fmla="*/ 115942 h 136993"/>
                <a:gd name="connsiteX22" fmla="*/ 606743 w 606743"/>
                <a:gd name="connsiteY22" fmla="*/ 118609 h 136993"/>
                <a:gd name="connsiteX23" fmla="*/ 468630 w 606743"/>
                <a:gd name="connsiteY23" fmla="*/ 785 h 136993"/>
                <a:gd name="connsiteX0" fmla="*/ 480986 w 606743"/>
                <a:gd name="connsiteY0" fmla="*/ 24467 h 111248"/>
                <a:gd name="connsiteX1" fmla="*/ 395617 w 606743"/>
                <a:gd name="connsiteY1" fmla="*/ 28349 h 111248"/>
                <a:gd name="connsiteX2" fmla="*/ 310309 w 606743"/>
                <a:gd name="connsiteY2" fmla="*/ 33735 h 111248"/>
                <a:gd name="connsiteX3" fmla="*/ 170340 w 606743"/>
                <a:gd name="connsiteY3" fmla="*/ 784 h 111248"/>
                <a:gd name="connsiteX4" fmla="*/ 222599 w 606743"/>
                <a:gd name="connsiteY4" fmla="*/ 25808 h 111248"/>
                <a:gd name="connsiteX5" fmla="*/ 200120 w 606743"/>
                <a:gd name="connsiteY5" fmla="*/ 39619 h 111248"/>
                <a:gd name="connsiteX6" fmla="*/ 173355 w 606743"/>
                <a:gd name="connsiteY6" fmla="*/ 3615 h 111248"/>
                <a:gd name="connsiteX7" fmla="*/ 30480 w 606743"/>
                <a:gd name="connsiteY7" fmla="*/ 50097 h 111248"/>
                <a:gd name="connsiteX8" fmla="*/ 0 w 606743"/>
                <a:gd name="connsiteY8" fmla="*/ 91245 h 111248"/>
                <a:gd name="connsiteX9" fmla="*/ 12097 w 606743"/>
                <a:gd name="connsiteY9" fmla="*/ 90197 h 111248"/>
                <a:gd name="connsiteX10" fmla="*/ 69247 w 606743"/>
                <a:gd name="connsiteY10" fmla="*/ 102294 h 111248"/>
                <a:gd name="connsiteX11" fmla="*/ 107347 w 606743"/>
                <a:gd name="connsiteY11" fmla="*/ 111248 h 111248"/>
                <a:gd name="connsiteX12" fmla="*/ 145447 w 606743"/>
                <a:gd name="connsiteY12" fmla="*/ 102294 h 111248"/>
                <a:gd name="connsiteX13" fmla="*/ 202597 w 606743"/>
                <a:gd name="connsiteY13" fmla="*/ 90197 h 111248"/>
                <a:gd name="connsiteX14" fmla="*/ 259747 w 606743"/>
                <a:gd name="connsiteY14" fmla="*/ 102294 h 111248"/>
                <a:gd name="connsiteX15" fmla="*/ 297847 w 606743"/>
                <a:gd name="connsiteY15" fmla="*/ 111248 h 111248"/>
                <a:gd name="connsiteX16" fmla="*/ 335947 w 606743"/>
                <a:gd name="connsiteY16" fmla="*/ 102294 h 111248"/>
                <a:gd name="connsiteX17" fmla="*/ 393097 w 606743"/>
                <a:gd name="connsiteY17" fmla="*/ 90197 h 111248"/>
                <a:gd name="connsiteX18" fmla="*/ 450247 w 606743"/>
                <a:gd name="connsiteY18" fmla="*/ 102294 h 111248"/>
                <a:gd name="connsiteX19" fmla="*/ 488347 w 606743"/>
                <a:gd name="connsiteY19" fmla="*/ 111248 h 111248"/>
                <a:gd name="connsiteX20" fmla="*/ 526447 w 606743"/>
                <a:gd name="connsiteY20" fmla="*/ 102294 h 111248"/>
                <a:gd name="connsiteX21" fmla="*/ 583597 w 606743"/>
                <a:gd name="connsiteY21" fmla="*/ 90197 h 111248"/>
                <a:gd name="connsiteX22" fmla="*/ 606743 w 606743"/>
                <a:gd name="connsiteY22" fmla="*/ 92864 h 111248"/>
                <a:gd name="connsiteX23" fmla="*/ 480986 w 606743"/>
                <a:gd name="connsiteY23" fmla="*/ 24467 h 111248"/>
                <a:gd name="connsiteX0" fmla="*/ 480986 w 606743"/>
                <a:gd name="connsiteY0" fmla="*/ 23683 h 110464"/>
                <a:gd name="connsiteX1" fmla="*/ 395617 w 606743"/>
                <a:gd name="connsiteY1" fmla="*/ 27565 h 110464"/>
                <a:gd name="connsiteX2" fmla="*/ 310309 w 606743"/>
                <a:gd name="connsiteY2" fmla="*/ 32951 h 110464"/>
                <a:gd name="connsiteX3" fmla="*/ 170340 w 606743"/>
                <a:gd name="connsiteY3" fmla="*/ 0 h 110464"/>
                <a:gd name="connsiteX4" fmla="*/ 222599 w 606743"/>
                <a:gd name="connsiteY4" fmla="*/ 25024 h 110464"/>
                <a:gd name="connsiteX5" fmla="*/ 200120 w 606743"/>
                <a:gd name="connsiteY5" fmla="*/ 38835 h 110464"/>
                <a:gd name="connsiteX6" fmla="*/ 173355 w 606743"/>
                <a:gd name="connsiteY6" fmla="*/ 27544 h 110464"/>
                <a:gd name="connsiteX7" fmla="*/ 30480 w 606743"/>
                <a:gd name="connsiteY7" fmla="*/ 49313 h 110464"/>
                <a:gd name="connsiteX8" fmla="*/ 0 w 606743"/>
                <a:gd name="connsiteY8" fmla="*/ 90461 h 110464"/>
                <a:gd name="connsiteX9" fmla="*/ 12097 w 606743"/>
                <a:gd name="connsiteY9" fmla="*/ 89413 h 110464"/>
                <a:gd name="connsiteX10" fmla="*/ 69247 w 606743"/>
                <a:gd name="connsiteY10" fmla="*/ 101510 h 110464"/>
                <a:gd name="connsiteX11" fmla="*/ 107347 w 606743"/>
                <a:gd name="connsiteY11" fmla="*/ 110464 h 110464"/>
                <a:gd name="connsiteX12" fmla="*/ 145447 w 606743"/>
                <a:gd name="connsiteY12" fmla="*/ 101510 h 110464"/>
                <a:gd name="connsiteX13" fmla="*/ 202597 w 606743"/>
                <a:gd name="connsiteY13" fmla="*/ 89413 h 110464"/>
                <a:gd name="connsiteX14" fmla="*/ 259747 w 606743"/>
                <a:gd name="connsiteY14" fmla="*/ 101510 h 110464"/>
                <a:gd name="connsiteX15" fmla="*/ 297847 w 606743"/>
                <a:gd name="connsiteY15" fmla="*/ 110464 h 110464"/>
                <a:gd name="connsiteX16" fmla="*/ 335947 w 606743"/>
                <a:gd name="connsiteY16" fmla="*/ 101510 h 110464"/>
                <a:gd name="connsiteX17" fmla="*/ 393097 w 606743"/>
                <a:gd name="connsiteY17" fmla="*/ 89413 h 110464"/>
                <a:gd name="connsiteX18" fmla="*/ 450247 w 606743"/>
                <a:gd name="connsiteY18" fmla="*/ 101510 h 110464"/>
                <a:gd name="connsiteX19" fmla="*/ 488347 w 606743"/>
                <a:gd name="connsiteY19" fmla="*/ 110464 h 110464"/>
                <a:gd name="connsiteX20" fmla="*/ 526447 w 606743"/>
                <a:gd name="connsiteY20" fmla="*/ 101510 h 110464"/>
                <a:gd name="connsiteX21" fmla="*/ 583597 w 606743"/>
                <a:gd name="connsiteY21" fmla="*/ 89413 h 110464"/>
                <a:gd name="connsiteX22" fmla="*/ 606743 w 606743"/>
                <a:gd name="connsiteY22" fmla="*/ 92080 h 110464"/>
                <a:gd name="connsiteX23" fmla="*/ 480986 w 606743"/>
                <a:gd name="connsiteY23" fmla="*/ 23683 h 11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06743" h="110464">
                  <a:moveTo>
                    <a:pt x="480986" y="23683"/>
                  </a:moveTo>
                  <a:cubicBezTo>
                    <a:pt x="451268" y="15968"/>
                    <a:pt x="429430" y="18040"/>
                    <a:pt x="395617" y="27565"/>
                  </a:cubicBezTo>
                  <a:lnTo>
                    <a:pt x="310309" y="32951"/>
                  </a:lnTo>
                  <a:lnTo>
                    <a:pt x="170340" y="0"/>
                  </a:lnTo>
                  <a:cubicBezTo>
                    <a:pt x="167165" y="55023"/>
                    <a:pt x="225774" y="-29999"/>
                    <a:pt x="222599" y="25024"/>
                  </a:cubicBezTo>
                  <a:cubicBezTo>
                    <a:pt x="214875" y="29239"/>
                    <a:pt x="207371" y="33849"/>
                    <a:pt x="200120" y="38835"/>
                  </a:cubicBezTo>
                  <a:cubicBezTo>
                    <a:pt x="195997" y="23918"/>
                    <a:pt x="186452" y="35791"/>
                    <a:pt x="173355" y="27544"/>
                  </a:cubicBezTo>
                  <a:cubicBezTo>
                    <a:pt x="146780" y="10304"/>
                    <a:pt x="51149" y="34835"/>
                    <a:pt x="30480" y="49313"/>
                  </a:cubicBezTo>
                  <a:cubicBezTo>
                    <a:pt x="17882" y="61043"/>
                    <a:pt x="7550" y="74991"/>
                    <a:pt x="0" y="90461"/>
                  </a:cubicBezTo>
                  <a:cubicBezTo>
                    <a:pt x="4001" y="90461"/>
                    <a:pt x="8096" y="89604"/>
                    <a:pt x="12097" y="89413"/>
                  </a:cubicBezTo>
                  <a:cubicBezTo>
                    <a:pt x="31695" y="90172"/>
                    <a:pt x="51022" y="94263"/>
                    <a:pt x="69247" y="101510"/>
                  </a:cubicBezTo>
                  <a:cubicBezTo>
                    <a:pt x="81372" y="106555"/>
                    <a:pt x="94243" y="109581"/>
                    <a:pt x="107347" y="110464"/>
                  </a:cubicBezTo>
                  <a:cubicBezTo>
                    <a:pt x="120454" y="109602"/>
                    <a:pt x="133328" y="106577"/>
                    <a:pt x="145447" y="101510"/>
                  </a:cubicBezTo>
                  <a:cubicBezTo>
                    <a:pt x="163678" y="94281"/>
                    <a:pt x="183001" y="90191"/>
                    <a:pt x="202597" y="89413"/>
                  </a:cubicBezTo>
                  <a:cubicBezTo>
                    <a:pt x="222195" y="90172"/>
                    <a:pt x="241522" y="94263"/>
                    <a:pt x="259747" y="101510"/>
                  </a:cubicBezTo>
                  <a:cubicBezTo>
                    <a:pt x="271872" y="106555"/>
                    <a:pt x="284743" y="109581"/>
                    <a:pt x="297847" y="110464"/>
                  </a:cubicBezTo>
                  <a:cubicBezTo>
                    <a:pt x="310954" y="109602"/>
                    <a:pt x="323828" y="106577"/>
                    <a:pt x="335947" y="101510"/>
                  </a:cubicBezTo>
                  <a:cubicBezTo>
                    <a:pt x="354178" y="94281"/>
                    <a:pt x="373501" y="90191"/>
                    <a:pt x="393097" y="89413"/>
                  </a:cubicBezTo>
                  <a:cubicBezTo>
                    <a:pt x="412695" y="90172"/>
                    <a:pt x="432022" y="94263"/>
                    <a:pt x="450247" y="101510"/>
                  </a:cubicBezTo>
                  <a:cubicBezTo>
                    <a:pt x="462372" y="106555"/>
                    <a:pt x="475243" y="109581"/>
                    <a:pt x="488347" y="110464"/>
                  </a:cubicBezTo>
                  <a:cubicBezTo>
                    <a:pt x="501454" y="109602"/>
                    <a:pt x="514328" y="106577"/>
                    <a:pt x="526447" y="101510"/>
                  </a:cubicBezTo>
                  <a:cubicBezTo>
                    <a:pt x="544678" y="94281"/>
                    <a:pt x="564001" y="90191"/>
                    <a:pt x="583597" y="89413"/>
                  </a:cubicBezTo>
                  <a:cubicBezTo>
                    <a:pt x="591363" y="89773"/>
                    <a:pt x="599097" y="90665"/>
                    <a:pt x="606743" y="92080"/>
                  </a:cubicBezTo>
                  <a:cubicBezTo>
                    <a:pt x="579215" y="57695"/>
                    <a:pt x="530326" y="36542"/>
                    <a:pt x="480986" y="23683"/>
                  </a:cubicBezTo>
                  <a:close/>
                </a:path>
              </a:pathLst>
            </a:custGeom>
            <a:grpFill/>
            <a:ln w="11013"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E2DFFA8D-9FD8-FC2E-1687-3C4593905963}"/>
                </a:ext>
              </a:extLst>
            </p:cNvPr>
            <p:cNvSpPr/>
            <p:nvPr/>
          </p:nvSpPr>
          <p:spPr>
            <a:xfrm>
              <a:off x="7696676" y="1287028"/>
              <a:ext cx="762000" cy="76200"/>
            </a:xfrm>
            <a:custGeom>
              <a:avLst/>
              <a:gdLst>
                <a:gd name="connsiteX0" fmla="*/ 723900 w 762000"/>
                <a:gd name="connsiteY0" fmla="*/ 12097 h 76200"/>
                <a:gd name="connsiteX1" fmla="*/ 666750 w 762000"/>
                <a:gd name="connsiteY1" fmla="*/ 0 h 76200"/>
                <a:gd name="connsiteX2" fmla="*/ 666750 w 762000"/>
                <a:gd name="connsiteY2" fmla="*/ 0 h 76200"/>
                <a:gd name="connsiteX3" fmla="*/ 609600 w 762000"/>
                <a:gd name="connsiteY3" fmla="*/ 12097 h 76200"/>
                <a:gd name="connsiteX4" fmla="*/ 571500 w 762000"/>
                <a:gd name="connsiteY4" fmla="*/ 21050 h 76200"/>
                <a:gd name="connsiteX5" fmla="*/ 571500 w 762000"/>
                <a:gd name="connsiteY5" fmla="*/ 21050 h 76200"/>
                <a:gd name="connsiteX6" fmla="*/ 533400 w 762000"/>
                <a:gd name="connsiteY6" fmla="*/ 12097 h 76200"/>
                <a:gd name="connsiteX7" fmla="*/ 476250 w 762000"/>
                <a:gd name="connsiteY7" fmla="*/ 0 h 76200"/>
                <a:gd name="connsiteX8" fmla="*/ 476250 w 762000"/>
                <a:gd name="connsiteY8" fmla="*/ 0 h 76200"/>
                <a:gd name="connsiteX9" fmla="*/ 419100 w 762000"/>
                <a:gd name="connsiteY9" fmla="*/ 12097 h 76200"/>
                <a:gd name="connsiteX10" fmla="*/ 381000 w 762000"/>
                <a:gd name="connsiteY10" fmla="*/ 21050 h 76200"/>
                <a:gd name="connsiteX11" fmla="*/ 342900 w 762000"/>
                <a:gd name="connsiteY11" fmla="*/ 12097 h 76200"/>
                <a:gd name="connsiteX12" fmla="*/ 285750 w 762000"/>
                <a:gd name="connsiteY12" fmla="*/ 0 h 76200"/>
                <a:gd name="connsiteX13" fmla="*/ 285750 w 762000"/>
                <a:gd name="connsiteY13" fmla="*/ 0 h 76200"/>
                <a:gd name="connsiteX14" fmla="*/ 228600 w 762000"/>
                <a:gd name="connsiteY14" fmla="*/ 12097 h 76200"/>
                <a:gd name="connsiteX15" fmla="*/ 190500 w 762000"/>
                <a:gd name="connsiteY15" fmla="*/ 21050 h 76200"/>
                <a:gd name="connsiteX16" fmla="*/ 152400 w 762000"/>
                <a:gd name="connsiteY16" fmla="*/ 12097 h 76200"/>
                <a:gd name="connsiteX17" fmla="*/ 95250 w 762000"/>
                <a:gd name="connsiteY17" fmla="*/ 0 h 76200"/>
                <a:gd name="connsiteX18" fmla="*/ 95250 w 762000"/>
                <a:gd name="connsiteY18" fmla="*/ 0 h 76200"/>
                <a:gd name="connsiteX19" fmla="*/ 38100 w 762000"/>
                <a:gd name="connsiteY19" fmla="*/ 12097 h 76200"/>
                <a:gd name="connsiteX20" fmla="*/ 0 w 762000"/>
                <a:gd name="connsiteY20" fmla="*/ 21050 h 76200"/>
                <a:gd name="connsiteX21" fmla="*/ 0 w 762000"/>
                <a:gd name="connsiteY21" fmla="*/ 78200 h 76200"/>
                <a:gd name="connsiteX22" fmla="*/ 57150 w 762000"/>
                <a:gd name="connsiteY22" fmla="*/ 66103 h 76200"/>
                <a:gd name="connsiteX23" fmla="*/ 95250 w 762000"/>
                <a:gd name="connsiteY23" fmla="*/ 56578 h 76200"/>
                <a:gd name="connsiteX24" fmla="*/ 133350 w 762000"/>
                <a:gd name="connsiteY24" fmla="*/ 66103 h 76200"/>
                <a:gd name="connsiteX25" fmla="*/ 190500 w 762000"/>
                <a:gd name="connsiteY25" fmla="*/ 78200 h 76200"/>
                <a:gd name="connsiteX26" fmla="*/ 190500 w 762000"/>
                <a:gd name="connsiteY26" fmla="*/ 78200 h 76200"/>
                <a:gd name="connsiteX27" fmla="*/ 247650 w 762000"/>
                <a:gd name="connsiteY27" fmla="*/ 66103 h 76200"/>
                <a:gd name="connsiteX28" fmla="*/ 285750 w 762000"/>
                <a:gd name="connsiteY28" fmla="*/ 56578 h 76200"/>
                <a:gd name="connsiteX29" fmla="*/ 323850 w 762000"/>
                <a:gd name="connsiteY29" fmla="*/ 65532 h 76200"/>
                <a:gd name="connsiteX30" fmla="*/ 381000 w 762000"/>
                <a:gd name="connsiteY30" fmla="*/ 77724 h 76200"/>
                <a:gd name="connsiteX31" fmla="*/ 438150 w 762000"/>
                <a:gd name="connsiteY31" fmla="*/ 65627 h 76200"/>
                <a:gd name="connsiteX32" fmla="*/ 476250 w 762000"/>
                <a:gd name="connsiteY32" fmla="*/ 56102 h 76200"/>
                <a:gd name="connsiteX33" fmla="*/ 514350 w 762000"/>
                <a:gd name="connsiteY33" fmla="*/ 65627 h 76200"/>
                <a:gd name="connsiteX34" fmla="*/ 571500 w 762000"/>
                <a:gd name="connsiteY34" fmla="*/ 77724 h 76200"/>
                <a:gd name="connsiteX35" fmla="*/ 571500 w 762000"/>
                <a:gd name="connsiteY35" fmla="*/ 77724 h 76200"/>
                <a:gd name="connsiteX36" fmla="*/ 628650 w 762000"/>
                <a:gd name="connsiteY36" fmla="*/ 65627 h 76200"/>
                <a:gd name="connsiteX37" fmla="*/ 666750 w 762000"/>
                <a:gd name="connsiteY37" fmla="*/ 56102 h 76200"/>
                <a:gd name="connsiteX38" fmla="*/ 704850 w 762000"/>
                <a:gd name="connsiteY38" fmla="*/ 65056 h 76200"/>
                <a:gd name="connsiteX39" fmla="*/ 762000 w 762000"/>
                <a:gd name="connsiteY39" fmla="*/ 77248 h 76200"/>
                <a:gd name="connsiteX40" fmla="*/ 762000 w 762000"/>
                <a:gd name="connsiteY40" fmla="*/ 20098 h 76200"/>
                <a:gd name="connsiteX41" fmla="*/ 723900 w 762000"/>
                <a:gd name="connsiteY41" fmla="*/ 12097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62000" h="76200">
                  <a:moveTo>
                    <a:pt x="723900" y="12097"/>
                  </a:moveTo>
                  <a:cubicBezTo>
                    <a:pt x="705675" y="4850"/>
                    <a:pt x="686349" y="759"/>
                    <a:pt x="666750" y="0"/>
                  </a:cubicBezTo>
                  <a:lnTo>
                    <a:pt x="666750" y="0"/>
                  </a:lnTo>
                  <a:cubicBezTo>
                    <a:pt x="647154" y="778"/>
                    <a:pt x="627831" y="4868"/>
                    <a:pt x="609600" y="12097"/>
                  </a:cubicBezTo>
                  <a:cubicBezTo>
                    <a:pt x="597481" y="17164"/>
                    <a:pt x="584607" y="20189"/>
                    <a:pt x="571500" y="21050"/>
                  </a:cubicBezTo>
                  <a:lnTo>
                    <a:pt x="571500" y="21050"/>
                  </a:lnTo>
                  <a:cubicBezTo>
                    <a:pt x="558396" y="20167"/>
                    <a:pt x="545525" y="17142"/>
                    <a:pt x="533400" y="12097"/>
                  </a:cubicBezTo>
                  <a:cubicBezTo>
                    <a:pt x="515175" y="4850"/>
                    <a:pt x="495849" y="759"/>
                    <a:pt x="476250" y="0"/>
                  </a:cubicBezTo>
                  <a:lnTo>
                    <a:pt x="476250" y="0"/>
                  </a:lnTo>
                  <a:cubicBezTo>
                    <a:pt x="456654" y="778"/>
                    <a:pt x="437331" y="4868"/>
                    <a:pt x="419100" y="12097"/>
                  </a:cubicBezTo>
                  <a:cubicBezTo>
                    <a:pt x="406981" y="17164"/>
                    <a:pt x="394107" y="20189"/>
                    <a:pt x="381000" y="21050"/>
                  </a:cubicBezTo>
                  <a:cubicBezTo>
                    <a:pt x="367896" y="20167"/>
                    <a:pt x="355025" y="17142"/>
                    <a:pt x="342900" y="12097"/>
                  </a:cubicBezTo>
                  <a:cubicBezTo>
                    <a:pt x="324675" y="4850"/>
                    <a:pt x="305349" y="759"/>
                    <a:pt x="285750" y="0"/>
                  </a:cubicBezTo>
                  <a:lnTo>
                    <a:pt x="285750" y="0"/>
                  </a:lnTo>
                  <a:cubicBezTo>
                    <a:pt x="266154" y="778"/>
                    <a:pt x="246831" y="4868"/>
                    <a:pt x="228600" y="12097"/>
                  </a:cubicBezTo>
                  <a:cubicBezTo>
                    <a:pt x="216481" y="17164"/>
                    <a:pt x="203607" y="20189"/>
                    <a:pt x="190500" y="21050"/>
                  </a:cubicBezTo>
                  <a:cubicBezTo>
                    <a:pt x="177396" y="20167"/>
                    <a:pt x="164525" y="17142"/>
                    <a:pt x="152400" y="12097"/>
                  </a:cubicBezTo>
                  <a:cubicBezTo>
                    <a:pt x="134175" y="4850"/>
                    <a:pt x="114849" y="759"/>
                    <a:pt x="95250" y="0"/>
                  </a:cubicBezTo>
                  <a:lnTo>
                    <a:pt x="95250" y="0"/>
                  </a:lnTo>
                  <a:cubicBezTo>
                    <a:pt x="75654" y="778"/>
                    <a:pt x="56331" y="4868"/>
                    <a:pt x="38100" y="12097"/>
                  </a:cubicBezTo>
                  <a:cubicBezTo>
                    <a:pt x="25981" y="17164"/>
                    <a:pt x="13107" y="20189"/>
                    <a:pt x="0" y="21050"/>
                  </a:cubicBezTo>
                  <a:lnTo>
                    <a:pt x="0" y="78200"/>
                  </a:lnTo>
                  <a:cubicBezTo>
                    <a:pt x="19610" y="77533"/>
                    <a:pt x="38952" y="73440"/>
                    <a:pt x="57150" y="66103"/>
                  </a:cubicBezTo>
                  <a:cubicBezTo>
                    <a:pt x="69258" y="60908"/>
                    <a:pt x="82122" y="57692"/>
                    <a:pt x="95250" y="56578"/>
                  </a:cubicBezTo>
                  <a:cubicBezTo>
                    <a:pt x="108382" y="57670"/>
                    <a:pt x="121249" y="60888"/>
                    <a:pt x="133350" y="66103"/>
                  </a:cubicBezTo>
                  <a:cubicBezTo>
                    <a:pt x="151554" y="73422"/>
                    <a:pt x="170893" y="77514"/>
                    <a:pt x="190500" y="78200"/>
                  </a:cubicBezTo>
                  <a:lnTo>
                    <a:pt x="190500" y="78200"/>
                  </a:lnTo>
                  <a:cubicBezTo>
                    <a:pt x="210110" y="77533"/>
                    <a:pt x="229452" y="73440"/>
                    <a:pt x="247650" y="66103"/>
                  </a:cubicBezTo>
                  <a:cubicBezTo>
                    <a:pt x="259758" y="60908"/>
                    <a:pt x="272622" y="57692"/>
                    <a:pt x="285750" y="56578"/>
                  </a:cubicBezTo>
                  <a:cubicBezTo>
                    <a:pt x="298844" y="57524"/>
                    <a:pt x="311705" y="60547"/>
                    <a:pt x="323850" y="65532"/>
                  </a:cubicBezTo>
                  <a:cubicBezTo>
                    <a:pt x="342062" y="72837"/>
                    <a:pt x="361393" y="76960"/>
                    <a:pt x="381000" y="77724"/>
                  </a:cubicBezTo>
                  <a:cubicBezTo>
                    <a:pt x="400610" y="77058"/>
                    <a:pt x="419952" y="72963"/>
                    <a:pt x="438150" y="65627"/>
                  </a:cubicBezTo>
                  <a:cubicBezTo>
                    <a:pt x="450258" y="60431"/>
                    <a:pt x="463122" y="57216"/>
                    <a:pt x="476250" y="56102"/>
                  </a:cubicBezTo>
                  <a:cubicBezTo>
                    <a:pt x="489382" y="57194"/>
                    <a:pt x="502249" y="60411"/>
                    <a:pt x="514350" y="65627"/>
                  </a:cubicBezTo>
                  <a:cubicBezTo>
                    <a:pt x="532554" y="72945"/>
                    <a:pt x="551893" y="77038"/>
                    <a:pt x="571500" y="77724"/>
                  </a:cubicBezTo>
                  <a:lnTo>
                    <a:pt x="571500" y="77724"/>
                  </a:lnTo>
                  <a:cubicBezTo>
                    <a:pt x="591110" y="77057"/>
                    <a:pt x="610452" y="72963"/>
                    <a:pt x="628650" y="65627"/>
                  </a:cubicBezTo>
                  <a:cubicBezTo>
                    <a:pt x="640758" y="60431"/>
                    <a:pt x="653622" y="57216"/>
                    <a:pt x="666750" y="56102"/>
                  </a:cubicBezTo>
                  <a:cubicBezTo>
                    <a:pt x="679844" y="57048"/>
                    <a:pt x="692705" y="60070"/>
                    <a:pt x="704850" y="65056"/>
                  </a:cubicBezTo>
                  <a:cubicBezTo>
                    <a:pt x="723044" y="72421"/>
                    <a:pt x="742385" y="76548"/>
                    <a:pt x="762000" y="77248"/>
                  </a:cubicBezTo>
                  <a:lnTo>
                    <a:pt x="762000" y="20098"/>
                  </a:lnTo>
                  <a:cubicBezTo>
                    <a:pt x="748942" y="19582"/>
                    <a:pt x="736062" y="16877"/>
                    <a:pt x="723900" y="12097"/>
                  </a:cubicBezTo>
                  <a:close/>
                </a:path>
              </a:pathLst>
            </a:custGeom>
            <a:grpFill/>
            <a:ln w="11013" cap="flat">
              <a:noFill/>
              <a:prstDash val="solid"/>
              <a:miter/>
            </a:ln>
          </p:spPr>
          <p:txBody>
            <a:bodyPr rtlCol="0" anchor="ctr"/>
            <a:lstStyle/>
            <a:p>
              <a:endParaRPr lang="en-US" dirty="0"/>
            </a:p>
          </p:txBody>
        </p:sp>
        <p:sp>
          <p:nvSpPr>
            <p:cNvPr id="15" name="Isosceles Triangle 14">
              <a:extLst>
                <a:ext uri="{FF2B5EF4-FFF2-40B4-BE49-F238E27FC236}">
                  <a16:creationId xmlns:a16="http://schemas.microsoft.com/office/drawing/2014/main" id="{024D20CC-0C80-F39D-43AE-C682F2B238F9}"/>
                </a:ext>
              </a:extLst>
            </p:cNvPr>
            <p:cNvSpPr/>
            <p:nvPr/>
          </p:nvSpPr>
          <p:spPr>
            <a:xfrm>
              <a:off x="7755924" y="959709"/>
              <a:ext cx="679621" cy="259492"/>
            </a:xfrm>
            <a:prstGeom prst="triangle">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61D3703-BCBB-89B6-BA6B-86751C7FF9FE}"/>
                </a:ext>
              </a:extLst>
            </p:cNvPr>
            <p:cNvSpPr/>
            <p:nvPr/>
          </p:nvSpPr>
          <p:spPr>
            <a:xfrm>
              <a:off x="7846541" y="1017374"/>
              <a:ext cx="86497" cy="140043"/>
            </a:xfrm>
            <a:prstGeom prst="rect">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388E06C5-9F28-6D1B-AD21-8A3635A168A7}"/>
              </a:ext>
              <a:ext uri="{C183D7F6-B498-43B3-948B-1728B52AA6E4}">
                <adec:decorative xmlns:adec="http://schemas.microsoft.com/office/drawing/2017/decorative" val="1"/>
              </a:ext>
            </a:extLst>
          </p:cNvPr>
          <p:cNvGrpSpPr/>
          <p:nvPr/>
        </p:nvGrpSpPr>
        <p:grpSpPr>
          <a:xfrm>
            <a:off x="9814053" y="2932831"/>
            <a:ext cx="946568" cy="992338"/>
            <a:chOff x="5600700" y="5058195"/>
            <a:chExt cx="1123950" cy="1178297"/>
          </a:xfrm>
          <a:solidFill>
            <a:srgbClr val="595959"/>
          </a:solidFill>
        </p:grpSpPr>
        <p:sp>
          <p:nvSpPr>
            <p:cNvPr id="18" name="Moon 17">
              <a:extLst>
                <a:ext uri="{FF2B5EF4-FFF2-40B4-BE49-F238E27FC236}">
                  <a16:creationId xmlns:a16="http://schemas.microsoft.com/office/drawing/2014/main" id="{E90A0B3A-B537-2FB7-10CE-31A9D6F9EE5A}"/>
                </a:ext>
              </a:extLst>
            </p:cNvPr>
            <p:cNvSpPr/>
            <p:nvPr/>
          </p:nvSpPr>
          <p:spPr>
            <a:xfrm rot="6658903">
              <a:off x="6125261" y="4883820"/>
              <a:ext cx="187023" cy="535774"/>
            </a:xfrm>
            <a:prstGeom prst="moon">
              <a:avLst>
                <a:gd name="adj" fmla="val 17306"/>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B36512A-977D-93E2-1FD2-79812183F1A8}"/>
                </a:ext>
              </a:extLst>
            </p:cNvPr>
            <p:cNvSpPr/>
            <p:nvPr/>
          </p:nvSpPr>
          <p:spPr>
            <a:xfrm>
              <a:off x="5600700" y="5425221"/>
              <a:ext cx="1123950" cy="811271"/>
            </a:xfrm>
            <a:custGeom>
              <a:avLst/>
              <a:gdLst>
                <a:gd name="connsiteX0" fmla="*/ 3181350 w 7600950"/>
                <a:gd name="connsiteY0" fmla="*/ 190500 h 5486400"/>
                <a:gd name="connsiteX1" fmla="*/ 1657350 w 7600950"/>
                <a:gd name="connsiteY1" fmla="*/ 2590800 h 5486400"/>
                <a:gd name="connsiteX2" fmla="*/ 4076700 w 7600950"/>
                <a:gd name="connsiteY2" fmla="*/ 2590800 h 5486400"/>
                <a:gd name="connsiteX3" fmla="*/ 3162300 w 7600950"/>
                <a:gd name="connsiteY3" fmla="*/ 3752850 h 5486400"/>
                <a:gd name="connsiteX4" fmla="*/ 514350 w 7600950"/>
                <a:gd name="connsiteY4" fmla="*/ 3752850 h 5486400"/>
                <a:gd name="connsiteX5" fmla="*/ 2019300 w 7600950"/>
                <a:gd name="connsiteY5" fmla="*/ 5314950 h 5486400"/>
                <a:gd name="connsiteX6" fmla="*/ 1466850 w 7600950"/>
                <a:gd name="connsiteY6" fmla="*/ 4057650 h 5486400"/>
                <a:gd name="connsiteX7" fmla="*/ 3524250 w 7600950"/>
                <a:gd name="connsiteY7" fmla="*/ 4057650 h 5486400"/>
                <a:gd name="connsiteX8" fmla="*/ 4400550 w 7600950"/>
                <a:gd name="connsiteY8" fmla="*/ 2895600 h 5486400"/>
                <a:gd name="connsiteX9" fmla="*/ 5981700 w 7600950"/>
                <a:gd name="connsiteY9" fmla="*/ 2895600 h 5486400"/>
                <a:gd name="connsiteX10" fmla="*/ 5638800 w 7600950"/>
                <a:gd name="connsiteY10" fmla="*/ 4057650 h 5486400"/>
                <a:gd name="connsiteX11" fmla="*/ 6858000 w 7600950"/>
                <a:gd name="connsiteY11" fmla="*/ 2609850 h 5486400"/>
                <a:gd name="connsiteX12" fmla="*/ 4686300 w 7600950"/>
                <a:gd name="connsiteY12" fmla="*/ 2609850 h 5486400"/>
                <a:gd name="connsiteX13" fmla="*/ 5276850 w 7600950"/>
                <a:gd name="connsiteY13" fmla="*/ 1981200 h 5486400"/>
                <a:gd name="connsiteX14" fmla="*/ 3200400 w 7600950"/>
                <a:gd name="connsiteY14" fmla="*/ 1981200 h 5486400"/>
                <a:gd name="connsiteX15" fmla="*/ 4057650 w 7600950"/>
                <a:gd name="connsiteY15" fmla="*/ 228600 h 5486400"/>
                <a:gd name="connsiteX16" fmla="*/ 4343400 w 7600950"/>
                <a:gd name="connsiteY16" fmla="*/ 723900 h 5486400"/>
                <a:gd name="connsiteX17" fmla="*/ 4324350 w 7600950"/>
                <a:gd name="connsiteY17" fmla="*/ 1047750 h 5486400"/>
                <a:gd name="connsiteX18" fmla="*/ 4648200 w 7600950"/>
                <a:gd name="connsiteY18" fmla="*/ 1066800 h 5486400"/>
                <a:gd name="connsiteX19" fmla="*/ 4933950 w 7600950"/>
                <a:gd name="connsiteY19" fmla="*/ 1447800 h 5486400"/>
                <a:gd name="connsiteX20" fmla="*/ 7600950 w 7600950"/>
                <a:gd name="connsiteY20" fmla="*/ 1447800 h 5486400"/>
                <a:gd name="connsiteX21" fmla="*/ 7600950 w 7600950"/>
                <a:gd name="connsiteY21" fmla="*/ 5486400 h 5486400"/>
                <a:gd name="connsiteX22" fmla="*/ 0 w 7600950"/>
                <a:gd name="connsiteY22" fmla="*/ 5486400 h 5486400"/>
                <a:gd name="connsiteX23" fmla="*/ 0 w 7600950"/>
                <a:gd name="connsiteY23" fmla="*/ 1390650 h 5486400"/>
                <a:gd name="connsiteX24" fmla="*/ 590550 w 7600950"/>
                <a:gd name="connsiteY24" fmla="*/ 1104900 h 5486400"/>
                <a:gd name="connsiteX25" fmla="*/ 1390650 w 7600950"/>
                <a:gd name="connsiteY25" fmla="*/ 1123950 h 5486400"/>
                <a:gd name="connsiteX26" fmla="*/ 1962150 w 7600950"/>
                <a:gd name="connsiteY26" fmla="*/ 857250 h 5486400"/>
                <a:gd name="connsiteX27" fmla="*/ 2038350 w 7600950"/>
                <a:gd name="connsiteY27" fmla="*/ 247650 h 5486400"/>
                <a:gd name="connsiteX28" fmla="*/ 2533650 w 7600950"/>
                <a:gd name="connsiteY28" fmla="*/ 0 h 5486400"/>
                <a:gd name="connsiteX29" fmla="*/ 3219450 w 7600950"/>
                <a:gd name="connsiteY29" fmla="*/ 247650 h 5486400"/>
                <a:gd name="connsiteX30" fmla="*/ 3143250 w 7600950"/>
                <a:gd name="connsiteY30" fmla="*/ 228600 h 548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00950" h="5486400">
                  <a:moveTo>
                    <a:pt x="3181350" y="190500"/>
                  </a:moveTo>
                  <a:lnTo>
                    <a:pt x="1657350" y="2590800"/>
                  </a:lnTo>
                  <a:lnTo>
                    <a:pt x="4076700" y="2590800"/>
                  </a:lnTo>
                  <a:lnTo>
                    <a:pt x="3162300" y="3752850"/>
                  </a:lnTo>
                  <a:lnTo>
                    <a:pt x="514350" y="3752850"/>
                  </a:lnTo>
                  <a:lnTo>
                    <a:pt x="2019300" y="5314950"/>
                  </a:lnTo>
                  <a:lnTo>
                    <a:pt x="1466850" y="4057650"/>
                  </a:lnTo>
                  <a:lnTo>
                    <a:pt x="3524250" y="4057650"/>
                  </a:lnTo>
                  <a:lnTo>
                    <a:pt x="4400550" y="2895600"/>
                  </a:lnTo>
                  <a:lnTo>
                    <a:pt x="5981700" y="2895600"/>
                  </a:lnTo>
                  <a:lnTo>
                    <a:pt x="5638800" y="4057650"/>
                  </a:lnTo>
                  <a:lnTo>
                    <a:pt x="6858000" y="2609850"/>
                  </a:lnTo>
                  <a:lnTo>
                    <a:pt x="4686300" y="2609850"/>
                  </a:lnTo>
                  <a:lnTo>
                    <a:pt x="5276850" y="1981200"/>
                  </a:lnTo>
                  <a:lnTo>
                    <a:pt x="3200400" y="1981200"/>
                  </a:lnTo>
                  <a:lnTo>
                    <a:pt x="4057650" y="228600"/>
                  </a:lnTo>
                  <a:lnTo>
                    <a:pt x="4343400" y="723900"/>
                  </a:lnTo>
                  <a:lnTo>
                    <a:pt x="4324350" y="1047750"/>
                  </a:lnTo>
                  <a:lnTo>
                    <a:pt x="4648200" y="1066800"/>
                  </a:lnTo>
                  <a:lnTo>
                    <a:pt x="4933950" y="1447800"/>
                  </a:lnTo>
                  <a:lnTo>
                    <a:pt x="7600950" y="1447800"/>
                  </a:lnTo>
                  <a:lnTo>
                    <a:pt x="7600950" y="5486400"/>
                  </a:lnTo>
                  <a:lnTo>
                    <a:pt x="0" y="5486400"/>
                  </a:lnTo>
                  <a:lnTo>
                    <a:pt x="0" y="1390650"/>
                  </a:lnTo>
                  <a:lnTo>
                    <a:pt x="590550" y="1104900"/>
                  </a:lnTo>
                  <a:lnTo>
                    <a:pt x="1390650" y="1123950"/>
                  </a:lnTo>
                  <a:lnTo>
                    <a:pt x="1962150" y="857250"/>
                  </a:lnTo>
                  <a:lnTo>
                    <a:pt x="2038350" y="247650"/>
                  </a:lnTo>
                  <a:lnTo>
                    <a:pt x="2533650" y="0"/>
                  </a:lnTo>
                  <a:lnTo>
                    <a:pt x="3219450" y="247650"/>
                  </a:lnTo>
                  <a:lnTo>
                    <a:pt x="3143250" y="228600"/>
                  </a:lnTo>
                </a:path>
              </a:pathLst>
            </a:cu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Moon 19">
              <a:extLst>
                <a:ext uri="{FF2B5EF4-FFF2-40B4-BE49-F238E27FC236}">
                  <a16:creationId xmlns:a16="http://schemas.microsoft.com/office/drawing/2014/main" id="{0A544137-D56F-B4CA-5A69-87F0D7F28C84}"/>
                </a:ext>
              </a:extLst>
            </p:cNvPr>
            <p:cNvSpPr/>
            <p:nvPr/>
          </p:nvSpPr>
          <p:spPr>
            <a:xfrm rot="5908332">
              <a:off x="6038983" y="5036390"/>
              <a:ext cx="147749" cy="431015"/>
            </a:xfrm>
            <a:prstGeom prst="moon">
              <a:avLst>
                <a:gd name="adj" fmla="val 19266"/>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Moon 20">
              <a:extLst>
                <a:ext uri="{FF2B5EF4-FFF2-40B4-BE49-F238E27FC236}">
                  <a16:creationId xmlns:a16="http://schemas.microsoft.com/office/drawing/2014/main" id="{B3FA0FCB-293C-77B5-A971-D5BCA5E003D9}"/>
                </a:ext>
              </a:extLst>
            </p:cNvPr>
            <p:cNvSpPr/>
            <p:nvPr/>
          </p:nvSpPr>
          <p:spPr>
            <a:xfrm rot="6595698">
              <a:off x="6111064" y="5217332"/>
              <a:ext cx="118999" cy="347985"/>
            </a:xfrm>
            <a:prstGeom prst="moon">
              <a:avLst>
                <a:gd name="adj" fmla="val 19266"/>
              </a:avLst>
            </a:prstGeom>
            <a:grpFill/>
            <a:ln w="11013"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2" name="Graphic 21" descr="Lightning">
            <a:extLst>
              <a:ext uri="{FF2B5EF4-FFF2-40B4-BE49-F238E27FC236}">
                <a16:creationId xmlns:a16="http://schemas.microsoft.com/office/drawing/2014/main" id="{120788B7-A784-406E-511D-93878C3984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3874" y="2069240"/>
            <a:ext cx="1259305" cy="1259305"/>
          </a:xfrm>
          <a:prstGeom prst="rect">
            <a:avLst/>
          </a:prstGeom>
        </p:spPr>
      </p:pic>
    </p:spTree>
    <p:extLst>
      <p:ext uri="{BB962C8B-B14F-4D97-AF65-F5344CB8AC3E}">
        <p14:creationId xmlns:p14="http://schemas.microsoft.com/office/powerpoint/2010/main" val="30060966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DEED5-3B0A-7CBF-A377-219D83DF723F}"/>
              </a:ext>
            </a:extLst>
          </p:cNvPr>
          <p:cNvSpPr>
            <a:spLocks noGrp="1"/>
          </p:cNvSpPr>
          <p:nvPr>
            <p:ph type="title"/>
          </p:nvPr>
        </p:nvSpPr>
        <p:spPr>
          <a:xfrm>
            <a:off x="651820" y="525779"/>
            <a:ext cx="5019218" cy="931025"/>
          </a:xfrm>
        </p:spPr>
        <p:txBody>
          <a:bodyPr vert="horz" lIns="91440" tIns="45720" rIns="91440" bIns="45720" rtlCol="0" anchor="ctr">
            <a:normAutofit fontScale="90000"/>
          </a:bodyPr>
          <a:lstStyle/>
          <a:p>
            <a:r>
              <a:rPr lang="en-US" sz="3600" dirty="0"/>
              <a:t>Incident Specific Response Procedures (ISRPs) </a:t>
            </a:r>
            <a:endParaRPr lang="en-US" sz="3700" dirty="0">
              <a:solidFill>
                <a:schemeClr val="tx1"/>
              </a:solidFill>
            </a:endParaRPr>
          </a:p>
        </p:txBody>
      </p:sp>
      <p:sp>
        <p:nvSpPr>
          <p:cNvPr id="8" name="Content Placeholder 2">
            <a:extLst>
              <a:ext uri="{FF2B5EF4-FFF2-40B4-BE49-F238E27FC236}">
                <a16:creationId xmlns:a16="http://schemas.microsoft.com/office/drawing/2014/main" id="{58F839D7-8649-07E9-9257-D59FB3BB899C}"/>
              </a:ext>
            </a:extLst>
          </p:cNvPr>
          <p:cNvSpPr txBox="1">
            <a:spLocks/>
          </p:cNvSpPr>
          <p:nvPr/>
        </p:nvSpPr>
        <p:spPr>
          <a:xfrm>
            <a:off x="651820" y="2144594"/>
            <a:ext cx="5159895" cy="31432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dirty="0"/>
              <a:t>ISRPs are specialized procedures tailored to a particular type of incident. </a:t>
            </a:r>
          </a:p>
          <a:p>
            <a:r>
              <a:rPr lang="en-US" altLang="en-US" sz="2000" dirty="0"/>
              <a:t>They provide a quick approach for responding to an incident and complement the actions already taken under your ERP.</a:t>
            </a:r>
            <a:endParaRPr lang="en-US" altLang="en-US" sz="2000" dirty="0">
              <a:ea typeface="tahoma"/>
              <a:cs typeface="tahoma"/>
            </a:endParaRPr>
          </a:p>
        </p:txBody>
      </p:sp>
      <p:pic>
        <p:nvPicPr>
          <p:cNvPr id="5" name="Picture 4">
            <a:extLst>
              <a:ext uri="{FF2B5EF4-FFF2-40B4-BE49-F238E27FC236}">
                <a16:creationId xmlns:a16="http://schemas.microsoft.com/office/drawing/2014/main" id="{C1351E18-6EE8-5DAC-5616-1ABBBB17201D}"/>
              </a:ext>
              <a:ext uri="{C183D7F6-B498-43B3-948B-1728B52AA6E4}">
                <adec:decorative xmlns:adec="http://schemas.microsoft.com/office/drawing/2017/decorative" val="1"/>
              </a:ext>
            </a:extLst>
          </p:cNvPr>
          <p:cNvPicPr>
            <a:picLocks noChangeAspect="1"/>
          </p:cNvPicPr>
          <p:nvPr/>
        </p:nvPicPr>
        <p:blipFill rotWithShape="1">
          <a:blip r:embed="rId3"/>
          <a:srcRect t="4506"/>
          <a:stretch/>
        </p:blipFill>
        <p:spPr>
          <a:xfrm>
            <a:off x="6005146" y="10"/>
            <a:ext cx="6186853" cy="5908057"/>
          </a:xfrm>
          <a:prstGeom prst="rect">
            <a:avLst/>
          </a:prstGeom>
          <a:effectLst/>
        </p:spPr>
      </p:pic>
    </p:spTree>
    <p:extLst>
      <p:ext uri="{BB962C8B-B14F-4D97-AF65-F5344CB8AC3E}">
        <p14:creationId xmlns:p14="http://schemas.microsoft.com/office/powerpoint/2010/main" val="22306091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F1B77BE-9C45-4422-AEEB-2CD5FDF19CF5}"/>
              </a:ext>
            </a:extLst>
          </p:cNvPr>
          <p:cNvSpPr>
            <a:spLocks noGrp="1" noChangeArrowheads="1"/>
          </p:cNvSpPr>
          <p:nvPr>
            <p:ph type="title"/>
          </p:nvPr>
        </p:nvSpPr>
        <p:spPr>
          <a:xfrm>
            <a:off x="838200" y="182879"/>
            <a:ext cx="5791199" cy="931025"/>
          </a:xfrm>
        </p:spPr>
        <p:txBody>
          <a:bodyPr/>
          <a:lstStyle/>
          <a:p>
            <a:r>
              <a:rPr lang="en-US" altLang="en-US" dirty="0"/>
              <a:t>ISRP Example - Wildfire</a:t>
            </a:r>
          </a:p>
        </p:txBody>
      </p:sp>
      <p:sp>
        <p:nvSpPr>
          <p:cNvPr id="8" name="Rectangle 5">
            <a:extLst>
              <a:ext uri="{FF2B5EF4-FFF2-40B4-BE49-F238E27FC236}">
                <a16:creationId xmlns:a16="http://schemas.microsoft.com/office/drawing/2014/main" id="{A15A323F-4FCF-4E0D-8832-C277D94D473A}"/>
              </a:ext>
            </a:extLst>
          </p:cNvPr>
          <p:cNvSpPr>
            <a:spLocks noChangeArrowheads="1"/>
          </p:cNvSpPr>
          <p:nvPr/>
        </p:nvSpPr>
        <p:spPr bwMode="auto">
          <a:xfrm>
            <a:off x="433814" y="835210"/>
            <a:ext cx="86019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spcBef>
                <a:spcPct val="20000"/>
              </a:spcBef>
              <a:buChar char="•"/>
              <a:defRPr sz="2400">
                <a:solidFill>
                  <a:srgbClr val="154DA7"/>
                </a:solidFill>
                <a:latin typeface="Arial" panose="020B0604020202020204" pitchFamily="34" charset="0"/>
              </a:defRPr>
            </a:lvl1pPr>
            <a:lvl2pPr marL="742950" indent="-285750">
              <a:spcBef>
                <a:spcPct val="20000"/>
              </a:spcBef>
              <a:buChar char="–"/>
              <a:defRPr sz="2000">
                <a:solidFill>
                  <a:srgbClr val="154DA7"/>
                </a:solidFill>
                <a:latin typeface="Arial" panose="020B0604020202020204" pitchFamily="34" charset="0"/>
              </a:defRPr>
            </a:lvl2pPr>
            <a:lvl3pPr marL="1143000" indent="-228600">
              <a:spcBef>
                <a:spcPct val="20000"/>
              </a:spcBef>
              <a:buFont typeface="Tahoma" panose="020B0604030504040204" pitchFamily="34" charset="0"/>
              <a:buChar char="&gt;"/>
              <a:defRPr sz="2000">
                <a:solidFill>
                  <a:srgbClr val="154DA7"/>
                </a:solidFill>
                <a:latin typeface="Arial" panose="020B0604020202020204" pitchFamily="34" charset="0"/>
              </a:defRPr>
            </a:lvl3pPr>
            <a:lvl4pPr marL="1600200" indent="-228600">
              <a:spcBef>
                <a:spcPct val="20000"/>
              </a:spcBef>
              <a:buChar char="»"/>
              <a:defRPr sz="2000">
                <a:solidFill>
                  <a:srgbClr val="154DA7"/>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rgbClr val="154DA7"/>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54DA7"/>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54DA7"/>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54DA7"/>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54DA7"/>
                </a:solidFill>
                <a:latin typeface="Arial" panose="020B0604020202020204" pitchFamily="34" charset="0"/>
              </a:defRPr>
            </a:lvl9pPr>
          </a:lstStyle>
          <a:p>
            <a:pPr algn="ctr">
              <a:spcBef>
                <a:spcPct val="0"/>
              </a:spcBef>
              <a:buNone/>
            </a:pPr>
            <a:r>
              <a:rPr lang="en-US" altLang="en-US" sz="1800" dirty="0">
                <a:solidFill>
                  <a:srgbClr val="00B0F0"/>
                </a:solidFill>
                <a:latin typeface="Arial"/>
                <a:cs typeface="Arial"/>
                <a:hlinkClick r:id="rId3"/>
              </a:rPr>
              <a:t>www.epa.gov/waterutilityresponse/incident-action-checklists-water-utilities</a:t>
            </a:r>
            <a:r>
              <a:rPr lang="en-US" altLang="en-US" sz="1800" dirty="0">
                <a:solidFill>
                  <a:srgbClr val="00B0F0"/>
                </a:solidFill>
                <a:latin typeface="Arial"/>
                <a:cs typeface="Arial"/>
              </a:rPr>
              <a:t> </a:t>
            </a:r>
          </a:p>
        </p:txBody>
      </p:sp>
      <p:pic>
        <p:nvPicPr>
          <p:cNvPr id="9" name="Picture 8">
            <a:extLst>
              <a:ext uri="{FF2B5EF4-FFF2-40B4-BE49-F238E27FC236}">
                <a16:creationId xmlns:a16="http://schemas.microsoft.com/office/drawing/2014/main" id="{4790E956-D79B-444B-BB51-35EA64A09B44}"/>
              </a:ext>
              <a:ext uri="{C183D7F6-B498-43B3-948B-1728B52AA6E4}">
                <adec:decorative xmlns:adec="http://schemas.microsoft.com/office/drawing/2017/decorative" val="1"/>
              </a:ext>
            </a:extLst>
          </p:cNvPr>
          <p:cNvPicPr>
            <a:picLocks noChangeAspect="1"/>
          </p:cNvPicPr>
          <p:nvPr/>
        </p:nvPicPr>
        <p:blipFill rotWithShape="1">
          <a:blip r:embed="rId4"/>
          <a:srcRect l="-10862" t="-60879" r="-11582" b="-48445"/>
          <a:stretch/>
        </p:blipFill>
        <p:spPr>
          <a:xfrm>
            <a:off x="8858249" y="246221"/>
            <a:ext cx="3123028" cy="738554"/>
          </a:xfrm>
          <a:prstGeom prst="rect">
            <a:avLst/>
          </a:prstGeom>
          <a:solidFill>
            <a:schemeClr val="bg1"/>
          </a:solidFill>
        </p:spPr>
      </p:pic>
      <p:pic>
        <p:nvPicPr>
          <p:cNvPr id="6" name="Picture 5" descr="Screenshot of the Incident Specific Response Procedure for Wildfires">
            <a:extLst>
              <a:ext uri="{FF2B5EF4-FFF2-40B4-BE49-F238E27FC236}">
                <a16:creationId xmlns:a16="http://schemas.microsoft.com/office/drawing/2014/main" id="{43352D26-7DAC-D764-D054-E76D46ED7CF6}"/>
              </a:ext>
            </a:extLst>
          </p:cNvPr>
          <p:cNvPicPr>
            <a:picLocks noChangeAspect="1"/>
          </p:cNvPicPr>
          <p:nvPr/>
        </p:nvPicPr>
        <p:blipFill>
          <a:blip r:embed="rId5"/>
          <a:stretch>
            <a:fillRect/>
          </a:stretch>
        </p:blipFill>
        <p:spPr>
          <a:xfrm>
            <a:off x="967264" y="1204542"/>
            <a:ext cx="5791199" cy="4550515"/>
          </a:xfrm>
          <a:prstGeom prst="rect">
            <a:avLst/>
          </a:prstGeom>
        </p:spPr>
      </p:pic>
      <p:pic>
        <p:nvPicPr>
          <p:cNvPr id="7" name="Picture 6">
            <a:extLst>
              <a:ext uri="{FF2B5EF4-FFF2-40B4-BE49-F238E27FC236}">
                <a16:creationId xmlns:a16="http://schemas.microsoft.com/office/drawing/2014/main" id="{0D821321-4338-7841-7175-D1DA67ED9A4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08425" y="1247746"/>
            <a:ext cx="4992477" cy="488242"/>
          </a:xfrm>
          <a:prstGeom prst="rect">
            <a:avLst/>
          </a:prstGeom>
        </p:spPr>
      </p:pic>
      <p:pic>
        <p:nvPicPr>
          <p:cNvPr id="10" name="Picture 9">
            <a:extLst>
              <a:ext uri="{FF2B5EF4-FFF2-40B4-BE49-F238E27FC236}">
                <a16:creationId xmlns:a16="http://schemas.microsoft.com/office/drawing/2014/main" id="{794C7C60-A114-46B4-3A58-862BD18E58FD}"/>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854328" y="1793641"/>
            <a:ext cx="4946574" cy="479777"/>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19" name="Freeform: Shape 18">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2" name="Title 1">
            <a:extLst>
              <a:ext uri="{FF2B5EF4-FFF2-40B4-BE49-F238E27FC236}">
                <a16:creationId xmlns:a16="http://schemas.microsoft.com/office/drawing/2014/main" id="{1DA4ED12-AE1A-B3EC-F65A-6512CCD37B73}"/>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400" kern="1200" dirty="0">
                <a:solidFill>
                  <a:srgbClr val="FFFFFF"/>
                </a:solidFill>
                <a:latin typeface="+mj-lt"/>
                <a:ea typeface="+mj-ea"/>
                <a:cs typeface="+mj-cs"/>
              </a:rPr>
              <a:t>Section </a:t>
            </a:r>
            <a:r>
              <a:rPr lang="en-US" sz="4400" dirty="0">
                <a:solidFill>
                  <a:srgbClr val="FFFFFF"/>
                </a:solidFill>
              </a:rPr>
              <a:t>3</a:t>
            </a:r>
            <a:r>
              <a:rPr lang="en-US" sz="4400" kern="1200" dirty="0">
                <a:solidFill>
                  <a:srgbClr val="FFFFFF"/>
                </a:solidFill>
                <a:latin typeface="+mj-lt"/>
                <a:ea typeface="+mj-ea"/>
                <a:cs typeface="+mj-cs"/>
              </a:rPr>
              <a:t>: Mitigation Actions</a:t>
            </a:r>
          </a:p>
        </p:txBody>
      </p:sp>
      <p:sp>
        <p:nvSpPr>
          <p:cNvPr id="21" name="Arc 2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tahoma"/>
              <a:ea typeface="+mn-ea"/>
              <a:cs typeface="+mn-cs"/>
            </a:endParaRPr>
          </a:p>
        </p:txBody>
      </p:sp>
      <p:sp>
        <p:nvSpPr>
          <p:cNvPr id="5" name="Content Placeholder 4">
            <a:extLst>
              <a:ext uri="{FF2B5EF4-FFF2-40B4-BE49-F238E27FC236}">
                <a16:creationId xmlns:a16="http://schemas.microsoft.com/office/drawing/2014/main" id="{D36847FA-EBB3-79D1-15CC-A3B010A07A47}"/>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defRPr/>
            </a:pPr>
            <a:r>
              <a:rPr lang="en-US" sz="2400" dirty="0"/>
              <a:t>This section of your ERP includes actions which can lessen the impact of a malevolent act or natural hazard on the public health and water services provided to your community. </a:t>
            </a:r>
            <a:endParaRPr lang="en-US" sz="2400" dirty="0">
              <a:ea typeface="tahoma"/>
              <a:cs typeface="tahoma"/>
            </a:endParaRPr>
          </a:p>
          <a:p>
            <a:pPr>
              <a:defRPr/>
            </a:pPr>
            <a:endParaRPr lang="en-US" dirty="0"/>
          </a:p>
          <a:p>
            <a:pPr marL="914400" lvl="2">
              <a:defRPr/>
            </a:pPr>
            <a:r>
              <a:rPr lang="en-US" dirty="0"/>
              <a:t>3.1 –Alternate Source Water Options and Interconnected Utilities</a:t>
            </a:r>
          </a:p>
          <a:p>
            <a:pPr marL="914400" lvl="2">
              <a:defRPr/>
            </a:pPr>
            <a:r>
              <a:rPr lang="en-US" dirty="0">
                <a:ea typeface="tahoma"/>
                <a:cs typeface="tahoma"/>
              </a:rPr>
              <a:t>3.2 – Cybersecurity Mitigation Actions</a:t>
            </a:r>
          </a:p>
          <a:p>
            <a:pPr marL="914400" lvl="2">
              <a:defRPr/>
            </a:pPr>
            <a:r>
              <a:rPr lang="en-US" dirty="0"/>
              <a:t>3.3 – Other Mitigation Actions</a:t>
            </a:r>
            <a:endParaRPr lang="en-US" dirty="0">
              <a:ea typeface="tahoma"/>
              <a:cs typeface="tahoma"/>
            </a:endParaRPr>
          </a:p>
        </p:txBody>
      </p:sp>
    </p:spTree>
    <p:extLst>
      <p:ext uri="{BB962C8B-B14F-4D97-AF65-F5344CB8AC3E}">
        <p14:creationId xmlns:p14="http://schemas.microsoft.com/office/powerpoint/2010/main" val="173054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wo people reviewing a document">
            <a:extLst>
              <a:ext uri="{FF2B5EF4-FFF2-40B4-BE49-F238E27FC236}">
                <a16:creationId xmlns:a16="http://schemas.microsoft.com/office/drawing/2014/main" id="{9C2035B8-4D2A-84A6-649B-67C7539A24EF}"/>
              </a:ext>
            </a:extLst>
          </p:cNvPr>
          <p:cNvPicPr>
            <a:picLocks noChangeAspect="1"/>
          </p:cNvPicPr>
          <p:nvPr/>
        </p:nvPicPr>
        <p:blipFill rotWithShape="1">
          <a:blip r:embed="rId3">
            <a:extLst>
              <a:ext uri="{28A0092B-C50C-407E-A947-70E740481C1C}">
                <a14:useLocalDpi xmlns:a14="http://schemas.microsoft.com/office/drawing/2010/main" val="0"/>
              </a:ext>
            </a:extLst>
          </a:blip>
          <a:srcRect l="16417" r="11984"/>
          <a:stretch/>
        </p:blipFill>
        <p:spPr>
          <a:xfrm>
            <a:off x="5830487" y="1"/>
            <a:ext cx="6361513" cy="5924938"/>
          </a:xfrm>
          <a:prstGeom prst="rect">
            <a:avLst/>
          </a:prstGeom>
        </p:spPr>
      </p:pic>
      <p:sp>
        <p:nvSpPr>
          <p:cNvPr id="2" name="Title 1">
            <a:extLst>
              <a:ext uri="{FF2B5EF4-FFF2-40B4-BE49-F238E27FC236}">
                <a16:creationId xmlns:a16="http://schemas.microsoft.com/office/drawing/2014/main" id="{1B339088-2EE5-4BBC-9D97-2563CE3695F5}"/>
              </a:ext>
            </a:extLst>
          </p:cNvPr>
          <p:cNvSpPr>
            <a:spLocks noGrp="1"/>
          </p:cNvSpPr>
          <p:nvPr>
            <p:ph type="title"/>
          </p:nvPr>
        </p:nvSpPr>
        <p:spPr>
          <a:xfrm>
            <a:off x="317500" y="365125"/>
            <a:ext cx="6055308" cy="1325563"/>
          </a:xfrm>
        </p:spPr>
        <p:txBody>
          <a:bodyPr>
            <a:normAutofit/>
          </a:bodyPr>
          <a:lstStyle/>
          <a:p>
            <a:r>
              <a:rPr lang="en-US" dirty="0"/>
              <a:t>Reviewing and Revising your RRA and ERP</a:t>
            </a:r>
          </a:p>
        </p:txBody>
      </p:sp>
      <p:sp>
        <p:nvSpPr>
          <p:cNvPr id="3" name="Text Placeholder 2">
            <a:extLst>
              <a:ext uri="{FF2B5EF4-FFF2-40B4-BE49-F238E27FC236}">
                <a16:creationId xmlns:a16="http://schemas.microsoft.com/office/drawing/2014/main" id="{138897EA-B498-4B31-B46D-E10E7816FC64}"/>
              </a:ext>
            </a:extLst>
          </p:cNvPr>
          <p:cNvSpPr>
            <a:spLocks noGrp="1"/>
          </p:cNvSpPr>
          <p:nvPr>
            <p:ph type="body" sz="quarter" idx="10"/>
          </p:nvPr>
        </p:nvSpPr>
        <p:spPr>
          <a:xfrm>
            <a:off x="317500" y="1780293"/>
            <a:ext cx="5336851" cy="3943132"/>
          </a:xfrm>
        </p:spPr>
        <p:txBody>
          <a:bodyPr>
            <a:normAutofit/>
          </a:bodyPr>
          <a:lstStyle/>
          <a:p>
            <a:pPr>
              <a:spcBef>
                <a:spcPts val="0"/>
              </a:spcBef>
              <a:spcAft>
                <a:spcPts val="1200"/>
              </a:spcAft>
            </a:pPr>
            <a:r>
              <a:rPr lang="en-US" dirty="0"/>
              <a:t>Update your RRA and ERP to include emerging as well as ongoing threats</a:t>
            </a:r>
          </a:p>
          <a:p>
            <a:pPr>
              <a:spcBef>
                <a:spcPts val="0"/>
              </a:spcBef>
              <a:spcAft>
                <a:spcPts val="1200"/>
              </a:spcAft>
            </a:pPr>
            <a:r>
              <a:rPr lang="en-US" sz="2800" dirty="0"/>
              <a:t>EPA’s website, </a:t>
            </a:r>
            <a:r>
              <a:rPr lang="en-US" sz="2800" dirty="0">
                <a:hlinkClick r:id="rId4"/>
              </a:rPr>
              <a:t>www.epa.gov/waterresilience</a:t>
            </a:r>
            <a:r>
              <a:rPr lang="en-US" sz="2800" dirty="0"/>
              <a:t>, has resources on many threats of concern to water systems, including cyber threats, supply chain disruptions, and more</a:t>
            </a:r>
            <a:endParaRPr lang="en-US" dirty="0">
              <a:solidFill>
                <a:schemeClr val="tx1"/>
              </a:solidFill>
              <a:cs typeface="Arial" panose="020B0604020202020204" pitchFamily="34" charset="0"/>
            </a:endParaRPr>
          </a:p>
        </p:txBody>
      </p:sp>
    </p:spTree>
    <p:extLst>
      <p:ext uri="{BB962C8B-B14F-4D97-AF65-F5344CB8AC3E}">
        <p14:creationId xmlns:p14="http://schemas.microsoft.com/office/powerpoint/2010/main" val="34194698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C2941-C08B-44F0-9619-8DB4092A794F}"/>
              </a:ext>
            </a:extLst>
          </p:cNvPr>
          <p:cNvSpPr>
            <a:spLocks noGrp="1"/>
          </p:cNvSpPr>
          <p:nvPr>
            <p:ph type="title"/>
          </p:nvPr>
        </p:nvSpPr>
        <p:spPr>
          <a:xfrm>
            <a:off x="635977" y="297974"/>
            <a:ext cx="10515600" cy="931025"/>
          </a:xfrm>
        </p:spPr>
        <p:txBody>
          <a:bodyPr>
            <a:normAutofit/>
          </a:bodyPr>
          <a:lstStyle/>
          <a:p>
            <a:r>
              <a:rPr lang="en-US" altLang="en-US" dirty="0"/>
              <a:t>3.1 Alt. Source Water and Interconnected Utilities </a:t>
            </a:r>
            <a:endParaRPr lang="en-US" dirty="0"/>
          </a:p>
        </p:txBody>
      </p:sp>
      <p:pic>
        <p:nvPicPr>
          <p:cNvPr id="6" name="Picture 5" descr="Screenshot of 3.1 Alt. Source Water and Interconnected Utilities Table from EPA's ERP Template">
            <a:extLst>
              <a:ext uri="{FF2B5EF4-FFF2-40B4-BE49-F238E27FC236}">
                <a16:creationId xmlns:a16="http://schemas.microsoft.com/office/drawing/2014/main" id="{F2488F73-E5B7-66B8-CBC2-91D65D51EF31}"/>
              </a:ext>
            </a:extLst>
          </p:cNvPr>
          <p:cNvPicPr>
            <a:picLocks noChangeAspect="1"/>
          </p:cNvPicPr>
          <p:nvPr/>
        </p:nvPicPr>
        <p:blipFill>
          <a:blip r:embed="rId3"/>
          <a:stretch>
            <a:fillRect/>
          </a:stretch>
        </p:blipFill>
        <p:spPr>
          <a:xfrm>
            <a:off x="1794472" y="1228999"/>
            <a:ext cx="7635902" cy="4244708"/>
          </a:xfrm>
          <a:prstGeom prst="rect">
            <a:avLst/>
          </a:prstGeom>
        </p:spPr>
      </p:pic>
    </p:spTree>
    <p:extLst>
      <p:ext uri="{BB962C8B-B14F-4D97-AF65-F5344CB8AC3E}">
        <p14:creationId xmlns:p14="http://schemas.microsoft.com/office/powerpoint/2010/main" val="20984369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ahoma"/>
              <a:ea typeface="+mn-ea"/>
              <a:cs typeface="+mn-cs"/>
            </a:endParaRPr>
          </a:p>
        </p:txBody>
      </p:sp>
      <p:sp>
        <p:nvSpPr>
          <p:cNvPr id="2" name="Title 1">
            <a:extLst>
              <a:ext uri="{FF2B5EF4-FFF2-40B4-BE49-F238E27FC236}">
                <a16:creationId xmlns:a16="http://schemas.microsoft.com/office/drawing/2014/main" id="{EEDA5689-9AB2-92FA-9B33-631FA56BA773}"/>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400" kern="1200" dirty="0">
                <a:solidFill>
                  <a:srgbClr val="FFFFFF"/>
                </a:solidFill>
                <a:latin typeface="+mj-lt"/>
                <a:ea typeface="+mj-ea"/>
                <a:cs typeface="+mj-cs"/>
              </a:rPr>
              <a:t>Section </a:t>
            </a:r>
            <a:r>
              <a:rPr lang="en-US" sz="4400" dirty="0">
                <a:solidFill>
                  <a:srgbClr val="FFFFFF"/>
                </a:solidFill>
              </a:rPr>
              <a:t>4</a:t>
            </a:r>
            <a:r>
              <a:rPr lang="en-US" sz="4400" kern="1200" dirty="0">
                <a:solidFill>
                  <a:srgbClr val="FFFFFF"/>
                </a:solidFill>
                <a:latin typeface="+mj-lt"/>
                <a:ea typeface="+mj-ea"/>
                <a:cs typeface="+mj-cs"/>
              </a:rPr>
              <a:t>: Detection Strategies</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8595B"/>
              </a:solidFill>
              <a:effectLst/>
              <a:uLnTx/>
              <a:uFillTx/>
              <a:latin typeface="tahoma"/>
              <a:ea typeface="+mn-ea"/>
              <a:cs typeface="+mn-cs"/>
            </a:endParaRPr>
          </a:p>
        </p:txBody>
      </p:sp>
      <p:sp>
        <p:nvSpPr>
          <p:cNvPr id="4" name="TextBox 3">
            <a:extLst>
              <a:ext uri="{FF2B5EF4-FFF2-40B4-BE49-F238E27FC236}">
                <a16:creationId xmlns:a16="http://schemas.microsoft.com/office/drawing/2014/main" id="{6CC168A9-6BBD-C89E-D48A-768D7E14F6E1}"/>
              </a:ext>
            </a:extLst>
          </p:cNvPr>
          <p:cNvSpPr txBox="1"/>
          <p:nvPr/>
        </p:nvSpPr>
        <p:spPr>
          <a:xfrm>
            <a:off x="4447308" y="591344"/>
            <a:ext cx="6906491" cy="558561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This section of your ERP contains strategies that can aid in the detection of malevolent acts or natural hazards that threaten the security or resilience of your utility, including;</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srgbClr val="58595B"/>
              </a:solidFill>
              <a:effectLst/>
              <a:uLnTx/>
              <a:uFillTx/>
              <a:latin typeface="tahoma"/>
              <a:ea typeface="+mn-ea"/>
              <a:cs typeface="+mn-cs"/>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Unauthorized Entry into Utility Facilities</a:t>
            </a:r>
            <a:endParaRPr kumimoji="0" lang="en-US" altLang="en-US" sz="1800" b="0" i="0" u="none" strike="noStrike" kern="1200" cap="none" spc="0" normalizeH="0" baseline="0" noProof="0" dirty="0">
              <a:ln>
                <a:noFill/>
              </a:ln>
              <a:solidFill>
                <a:srgbClr val="58595B"/>
              </a:solidFill>
              <a:effectLst/>
              <a:uLnTx/>
              <a:uFillTx/>
              <a:latin typeface="tahoma"/>
              <a:ea typeface="tahoma"/>
              <a:cs typeface="tahoma"/>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Water Contamination</a:t>
            </a:r>
            <a:endParaRPr kumimoji="0" lang="en-US" altLang="en-US" sz="1800" b="0" i="0" u="none" strike="noStrike" kern="1200" cap="none" spc="0" normalizeH="0" baseline="0" noProof="0" dirty="0">
              <a:ln>
                <a:noFill/>
              </a:ln>
              <a:solidFill>
                <a:srgbClr val="58595B"/>
              </a:solidFill>
              <a:effectLst/>
              <a:uLnTx/>
              <a:uFillTx/>
              <a:latin typeface="tahoma"/>
              <a:ea typeface="tahoma"/>
              <a:cs typeface="tahoma"/>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Cyber Intrusion</a:t>
            </a:r>
            <a:endParaRPr kumimoji="0" lang="en-US" altLang="en-US" sz="1800" b="0" i="0" u="none" strike="noStrike" kern="1200" cap="none" spc="0" normalizeH="0" baseline="0" noProof="0" dirty="0">
              <a:ln>
                <a:noFill/>
              </a:ln>
              <a:solidFill>
                <a:srgbClr val="58595B"/>
              </a:solidFill>
              <a:effectLst/>
              <a:uLnTx/>
              <a:uFillTx/>
              <a:latin typeface="tahoma"/>
              <a:ea typeface="tahoma"/>
              <a:cs typeface="tahoma"/>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Hazardous Chemical Release</a:t>
            </a:r>
            <a:endParaRPr kumimoji="0" lang="en-US" altLang="en-US" sz="1800" b="0" i="0" u="none" strike="noStrike" kern="1200" cap="none" spc="0" normalizeH="0" baseline="0" noProof="0" dirty="0">
              <a:ln>
                <a:noFill/>
              </a:ln>
              <a:solidFill>
                <a:srgbClr val="58595B"/>
              </a:solidFill>
              <a:effectLst/>
              <a:uLnTx/>
              <a:uFillTx/>
              <a:latin typeface="tahoma"/>
              <a:ea typeface="tahoma"/>
              <a:cs typeface="tahoma"/>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Natural Disasters</a:t>
            </a:r>
            <a:endParaRPr kumimoji="0" lang="en-US" altLang="en-US" sz="1800" b="0" i="0" u="none" strike="noStrike" kern="1200" cap="none" spc="0" normalizeH="0" baseline="0" noProof="0" dirty="0">
              <a:ln>
                <a:noFill/>
              </a:ln>
              <a:solidFill>
                <a:srgbClr val="58595B"/>
              </a:solidFill>
              <a:effectLst/>
              <a:uLnTx/>
              <a:uFillTx/>
              <a:latin typeface="tahoma"/>
              <a:ea typeface="tahoma"/>
              <a:cs typeface="tahoma"/>
            </a:endParaRP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Power Outages</a:t>
            </a:r>
            <a:endParaRPr kumimoji="0" lang="en-US" altLang="en-US" sz="1800" b="0" i="0" u="none" strike="noStrike" kern="1200" cap="none" spc="0" normalizeH="0" baseline="0" noProof="0" dirty="0">
              <a:ln>
                <a:noFill/>
              </a:ln>
              <a:solidFill>
                <a:srgbClr val="58595B"/>
              </a:solidFill>
              <a:effectLst/>
              <a:uLnTx/>
              <a:uFillTx/>
              <a:latin typeface="tahoma"/>
              <a:ea typeface="tahoma"/>
              <a:cs typeface="tahoma"/>
            </a:endParaRPr>
          </a:p>
          <a:p>
            <a:pPr marR="0" lvl="0" algn="l" defTabSz="914400" rtl="0" eaLnBrk="1" fontAlgn="auto" latinLnBrk="0" hangingPunct="1">
              <a:lnSpc>
                <a:spcPct val="90000"/>
              </a:lnSpc>
              <a:spcBef>
                <a:spcPts val="0"/>
              </a:spcBef>
              <a:spcAft>
                <a:spcPts val="600"/>
              </a:spcAft>
              <a:buClrTx/>
              <a:buSzTx/>
              <a:tabLst/>
              <a:defRPr/>
            </a:pPr>
            <a:endParaRPr kumimoji="0" lang="en-US" altLang="en-US" sz="1800" b="0" i="0" u="none" strike="noStrike" kern="1200" cap="none" spc="0" normalizeH="0" baseline="0" noProof="0" dirty="0">
              <a:ln>
                <a:noFill/>
              </a:ln>
              <a:solidFill>
                <a:srgbClr val="58595B"/>
              </a:solidFill>
              <a:effectLst/>
              <a:uLnTx/>
              <a:uFillTx/>
              <a:latin typeface="tahoma"/>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altLang="en-US" sz="1800" b="0" i="0" u="none" strike="noStrike" kern="1200" cap="none" spc="0" normalizeH="0" baseline="0" noProof="0" dirty="0">
                <a:ln>
                  <a:noFill/>
                </a:ln>
                <a:solidFill>
                  <a:srgbClr val="58595B"/>
                </a:solidFill>
                <a:effectLst/>
                <a:uLnTx/>
                <a:uFillTx/>
                <a:latin typeface="tahoma"/>
                <a:ea typeface="+mn-ea"/>
                <a:cs typeface="+mn-cs"/>
              </a:rPr>
              <a:t>Effective response to an emergency requires timely detection, which allows your utility to implement its ERP as soon as possible.</a:t>
            </a:r>
            <a:endParaRPr kumimoji="0" lang="en-US" altLang="en-US" sz="1800" b="0" i="0" u="none" strike="noStrike" kern="1200" cap="none" spc="0" normalizeH="0" baseline="0" noProof="0" dirty="0">
              <a:ln>
                <a:noFill/>
              </a:ln>
              <a:solidFill>
                <a:srgbClr val="58595B"/>
              </a:solidFill>
              <a:effectLst/>
              <a:uLnTx/>
              <a:uFillTx/>
              <a:latin typeface="tahoma"/>
              <a:ea typeface="tahoma"/>
              <a:cs typeface="tahoma"/>
            </a:endParaRPr>
          </a:p>
        </p:txBody>
      </p:sp>
    </p:spTree>
    <p:extLst>
      <p:ext uri="{BB962C8B-B14F-4D97-AF65-F5344CB8AC3E}">
        <p14:creationId xmlns:p14="http://schemas.microsoft.com/office/powerpoint/2010/main" val="4642894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water utility staff inspecting water infrastructure">
            <a:extLst>
              <a:ext uri="{FF2B5EF4-FFF2-40B4-BE49-F238E27FC236}">
                <a16:creationId xmlns:a16="http://schemas.microsoft.com/office/drawing/2014/main" id="{30B30E54-3A2C-6BE4-8D6E-A513510831A2}"/>
              </a:ext>
            </a:extLst>
          </p:cNvPr>
          <p:cNvPicPr>
            <a:picLocks noChangeAspect="1"/>
          </p:cNvPicPr>
          <p:nvPr/>
        </p:nvPicPr>
        <p:blipFill rotWithShape="1">
          <a:blip r:embed="rId3">
            <a:extLst>
              <a:ext uri="{28A0092B-C50C-407E-A947-70E740481C1C}">
                <a14:useLocalDpi xmlns:a14="http://schemas.microsoft.com/office/drawing/2010/main" val="0"/>
              </a:ext>
            </a:extLst>
          </a:blip>
          <a:srcRect l="1" r="44223"/>
          <a:stretch/>
        </p:blipFill>
        <p:spPr>
          <a:xfrm>
            <a:off x="7232889" y="0"/>
            <a:ext cx="4959111" cy="5915608"/>
          </a:xfrm>
          <a:prstGeom prst="rect">
            <a:avLst/>
          </a:prstGeom>
          <a:effectLst/>
        </p:spPr>
      </p:pic>
      <p:sp>
        <p:nvSpPr>
          <p:cNvPr id="9" name="Title 1"/>
          <p:cNvSpPr txBox="1">
            <a:spLocks noGrp="1"/>
          </p:cNvSpPr>
          <p:nvPr>
            <p:ph type="title"/>
          </p:nvPr>
        </p:nvSpPr>
        <p:spPr>
          <a:xfrm>
            <a:off x="243840" y="407656"/>
            <a:ext cx="10515600" cy="9642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00000"/>
              </a:lnSpc>
              <a:defRPr/>
            </a:pPr>
            <a:r>
              <a:rPr lang="en-US" b="1" dirty="0">
                <a:solidFill>
                  <a:srgbClr val="0054A6"/>
                </a:solidFill>
                <a:latin typeface="Arial Bold"/>
                <a:cs typeface="Arial Bold"/>
              </a:rPr>
              <a:t>Contact Us</a:t>
            </a:r>
          </a:p>
        </p:txBody>
      </p:sp>
      <p:sp>
        <p:nvSpPr>
          <p:cNvPr id="2" name="Text Placeholder 1">
            <a:extLst>
              <a:ext uri="{FF2B5EF4-FFF2-40B4-BE49-F238E27FC236}">
                <a16:creationId xmlns:a16="http://schemas.microsoft.com/office/drawing/2014/main" id="{EA0F9124-7CE7-79C1-4154-A281E82151B0}"/>
              </a:ext>
            </a:extLst>
          </p:cNvPr>
          <p:cNvSpPr>
            <a:spLocks noGrp="1"/>
          </p:cNvSpPr>
          <p:nvPr>
            <p:ph type="body" sz="quarter" idx="4294967295"/>
          </p:nvPr>
        </p:nvSpPr>
        <p:spPr>
          <a:xfrm>
            <a:off x="243840" y="1779588"/>
            <a:ext cx="7658735" cy="3943350"/>
          </a:xfrm>
        </p:spPr>
        <p:txBody>
          <a:bodyPr/>
          <a:lstStyle/>
          <a:p>
            <a:pPr marL="0" indent="0">
              <a:spcBef>
                <a:spcPts val="400"/>
              </a:spcBef>
              <a:buNone/>
            </a:pPr>
            <a:r>
              <a:rPr lang="en-US" sz="2400" dirty="0">
                <a:solidFill>
                  <a:schemeClr val="tx1"/>
                </a:solidFill>
                <a:ea typeface="Arial" charset="0"/>
                <a:cs typeface="Arial" charset="0"/>
              </a:rPr>
              <a:t>Water Infrastructure and Cyber Resilience Division</a:t>
            </a:r>
          </a:p>
          <a:p>
            <a:pPr>
              <a:spcBef>
                <a:spcPts val="400"/>
              </a:spcBef>
            </a:pPr>
            <a:r>
              <a:rPr lang="en-US" sz="2400" b="0" spc="50" dirty="0">
                <a:solidFill>
                  <a:srgbClr val="0054A6"/>
                </a:solidFill>
                <a:cs typeface="Arial"/>
                <a:hlinkClick r:id="rId4">
                  <a:extLst>
                    <a:ext uri="{A12FA001-AC4F-418D-AE19-62706E023703}">
                      <ahyp:hlinkClr xmlns:ahyp="http://schemas.microsoft.com/office/drawing/2018/hyperlinkcolor" val="tx"/>
                    </a:ext>
                  </a:extLst>
                </a:hlinkClick>
              </a:rPr>
              <a:t>WICRD-outreach@epa.gov</a:t>
            </a:r>
            <a:r>
              <a:rPr lang="en-US" sz="2400" b="0" spc="50" dirty="0">
                <a:solidFill>
                  <a:srgbClr val="0054A6"/>
                </a:solidFill>
                <a:cs typeface="Arial"/>
              </a:rPr>
              <a:t>  </a:t>
            </a:r>
          </a:p>
          <a:p>
            <a:pPr>
              <a:spcBef>
                <a:spcPts val="400"/>
              </a:spcBef>
            </a:pPr>
            <a:r>
              <a:rPr lang="en-US" sz="2400" b="0" u="sng" spc="50" dirty="0">
                <a:solidFill>
                  <a:srgbClr val="0054A6"/>
                </a:solidFill>
                <a:cs typeface="Arial"/>
              </a:rPr>
              <a:t>www.epa.gov/waterresilience</a:t>
            </a:r>
          </a:p>
          <a:p>
            <a:pPr marL="0" indent="0">
              <a:spcBef>
                <a:spcPts val="400"/>
              </a:spcBef>
              <a:buNone/>
            </a:pPr>
            <a:r>
              <a:rPr lang="en-US" b="0" dirty="0">
                <a:solidFill>
                  <a:schemeClr val="tx1"/>
                </a:solidFill>
                <a:ea typeface="Arial" charset="0"/>
                <a:cs typeface="Arial" charset="0"/>
              </a:rPr>
              <a:t> </a:t>
            </a:r>
            <a:endParaRPr lang="en-US" b="0" spc="50" dirty="0">
              <a:solidFill>
                <a:schemeClr val="tx1"/>
              </a:solidFill>
              <a:cs typeface="Arial"/>
            </a:endParaRPr>
          </a:p>
          <a:p>
            <a:pPr marL="0" indent="0">
              <a:spcBef>
                <a:spcPts val="400"/>
              </a:spcBef>
              <a:buNone/>
            </a:pPr>
            <a:r>
              <a:rPr lang="en-US" sz="2400" dirty="0"/>
              <a:t>SDWA Section 1433/</a:t>
            </a:r>
            <a:r>
              <a:rPr lang="en-US" sz="2400" dirty="0">
                <a:solidFill>
                  <a:schemeClr val="tx1"/>
                </a:solidFill>
                <a:ea typeface="Arial" charset="0"/>
                <a:cs typeface="Arial"/>
              </a:rPr>
              <a:t>AWIA Section 2013</a:t>
            </a:r>
            <a:endParaRPr lang="en-US" sz="2400" dirty="0">
              <a:solidFill>
                <a:schemeClr val="tx1"/>
              </a:solidFill>
            </a:endParaRPr>
          </a:p>
          <a:p>
            <a:pPr>
              <a:spcBef>
                <a:spcPts val="400"/>
              </a:spcBef>
            </a:pPr>
            <a:r>
              <a:rPr lang="en-US" sz="2400" b="0" u="sng" spc="50" dirty="0">
                <a:solidFill>
                  <a:srgbClr val="0054A6"/>
                </a:solidFill>
                <a:cs typeface="Arial"/>
                <a:hlinkClick r:id="rId5">
                  <a:extLst>
                    <a:ext uri="{A12FA001-AC4F-418D-AE19-62706E023703}">
                      <ahyp:hlinkClr xmlns:ahyp="http://schemas.microsoft.com/office/drawing/2018/hyperlinkcolor" val="tx"/>
                    </a:ext>
                  </a:extLst>
                </a:hlinkClick>
              </a:rPr>
              <a:t>dwresilience@epa.gov</a:t>
            </a:r>
            <a:endParaRPr lang="en-US" sz="2400" b="0" u="sng" spc="50" dirty="0">
              <a:solidFill>
                <a:srgbClr val="0054A6"/>
              </a:solidFill>
              <a:cs typeface="Arial"/>
            </a:endParaRPr>
          </a:p>
          <a:p>
            <a:pPr>
              <a:spcBef>
                <a:spcPts val="400"/>
              </a:spcBef>
            </a:pPr>
            <a:r>
              <a:rPr lang="en-US" sz="2400" b="0" u="sng" spc="50" dirty="0">
                <a:solidFill>
                  <a:srgbClr val="0054A6"/>
                </a:solidFill>
                <a:cs typeface="Arial"/>
              </a:rPr>
              <a:t>www.epa.gov/waterresilience/awia-section-2013</a:t>
            </a:r>
          </a:p>
          <a:p>
            <a:endParaRPr lang="en-US" dirty="0"/>
          </a:p>
        </p:txBody>
      </p:sp>
    </p:spTree>
    <p:extLst>
      <p:ext uri="{BB962C8B-B14F-4D97-AF65-F5344CB8AC3E}">
        <p14:creationId xmlns:p14="http://schemas.microsoft.com/office/powerpoint/2010/main" val="40899725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PA Desig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4">
      <a:dk1>
        <a:srgbClr val="58595B"/>
      </a:dk1>
      <a:lt1>
        <a:srgbClr val="FFFFFF"/>
      </a:lt1>
      <a:dk2>
        <a:srgbClr val="2369AF"/>
      </a:dk2>
      <a:lt2>
        <a:srgbClr val="CDE1F4"/>
      </a:lt2>
      <a:accent1>
        <a:srgbClr val="193965"/>
      </a:accent1>
      <a:accent2>
        <a:srgbClr val="2369AF"/>
      </a:accent2>
      <a:accent3>
        <a:srgbClr val="4EBDAC"/>
      </a:accent3>
      <a:accent4>
        <a:srgbClr val="75BC50"/>
      </a:accent4>
      <a:accent5>
        <a:srgbClr val="D6A436"/>
      </a:accent5>
      <a:accent6>
        <a:srgbClr val="D94F33"/>
      </a:accent6>
      <a:hlink>
        <a:srgbClr val="2369AF"/>
      </a:hlink>
      <a:folHlink>
        <a:srgbClr val="9AC3EB"/>
      </a:folHlink>
    </a:clrScheme>
    <a:fontScheme name="WS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A900BBFAC1E040BDFCB4BD50E656B8" ma:contentTypeVersion="17" ma:contentTypeDescription="Create a new document." ma:contentTypeScope="" ma:versionID="f0cf3cc422a0a9a92d2ee07cdb750a7e">
  <xsd:schema xmlns:xsd="http://www.w3.org/2001/XMLSchema" xmlns:xs="http://www.w3.org/2001/XMLSchema" xmlns:p="http://schemas.microsoft.com/office/2006/metadata/properties" xmlns:ns1="http://schemas.microsoft.com/sharepoint/v3" xmlns:ns2="1a341a16-4405-4cd2-bfff-7a340621e13d" xmlns:ns3="39623751-f33a-4438-996e-8df1eca544b6" targetNamespace="http://schemas.microsoft.com/office/2006/metadata/properties" ma:root="true" ma:fieldsID="318778a5f496fa82a8cad0c8c7ef2264" ns1:_="" ns2:_="" ns3:_="">
    <xsd:import namespace="http://schemas.microsoft.com/sharepoint/v3"/>
    <xsd:import namespace="1a341a16-4405-4cd2-bfff-7a340621e13d"/>
    <xsd:import namespace="39623751-f33a-4438-996e-8df1eca544b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a341a16-4405-4cd2-bfff-7a340621e1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623751-f33a-4438-996e-8df1eca544b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06618df-f184-4d18-b018-6ac1323b7d33}" ma:internalName="TaxCatchAll" ma:showField="CatchAllData" ma:web="39623751-f33a-4438-996e-8df1eca544b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9623751-f33a-4438-996e-8df1eca544b6" xsi:nil="true"/>
    <SharedWithUsers xmlns="39623751-f33a-4438-996e-8df1eca544b6">
      <UserInfo>
        <DisplayName>Fox, Radhika</DisplayName>
        <AccountId>26</AccountId>
        <AccountType/>
      </UserInfo>
      <UserInfo>
        <DisplayName>Cisar, Elizabeth</DisplayName>
        <AccountId>35</AccountId>
        <AccountType/>
      </UserInfo>
      <UserInfo>
        <DisplayName>Schafer, Zach</DisplayName>
        <AccountId>19</AccountId>
        <AccountType/>
      </UserInfo>
      <UserInfo>
        <DisplayName>Best-Wong, Benita</DisplayName>
        <AccountId>36</AccountId>
        <AccountType/>
      </UserInfo>
      <UserInfo>
        <DisplayName>McLain, Jennifer L.</DisplayName>
        <AccountId>32</AccountId>
        <AccountType/>
      </UserInfo>
      <UserInfo>
        <DisplayName>Guilaran, Yu-Ting</DisplayName>
        <AccountId>15</AccountId>
        <AccountType/>
      </UserInfo>
      <UserInfo>
        <DisplayName>Miller, Wynne</DisplayName>
        <AccountId>33</AccountId>
        <AccountType/>
      </UserInfo>
      <UserInfo>
        <DisplayName>Sawyers, Andrew</DisplayName>
        <AccountId>31</AccountId>
        <AccountType/>
      </UserInfo>
    </SharedWithUsers>
    <lcf76f155ced4ddcb4097134ff3c332f xmlns="1a341a16-4405-4cd2-bfff-7a340621e13d">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4.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7C6D9BBE-D2BE-46AB-AD24-178B08DAC526}"/>
</file>

<file path=customXml/itemProps2.xml><?xml version="1.0" encoding="utf-8"?>
<ds:datastoreItem xmlns:ds="http://schemas.openxmlformats.org/officeDocument/2006/customXml" ds:itemID="{A6B106B3-703D-40BE-9860-10A02F2B591D}">
  <ds:schemaRefs>
    <ds:schemaRef ds:uri="http://schemas.microsoft.com/sharepoint/v3/contenttype/forms"/>
  </ds:schemaRefs>
</ds:datastoreItem>
</file>

<file path=customXml/itemProps3.xml><?xml version="1.0" encoding="utf-8"?>
<ds:datastoreItem xmlns:ds="http://schemas.openxmlformats.org/officeDocument/2006/customXml" ds:itemID="{36BA4196-7B50-4101-833C-E52D12DCE133}">
  <ds:schemaRefs>
    <ds:schemaRef ds:uri="1a341a16-4405-4cd2-bfff-7a340621e13d"/>
    <ds:schemaRef ds:uri="39623751-f33a-4438-996e-8df1eca544b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s>
</ds:datastoreItem>
</file>

<file path=customXml/itemProps4.xml><?xml version="1.0" encoding="utf-8"?>
<ds:datastoreItem xmlns:ds="http://schemas.openxmlformats.org/officeDocument/2006/customXml" ds:itemID="{886A4185-2360-44E6-AE8D-7479DE84266A}">
  <ds:schemaRefs>
    <ds:schemaRef ds:uri="ESRI.ArcGIS.Mapping.OfficeIntegration.PowerPointInfo"/>
  </ds:schemaRefs>
</ds:datastoreItem>
</file>

<file path=docMetadata/LabelInfo.xml><?xml version="1.0" encoding="utf-8"?>
<clbl:labelList xmlns:clbl="http://schemas.microsoft.com/office/2020/mipLabelMetadata">
  <clbl:label id="{88b378b3-6748-4867-acf9-76aacbeca6a7}" enabled="0" method="" siteId="{88b378b3-6748-4867-acf9-76aacbeca6a7}" removed="1"/>
</clbl:labelList>
</file>

<file path=docProps/app.xml><?xml version="1.0" encoding="utf-8"?>
<Properties xmlns="http://schemas.openxmlformats.org/officeDocument/2006/extended-properties" xmlns:vt="http://schemas.openxmlformats.org/officeDocument/2006/docPropsVTypes">
  <TotalTime>396</TotalTime>
  <Words>18437</Words>
  <Application>Microsoft Office PowerPoint</Application>
  <PresentationFormat>Widescreen</PresentationFormat>
  <Paragraphs>1220</Paragraphs>
  <Slides>92</Slides>
  <Notes>92</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92</vt:i4>
      </vt:variant>
    </vt:vector>
  </HeadingPairs>
  <TitlesOfParts>
    <vt:vector size="108" baseType="lpstr">
      <vt:lpstr>-apple-system</vt:lpstr>
      <vt:lpstr>Arial</vt:lpstr>
      <vt:lpstr>Arial Bold</vt:lpstr>
      <vt:lpstr>Calibri</vt:lpstr>
      <vt:lpstr>Calibri Light</vt:lpstr>
      <vt:lpstr>Courier New</vt:lpstr>
      <vt:lpstr>Gotham Light</vt:lpstr>
      <vt:lpstr>Source Sans Pro Web</vt:lpstr>
      <vt:lpstr>tahoma</vt:lpstr>
      <vt:lpstr>tahoma</vt:lpstr>
      <vt:lpstr>Times New Roman</vt:lpstr>
      <vt:lpstr>Trebuchet MS</vt:lpstr>
      <vt:lpstr>Wingdings</vt:lpstr>
      <vt:lpstr>Office Theme</vt:lpstr>
      <vt:lpstr>EPA Design 2</vt:lpstr>
      <vt:lpstr>1_Office Theme</vt:lpstr>
      <vt:lpstr>Safe Drinking Water Act (SDWA) Section 1433 Risk and Resilience Assessments and Emergency Response Plans </vt:lpstr>
      <vt:lpstr>Agenda</vt:lpstr>
      <vt:lpstr>Overview of AWIA 2013/SDWA 1433(a) – (f)</vt:lpstr>
      <vt:lpstr>2025-2026 Certification Deadlines</vt:lpstr>
      <vt:lpstr>RRA Requirements</vt:lpstr>
      <vt:lpstr>ERP Requirements</vt:lpstr>
      <vt:lpstr>Use of Standards and Tools</vt:lpstr>
      <vt:lpstr>Three Ways to Certify</vt:lpstr>
      <vt:lpstr>Reviewing and Revising your RRA and ERP</vt:lpstr>
      <vt:lpstr>   Creating or Revising a Risk and Resilience Assessment (RRA) using EPA’s Vulnerability Self Assessment Tool (VSAT) </vt:lpstr>
      <vt:lpstr>VSAT</vt:lpstr>
      <vt:lpstr>VSAT: Required vs. Optional Sections</vt:lpstr>
      <vt:lpstr>VSAT Terminology</vt:lpstr>
      <vt:lpstr>  Training Scenario: Example VSAT RRA VSAT analysis file available upon request to dwresilience@epa.gov </vt:lpstr>
      <vt:lpstr>Training Scenario Utility Overview</vt:lpstr>
      <vt:lpstr>Hypothetical Threat:  Cell Tower Cyberattack</vt:lpstr>
      <vt:lpstr>Hypothetical Threat:  Ransomware Cyberattack</vt:lpstr>
      <vt:lpstr>Hypothetical Threat: Flooding</vt:lpstr>
      <vt:lpstr>VSAT Web Home Screen</vt:lpstr>
      <vt:lpstr>Dialog Box: Changes in VSAT Web 3.0</vt:lpstr>
      <vt:lpstr>Dialog Box: Malevolent Acts Threat Changes</vt:lpstr>
      <vt:lpstr>Utility Overview</vt:lpstr>
      <vt:lpstr>Utility Resiliency Index (URI) </vt:lpstr>
      <vt:lpstr>Spring View Water District URI Selections</vt:lpstr>
      <vt:lpstr>Qualitative Risk Assessment</vt:lpstr>
      <vt:lpstr>Spring View Water District Qualitative Risk Assessment</vt:lpstr>
      <vt:lpstr>Quantitative Assessment: Perform Baseline Risk Assessment for Each Asset/Threat Pair</vt:lpstr>
      <vt:lpstr>Assign Threats (Quantitative Risk Assessment)</vt:lpstr>
      <vt:lpstr>Estimate Public Health and Economic Consequences (Baseline Quantitative Risk Assessment)</vt:lpstr>
      <vt:lpstr>Estimate Cybersecurity Threat and Vulnerability Likelihood (Baseline Quantitative Risk Assessment)</vt:lpstr>
      <vt:lpstr>Estimate Non-Cyber Threat and Vulnerability Likelihood (Baseline Quantitative Risk Assessment)</vt:lpstr>
      <vt:lpstr>Quantitative Risk Assessment: Cyber Attack Scenarios</vt:lpstr>
      <vt:lpstr>Quantitative Risk Assessment: Flood Scenario</vt:lpstr>
      <vt:lpstr>Perform Countermeasure Analysis (Optional)</vt:lpstr>
      <vt:lpstr>Potential Countermeasure Costs</vt:lpstr>
      <vt:lpstr>Countermeasure Packages</vt:lpstr>
      <vt:lpstr>Countermeasure Analysis: Cyber Attack Scenarios</vt:lpstr>
      <vt:lpstr>Countermeasure Analysis: Flood Scenario </vt:lpstr>
      <vt:lpstr>Risk and Resilience Summary Report</vt:lpstr>
      <vt:lpstr>   Creating or Revising an RRA using  EPA’s Small System Checklist </vt:lpstr>
      <vt:lpstr>EPA’s RRA Tools</vt:lpstr>
      <vt:lpstr>Small Systems RRA Checklist</vt:lpstr>
      <vt:lpstr>Small System RRA Checklist July 2024 Updates</vt:lpstr>
      <vt:lpstr>Identifying Critical Assets within the SDWA 1433 Categories</vt:lpstr>
      <vt:lpstr>Cover Page</vt:lpstr>
      <vt:lpstr>Example of a Malevolent Acts Table (Tables 1a-10a)</vt:lpstr>
      <vt:lpstr>Example of a Natural Hazards Table (Tables 1b-10b)</vt:lpstr>
      <vt:lpstr>Example Scenario</vt:lpstr>
      <vt:lpstr>Cell Tower Cyberattack</vt:lpstr>
      <vt:lpstr>Ransomware Cyberattack</vt:lpstr>
      <vt:lpstr>Flooding</vt:lpstr>
      <vt:lpstr>Viral Pandemic</vt:lpstr>
      <vt:lpstr>NEW Cybersecurity Checklist (Table 11 in latest version)</vt:lpstr>
      <vt:lpstr>OPTIONAL Countermeasures Table (Table 12 in latest version)</vt:lpstr>
      <vt:lpstr>   EPA’s Checklist of Priority Cybersecurity Practices for Water Systems     </vt:lpstr>
      <vt:lpstr>NEW Cybersecurity Checklist</vt:lpstr>
      <vt:lpstr>Key Points to Remember</vt:lpstr>
      <vt:lpstr>1. Ensure that assets connected to the public Internet expose no unnecessary exploitable services (e.g., remote desktop protocol) and eliminate connections between OT assets and the Internet?</vt:lpstr>
      <vt:lpstr>2. Conduct regular cybersecurity assessments? ** </vt:lpstr>
      <vt:lpstr>3. Have a named role/position/title that is responsible and accountable for planning, resourcing, and execution of cybersecurity activities within the utility? </vt:lpstr>
      <vt:lpstr>4. Change default passwords and require a minimum length for passwords?</vt:lpstr>
      <vt:lpstr>5. Require multi-factor authentication (MFA) wherever possible, but at a minimum to remotely access the OT network? </vt:lpstr>
      <vt:lpstr>6. Maintain an updated inventory of all OT and IT network assets? </vt:lpstr>
      <vt:lpstr>7. Maintain current documentation detailing the set-up and settings (i.e., configuration) of critical OT and IT assets? </vt:lpstr>
      <vt:lpstr>8. Have a written cybersecurity Incident Response (IR) Plan for critical threat scenarios which is regularly practiced and updated? </vt:lpstr>
      <vt:lpstr>9. Have a written procedure for reporting cybersecurity incidents, including how and to whom?</vt:lpstr>
      <vt:lpstr>10. Backup systems necessary for operations on a regular schedule, store backups separately from the source systems, and test backups on a regular basis? </vt:lpstr>
      <vt:lpstr>11. Patch or otherwise mitigate known vulnerabilities within the recommended timeframe? </vt:lpstr>
      <vt:lpstr>12. Require unique and separate credentials for users to access OT and IT networks and separate user and privileged (e.g., System Administrator) accounts?</vt:lpstr>
      <vt:lpstr>13. Prohibit the connection of unauthorized hardware (e.g., USB drives) to OT and IT assets?</vt:lpstr>
      <vt:lpstr>14. Immediately disable access to an account or network when access is no longer required due to retirement, change of role, termination, or other factors? </vt:lpstr>
      <vt:lpstr>15. Provide at least annual training for all utility personnel that covers basic cybersecurity concepts?</vt:lpstr>
      <vt:lpstr>Additional Cybersecurity Assessment Resources </vt:lpstr>
      <vt:lpstr>   Creating or Revising an Emergency Response Plan (ERP) using EPA’s ERP Template </vt:lpstr>
      <vt:lpstr>Emergency Response Plan Guidance and Template</vt:lpstr>
      <vt:lpstr>ERP Template  September 2024 Updates </vt:lpstr>
      <vt:lpstr>ERP Guidance – How to Access</vt:lpstr>
      <vt:lpstr>ERP Guidance – Two Components</vt:lpstr>
      <vt:lpstr>ERP Template Outline</vt:lpstr>
      <vt:lpstr>Utility Information</vt:lpstr>
      <vt:lpstr>1.3 Primary Utility Components</vt:lpstr>
      <vt:lpstr>Section 1: Resilience Strategies</vt:lpstr>
      <vt:lpstr>1.1 Emergency Response Roles &amp; Responsibilities</vt:lpstr>
      <vt:lpstr>1.3 Communication Contact Lists</vt:lpstr>
      <vt:lpstr>Section 2: Emergency Plans &amp; Procedures</vt:lpstr>
      <vt:lpstr>Core Procedures</vt:lpstr>
      <vt:lpstr>Incident Specific Response Procedures (ISRPs) </vt:lpstr>
      <vt:lpstr>ISRP Example - Wildfire</vt:lpstr>
      <vt:lpstr>Section 3: Mitigation Actions</vt:lpstr>
      <vt:lpstr>3.1 Alt. Source Water and Interconnected Utilities </vt:lpstr>
      <vt:lpstr>Section 4: Detection Strategies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Sabater, Juan</dc:creator>
  <cp:lastModifiedBy>Kormondy, Charlene</cp:lastModifiedBy>
  <cp:revision>2</cp:revision>
  <dcterms:created xsi:type="dcterms:W3CDTF">2020-10-29T15:40:27Z</dcterms:created>
  <dcterms:modified xsi:type="dcterms:W3CDTF">2025-06-04T23:00:56Z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0x010100A5A900BBFAC1E040BDFCB4BD50E656B8</vt:lpwstr>
  </property>
  <property fmtid="{D5CDD505-2E9C-101B-9397-08002B2CF9AE}" pid="4" name="e3f09c3df709400db2417a7161762d62">
    <vt:lpwstr/>
  </property>
  <property fmtid="{D5CDD505-2E9C-101B-9397-08002B2CF9AE}" pid="5" name="Document Type">
    <vt:lpwstr/>
  </property>
  <property fmtid="{D5CDD505-2E9C-101B-9397-08002B2CF9AE}" pid="6" name="EPA_x0020_Subject">
    <vt:lpwstr/>
  </property>
  <property fmtid="{D5CDD505-2E9C-101B-9397-08002B2CF9AE}" pid="7" name="EPA Subject">
    <vt:lpwstr/>
  </property>
  <property fmtid="{D5CDD505-2E9C-101B-9397-08002B2CF9AE}" pid="8" name="MediaServiceImageTags">
    <vt:lpwstr/>
  </property>
</Properties>
</file>