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slides/slide11.xml" ContentType="application/vnd.openxmlformats-officedocument.presentationml.slide+xml"/>
  <Override PartName="/ppt/drawings/drawing2.xml" ContentType="application/vnd.openxmlformats-officedocument.drawingml.chartshapes+xml"/>
  <Override PartName="/ppt/slides/slide25.xml" ContentType="application/vnd.openxmlformats-officedocument.presentationml.slide+xml"/>
  <Override PartName="/ppt/slides/slide24.xml" ContentType="application/vnd.openxmlformats-officedocument.presentationml.slide+xml"/>
  <Override PartName="/ppt/drawings/drawing1.xml" ContentType="application/vnd.openxmlformats-officedocument.drawingml.chartshapes+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presentation.xml" ContentType="application/vnd.openxmlformats-officedocument.presentationml.presentation.main+xml"/>
  <Override PartName="/ppt/slides/slide1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slideLayouts/slideLayout15.xml" ContentType="application/vnd.openxmlformats-officedocument.presentationml.slideLayout+xml"/>
  <Override PartName="/ppt/notesSlides/notesSlide2.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charts/chart5.xml" ContentType="application/vnd.openxmlformats-officedocument.drawingml.chart+xml"/>
  <Override PartName="/ppt/charts/chart4.xml" ContentType="application/vnd.openxmlformats-officedocument.drawingml.chart+xml"/>
  <Override PartName="/ppt/charts/chart3.xml" ContentType="application/vnd.openxmlformats-officedocument.drawingml.chart+xml"/>
  <Override PartName="/ppt/theme/themeOverride3.xml" ContentType="application/vnd.openxmlformats-officedocument.themeOverride+xml"/>
  <Override PartName="/ppt/charts/chart6.xml" ContentType="application/vnd.openxmlformats-officedocument.drawingml.chart+xml"/>
  <Override PartName="/ppt/theme/themeOverride2.xml" ContentType="application/vnd.openxmlformats-officedocument.themeOverride+xml"/>
  <Override PartName="/ppt/charts/chart2.xml" ContentType="application/vnd.openxmlformats-officedocument.drawingml.chart+xml"/>
  <Override PartName="/ppt/theme/themeOverride1.xml" ContentType="application/vnd.openxmlformats-officedocument.themeOverride+xml"/>
  <Override PartName="/ppt/charts/chart1.xml" ContentType="application/vnd.openxmlformats-officedocument.drawingml.chart+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customXml/itemProps7.xml" ContentType="application/vnd.openxmlformats-officedocument.customXmlProperties+xml"/>
  <Override PartName="/customXml/itemProps15.xml" ContentType="application/vnd.openxmlformats-officedocument.customXmlProperties+xml"/>
  <Override PartName="/docProps/app.xml" ContentType="application/vnd.openxmlformats-officedocument.extended-properties+xml"/>
  <Override PartName="/customXml/itemProps17.xml" ContentType="application/vnd.openxmlformats-officedocument.customXmlProperties+xml"/>
  <Override PartName="/docProps/core.xml" ContentType="application/vnd.openxmlformats-package.core-properties+xml"/>
  <Override PartName="/customXml/itemProps16.xml" ContentType="application/vnd.openxmlformats-officedocument.customXmlProperties+xml"/>
  <Override PartName="/customXml/itemProps1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4.xml" ContentType="application/vnd.openxmlformats-officedocument.customXmlProperties+xml"/>
  <Override PartName="/customXml/itemProps6.xml" ContentType="application/vnd.openxmlformats-officedocument.customXmlProperties+xml"/>
  <Override PartName="/customXml/itemProps5.xml" ContentType="application/vnd.openxmlformats-officedocument.customXmlProperties+xml"/>
  <Override PartName="/customXml/itemProps1.xml" ContentType="application/vnd.openxmlformats-officedocument.customXmlProperties+xml"/>
  <Override PartName="/customXml/itemProps8.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1.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8"/>
  </p:sldMasterIdLst>
  <p:notesMasterIdLst>
    <p:notesMasterId r:id="rId44"/>
  </p:notesMasterIdLst>
  <p:handoutMasterIdLst>
    <p:handoutMasterId r:id="rId45"/>
  </p:handoutMasterIdLst>
  <p:sldIdLst>
    <p:sldId id="342" r:id="rId19"/>
    <p:sldId id="367" r:id="rId20"/>
    <p:sldId id="377" r:id="rId21"/>
    <p:sldId id="362" r:id="rId22"/>
    <p:sldId id="281" r:id="rId23"/>
    <p:sldId id="282" r:id="rId24"/>
    <p:sldId id="283" r:id="rId25"/>
    <p:sldId id="288" r:id="rId26"/>
    <p:sldId id="363" r:id="rId27"/>
    <p:sldId id="378" r:id="rId28"/>
    <p:sldId id="366" r:id="rId29"/>
    <p:sldId id="381" r:id="rId30"/>
    <p:sldId id="387" r:id="rId31"/>
    <p:sldId id="380" r:id="rId32"/>
    <p:sldId id="395" r:id="rId33"/>
    <p:sldId id="396" r:id="rId34"/>
    <p:sldId id="397" r:id="rId35"/>
    <p:sldId id="398" r:id="rId36"/>
    <p:sldId id="399" r:id="rId37"/>
    <p:sldId id="400" r:id="rId38"/>
    <p:sldId id="372" r:id="rId39"/>
    <p:sldId id="391" r:id="rId40"/>
    <p:sldId id="392" r:id="rId41"/>
    <p:sldId id="394" r:id="rId42"/>
    <p:sldId id="368" r:id="rId43"/>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AJ" initials="EAJ"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00"/>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12" autoAdjust="0"/>
    <p:restoredTop sz="93235" autoAdjust="0"/>
  </p:normalViewPr>
  <p:slideViewPr>
    <p:cSldViewPr>
      <p:cViewPr varScale="1">
        <p:scale>
          <a:sx n="86" d="100"/>
          <a:sy n="86" d="100"/>
        </p:scale>
        <p:origin x="60" y="456"/>
      </p:cViewPr>
      <p:guideLst>
        <p:guide orient="horz" pos="2160"/>
        <p:guide pos="2880"/>
      </p:guideLst>
    </p:cSldViewPr>
  </p:slideViewPr>
  <p:outlineViewPr>
    <p:cViewPr>
      <p:scale>
        <a:sx n="100" d="100"/>
        <a:sy n="100"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1722"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slideMaster" Target="slideMasters/slideMaster1.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 Target="slides/slide11.xml"/><Relationship Id="rId11" Type="http://schemas.openxmlformats.org/officeDocument/2006/relationships/customXml" Target="../customXml/item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handoutMaster" Target="handoutMasters/handoutMaster1.xml"/><Relationship Id="rId53" Type="http://schemas.openxmlformats.org/officeDocument/2006/relationships/customXml" Target="../customXml/item20.xml"/><Relationship Id="rId5" Type="http://schemas.openxmlformats.org/officeDocument/2006/relationships/customXml" Target="../customXml/item5.xml"/><Relationship Id="rId10" Type="http://schemas.openxmlformats.org/officeDocument/2006/relationships/customXml" Target="../customXml/item10.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notesMaster" Target="notesMasters/notesMaster1.xml"/><Relationship Id="rId52" Type="http://schemas.openxmlformats.org/officeDocument/2006/relationships/customXml" Target="../customXml/item19.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viewProps" Target="viewProps.xml"/><Relationship Id="rId8" Type="http://schemas.openxmlformats.org/officeDocument/2006/relationships/customXml" Target="../customXml/item8.xml"/><Relationship Id="rId51" Type="http://schemas.openxmlformats.org/officeDocument/2006/relationships/customXml" Target="../customXml/item18.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commentAuthors" Target="commentAuthors.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customXml" Target="../customXml/item2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oleObject" Target="file:///\\camfile01.corp.abtassoc.com\data1\Common\ERD\TRI\National%20Analysis%20RY2014\Data%20Files\Data%20Analysis\TRI_FORMS_2014_FedFac.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amfile01.corp.abtassoc.com\data1\Common\ERD\TRI\National%20Analysis%20RY2014\Data%20Files\Data%20Analysis\rlms0314aj-gTop4d_analysis.xlsx" TargetMode="External"/></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1" Type="http://schemas.openxmlformats.org/officeDocument/2006/relationships/oleObject" Target="file:///\\camfile01.corp.abtassoc.com\data1\Common\ERD\TRI\National%20Analysis%20RY2014\Data%20Files\Results_NA2014\P2Analysis_Est_Annual_Reductions_from_P2_ByCATEGORY_14.csv"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n-US" sz="1400" dirty="0"/>
              <a:t>Production-Related Waste Managed, 2003-2014</a:t>
            </a:r>
          </a:p>
        </c:rich>
      </c:tx>
      <c:layout/>
      <c:overlay val="0"/>
    </c:title>
    <c:autoTitleDeleted val="0"/>
    <c:plotArea>
      <c:layout>
        <c:manualLayout>
          <c:layoutTarget val="inner"/>
          <c:xMode val="edge"/>
          <c:yMode val="edge"/>
          <c:x val="0.12232313000152827"/>
          <c:y val="0.18245054747636794"/>
          <c:w val="0.76449630037368188"/>
          <c:h val="0.65792167237467092"/>
        </c:manualLayout>
      </c:layout>
      <c:barChart>
        <c:barDir val="col"/>
        <c:grouping val="stacked"/>
        <c:varyColors val="0"/>
        <c:ser>
          <c:idx val="3"/>
          <c:order val="1"/>
          <c:tx>
            <c:v>Disposed or Otherwise Released</c:v>
          </c:tx>
          <c:spPr>
            <a:ln>
              <a:solidFill>
                <a:schemeClr val="bg1"/>
              </a:solidFill>
            </a:ln>
          </c:spPr>
          <c:invertIfNegative val="0"/>
          <c:cat>
            <c:numRef>
              <c:f>'graph_prw trend'!$C$4:$N$4</c:f>
              <c:numCache>
                <c:formatCode>General</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'graph_prw trend'!$C$8:$N$8</c:f>
              <c:numCache>
                <c:formatCode>General</c:formatCode>
                <c:ptCount val="12"/>
                <c:pt idx="0">
                  <c:v>4580310200.0704203</c:v>
                </c:pt>
                <c:pt idx="1">
                  <c:v>4357560416.3870697</c:v>
                </c:pt>
                <c:pt idx="2">
                  <c:v>4489918542.63624</c:v>
                </c:pt>
                <c:pt idx="3">
                  <c:v>4494377203.8804502</c:v>
                </c:pt>
                <c:pt idx="4">
                  <c:v>4271626002.0840702</c:v>
                </c:pt>
                <c:pt idx="5">
                  <c:v>3977553351.4340301</c:v>
                </c:pt>
                <c:pt idx="6">
                  <c:v>3452587842.4018602</c:v>
                </c:pt>
                <c:pt idx="7">
                  <c:v>3857976610.3070598</c:v>
                </c:pt>
                <c:pt idx="8">
                  <c:v>4155229147.3640599</c:v>
                </c:pt>
                <c:pt idx="9">
                  <c:v>3641207140.9071498</c:v>
                </c:pt>
                <c:pt idx="10">
                  <c:v>3957986455.2498698</c:v>
                </c:pt>
                <c:pt idx="11">
                  <c:v>3919030660.8376598</c:v>
                </c:pt>
              </c:numCache>
            </c:numRef>
          </c:val>
        </c:ser>
        <c:ser>
          <c:idx val="2"/>
          <c:order val="2"/>
          <c:tx>
            <c:v>Treated</c:v>
          </c:tx>
          <c:spPr>
            <a:ln>
              <a:solidFill>
                <a:schemeClr val="bg1"/>
              </a:solidFill>
            </a:ln>
          </c:spPr>
          <c:invertIfNegative val="0"/>
          <c:cat>
            <c:numRef>
              <c:f>'graph_prw trend'!$C$4:$N$4</c:f>
              <c:numCache>
                <c:formatCode>General</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'graph_prw trend'!$C$7:$N$7</c:f>
              <c:numCache>
                <c:formatCode>General</c:formatCode>
                <c:ptCount val="12"/>
                <c:pt idx="0">
                  <c:v>8143808501.7662296</c:v>
                </c:pt>
                <c:pt idx="1">
                  <c:v>9009629837.7672291</c:v>
                </c:pt>
                <c:pt idx="2">
                  <c:v>8501920051.7671404</c:v>
                </c:pt>
                <c:pt idx="3">
                  <c:v>7880804210.4132099</c:v>
                </c:pt>
                <c:pt idx="4">
                  <c:v>7965031748.8273401</c:v>
                </c:pt>
                <c:pt idx="5">
                  <c:v>7505111140.7411699</c:v>
                </c:pt>
                <c:pt idx="6">
                  <c:v>6980405595.9903898</c:v>
                </c:pt>
                <c:pt idx="7">
                  <c:v>7421301983.0424099</c:v>
                </c:pt>
                <c:pt idx="8">
                  <c:v>7371982432.4971104</c:v>
                </c:pt>
                <c:pt idx="9">
                  <c:v>7445043369.1479101</c:v>
                </c:pt>
                <c:pt idx="10">
                  <c:v>7786542025.2115803</c:v>
                </c:pt>
                <c:pt idx="11">
                  <c:v>7606031797.1338596</c:v>
                </c:pt>
              </c:numCache>
            </c:numRef>
          </c:val>
        </c:ser>
        <c:ser>
          <c:idx val="1"/>
          <c:order val="3"/>
          <c:tx>
            <c:v>Energy Recovery</c:v>
          </c:tx>
          <c:spPr>
            <a:solidFill>
              <a:schemeClr val="accent1"/>
            </a:solidFill>
            <a:ln>
              <a:solidFill>
                <a:schemeClr val="bg1"/>
              </a:solidFill>
            </a:ln>
          </c:spPr>
          <c:invertIfNegative val="0"/>
          <c:cat>
            <c:numRef>
              <c:f>'graph_prw trend'!$C$4:$N$4</c:f>
              <c:numCache>
                <c:formatCode>General</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'graph_prw trend'!$C$6:$N$6</c:f>
              <c:numCache>
                <c:formatCode>General</c:formatCode>
                <c:ptCount val="12"/>
                <c:pt idx="0">
                  <c:v>3298650853.53475</c:v>
                </c:pt>
                <c:pt idx="1">
                  <c:v>3266840994.45438</c:v>
                </c:pt>
                <c:pt idx="2">
                  <c:v>3045096656.1124902</c:v>
                </c:pt>
                <c:pt idx="3">
                  <c:v>2875594528.2474298</c:v>
                </c:pt>
                <c:pt idx="4">
                  <c:v>2756447016.0823798</c:v>
                </c:pt>
                <c:pt idx="5">
                  <c:v>2679236933.1450901</c:v>
                </c:pt>
                <c:pt idx="6">
                  <c:v>2234071144.3165102</c:v>
                </c:pt>
                <c:pt idx="7">
                  <c:v>2411714494.47644</c:v>
                </c:pt>
                <c:pt idx="8">
                  <c:v>2462989910.2423401</c:v>
                </c:pt>
                <c:pt idx="9">
                  <c:v>2695959816.4089499</c:v>
                </c:pt>
                <c:pt idx="10">
                  <c:v>2713997133.0002799</c:v>
                </c:pt>
                <c:pt idx="11">
                  <c:v>3252058973.3178401</c:v>
                </c:pt>
              </c:numCache>
            </c:numRef>
          </c:val>
        </c:ser>
        <c:ser>
          <c:idx val="0"/>
          <c:order val="4"/>
          <c:tx>
            <c:v>Recycled</c:v>
          </c:tx>
          <c:spPr>
            <a:solidFill>
              <a:schemeClr val="accent2"/>
            </a:solidFill>
            <a:ln>
              <a:solidFill>
                <a:schemeClr val="bg1"/>
              </a:solidFill>
            </a:ln>
          </c:spPr>
          <c:invertIfNegative val="0"/>
          <c:cat>
            <c:numRef>
              <c:f>'graph_prw trend'!$C$4:$N$4</c:f>
              <c:numCache>
                <c:formatCode>General</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'graph_prw trend'!$C$5:$N$5</c:f>
              <c:numCache>
                <c:formatCode>General</c:formatCode>
                <c:ptCount val="12"/>
                <c:pt idx="0">
                  <c:v>9063710441.0643597</c:v>
                </c:pt>
                <c:pt idx="1">
                  <c:v>9229104828.5555801</c:v>
                </c:pt>
                <c:pt idx="2">
                  <c:v>8839004467.5315304</c:v>
                </c:pt>
                <c:pt idx="3">
                  <c:v>9028917524.9568405</c:v>
                </c:pt>
                <c:pt idx="4">
                  <c:v>9035907340.9405708</c:v>
                </c:pt>
                <c:pt idx="5">
                  <c:v>8939515155.2571793</c:v>
                </c:pt>
                <c:pt idx="6">
                  <c:v>7787003883.6053495</c:v>
                </c:pt>
                <c:pt idx="7">
                  <c:v>8072537315.3701696</c:v>
                </c:pt>
                <c:pt idx="8">
                  <c:v>8818907553.3310394</c:v>
                </c:pt>
                <c:pt idx="9">
                  <c:v>8953817807.1946297</c:v>
                </c:pt>
                <c:pt idx="10">
                  <c:v>9245419028.5212708</c:v>
                </c:pt>
                <c:pt idx="11">
                  <c:v>9215817497.7973099</c:v>
                </c:pt>
              </c:numCache>
            </c:numRef>
          </c:val>
        </c:ser>
        <c:dLbls>
          <c:showLegendKey val="0"/>
          <c:showVal val="0"/>
          <c:showCatName val="0"/>
          <c:showSerName val="0"/>
          <c:showPercent val="0"/>
          <c:showBubbleSize val="0"/>
        </c:dLbls>
        <c:gapWidth val="150"/>
        <c:overlap val="100"/>
        <c:axId val="212221248"/>
        <c:axId val="212221640"/>
      </c:barChart>
      <c:lineChart>
        <c:grouping val="standard"/>
        <c:varyColors val="0"/>
        <c:ser>
          <c:idx val="4"/>
          <c:order val="0"/>
          <c:tx>
            <c:v>Reporting Facilities</c:v>
          </c:tx>
          <c:spPr>
            <a:ln>
              <a:solidFill>
                <a:sysClr val="windowText" lastClr="000000"/>
              </a:solidFill>
            </a:ln>
          </c:spPr>
          <c:marker>
            <c:symbol val="circle"/>
            <c:size val="6"/>
            <c:spPr>
              <a:solidFill>
                <a:schemeClr val="tx1"/>
              </a:solidFill>
              <a:ln>
                <a:solidFill>
                  <a:sysClr val="windowText" lastClr="000000"/>
                </a:solidFill>
              </a:ln>
            </c:spPr>
          </c:marker>
          <c:cat>
            <c:numRef>
              <c:f>'graph_prw trend'!$C$4:$N$4</c:f>
              <c:numCache>
                <c:formatCode>General</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PPA0314AJ2!$B$8:$M$8</c:f>
              <c:numCache>
                <c:formatCode>General</c:formatCode>
                <c:ptCount val="12"/>
                <c:pt idx="0">
                  <c:v>24607</c:v>
                </c:pt>
                <c:pt idx="1">
                  <c:v>24495</c:v>
                </c:pt>
                <c:pt idx="2">
                  <c:v>24322</c:v>
                </c:pt>
                <c:pt idx="3">
                  <c:v>23873</c:v>
                </c:pt>
                <c:pt idx="4">
                  <c:v>23359</c:v>
                </c:pt>
                <c:pt idx="5">
                  <c:v>22769</c:v>
                </c:pt>
                <c:pt idx="6">
                  <c:v>21894</c:v>
                </c:pt>
                <c:pt idx="7">
                  <c:v>21737</c:v>
                </c:pt>
                <c:pt idx="8">
                  <c:v>21742</c:v>
                </c:pt>
                <c:pt idx="9">
                  <c:v>21828</c:v>
                </c:pt>
                <c:pt idx="10">
                  <c:v>21879</c:v>
                </c:pt>
                <c:pt idx="11">
                  <c:v>21768</c:v>
                </c:pt>
              </c:numCache>
            </c:numRef>
          </c:val>
          <c:smooth val="0"/>
        </c:ser>
        <c:dLbls>
          <c:showLegendKey val="0"/>
          <c:showVal val="0"/>
          <c:showCatName val="0"/>
          <c:showSerName val="0"/>
          <c:showPercent val="0"/>
          <c:showBubbleSize val="0"/>
        </c:dLbls>
        <c:marker val="1"/>
        <c:smooth val="0"/>
        <c:axId val="212222424"/>
        <c:axId val="212222032"/>
      </c:lineChart>
      <c:catAx>
        <c:axId val="212221248"/>
        <c:scaling>
          <c:orientation val="minMax"/>
        </c:scaling>
        <c:delete val="0"/>
        <c:axPos val="b"/>
        <c:title>
          <c:tx>
            <c:rich>
              <a:bodyPr/>
              <a:lstStyle/>
              <a:p>
                <a:pPr>
                  <a:defRPr/>
                </a:pPr>
                <a:r>
                  <a:rPr lang="en-US"/>
                  <a:t>Year</a:t>
                </a:r>
              </a:p>
            </c:rich>
          </c:tx>
          <c:layout/>
          <c:overlay val="0"/>
        </c:title>
        <c:numFmt formatCode="General" sourceLinked="1"/>
        <c:majorTickMark val="out"/>
        <c:minorTickMark val="none"/>
        <c:tickLblPos val="nextTo"/>
        <c:crossAx val="212221640"/>
        <c:crosses val="autoZero"/>
        <c:auto val="1"/>
        <c:lblAlgn val="ctr"/>
        <c:lblOffset val="100"/>
        <c:noMultiLvlLbl val="0"/>
      </c:catAx>
      <c:valAx>
        <c:axId val="212221640"/>
        <c:scaling>
          <c:orientation val="minMax"/>
        </c:scaling>
        <c:delete val="0"/>
        <c:axPos val="l"/>
        <c:majorGridlines/>
        <c:numFmt formatCode="#,##0" sourceLinked="0"/>
        <c:majorTickMark val="out"/>
        <c:minorTickMark val="none"/>
        <c:tickLblPos val="nextTo"/>
        <c:crossAx val="212221248"/>
        <c:crosses val="autoZero"/>
        <c:crossBetween val="between"/>
        <c:dispUnits>
          <c:builtInUnit val="millions"/>
          <c:dispUnitsLbl>
            <c:layout>
              <c:manualLayout>
                <c:xMode val="edge"/>
                <c:yMode val="edge"/>
                <c:x val="1.8893723145419455E-2"/>
                <c:y val="0.31316855864480958"/>
              </c:manualLayout>
            </c:layout>
            <c:tx>
              <c:rich>
                <a:bodyPr/>
                <a:lstStyle/>
                <a:p>
                  <a:pPr>
                    <a:defRPr/>
                  </a:pPr>
                  <a:r>
                    <a:rPr lang="en-US" sz="1000" dirty="0"/>
                    <a:t>Millions of Pounds</a:t>
                  </a:r>
                </a:p>
              </c:rich>
            </c:tx>
          </c:dispUnitsLbl>
        </c:dispUnits>
      </c:valAx>
      <c:valAx>
        <c:axId val="212222032"/>
        <c:scaling>
          <c:orientation val="minMax"/>
          <c:max val="30000"/>
          <c:min val="0"/>
        </c:scaling>
        <c:delete val="0"/>
        <c:axPos val="r"/>
        <c:title>
          <c:tx>
            <c:rich>
              <a:bodyPr rot="-5400000" vert="horz"/>
              <a:lstStyle/>
              <a:p>
                <a:pPr>
                  <a:defRPr/>
                </a:pPr>
                <a:r>
                  <a:rPr lang="en-US" sz="1000" dirty="0"/>
                  <a:t>Number of Facilities</a:t>
                </a:r>
              </a:p>
            </c:rich>
          </c:tx>
          <c:layout>
            <c:manualLayout>
              <c:xMode val="edge"/>
              <c:yMode val="edge"/>
              <c:x val="0.95190688653893241"/>
              <c:y val="0.33553481501145987"/>
            </c:manualLayout>
          </c:layout>
          <c:overlay val="0"/>
        </c:title>
        <c:numFmt formatCode="#,##0" sourceLinked="0"/>
        <c:majorTickMark val="out"/>
        <c:minorTickMark val="none"/>
        <c:tickLblPos val="nextTo"/>
        <c:crossAx val="212222424"/>
        <c:crosses val="max"/>
        <c:crossBetween val="between"/>
      </c:valAx>
      <c:catAx>
        <c:axId val="212222424"/>
        <c:scaling>
          <c:orientation val="minMax"/>
        </c:scaling>
        <c:delete val="1"/>
        <c:axPos val="b"/>
        <c:numFmt formatCode="General" sourceLinked="1"/>
        <c:majorTickMark val="out"/>
        <c:minorTickMark val="none"/>
        <c:tickLblPos val="nextTo"/>
        <c:crossAx val="212222032"/>
        <c:crosses val="autoZero"/>
        <c:auto val="1"/>
        <c:lblAlgn val="ctr"/>
        <c:lblOffset val="100"/>
        <c:noMultiLvlLbl val="0"/>
      </c:catAx>
    </c:plotArea>
    <c:legend>
      <c:legendPos val="b"/>
      <c:layout>
        <c:manualLayout>
          <c:xMode val="edge"/>
          <c:yMode val="edge"/>
          <c:x val="0.56618929698309028"/>
          <c:y val="0.10161468053675456"/>
          <c:w val="0.29640180741385908"/>
          <c:h val="0.19672022291907698"/>
        </c:manualLayout>
      </c:layout>
      <c:overlay val="0"/>
      <c:spPr>
        <a:solidFill>
          <a:schemeClr val="bg1"/>
        </a:solidFill>
        <a:ln>
          <a:solidFill>
            <a:schemeClr val="tx1"/>
          </a:solidFill>
        </a:ln>
      </c:spPr>
      <c:txPr>
        <a:bodyPr/>
        <a:lstStyle/>
        <a:p>
          <a:pPr>
            <a:defRPr sz="800"/>
          </a:pPr>
          <a:endParaRPr lang="en-US"/>
        </a:p>
      </c:txPr>
    </c:legend>
    <c:plotVisOnly val="1"/>
    <c:dispBlanksAs val="gap"/>
    <c:showDLblsOverMax val="0"/>
  </c:chart>
  <c:txPr>
    <a:bodyPr/>
    <a:lstStyle/>
    <a:p>
      <a:pPr>
        <a:defRPr sz="900"/>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Disposal or Other Releases, 2003-2014</a:t>
            </a:r>
          </a:p>
        </c:rich>
      </c:tx>
      <c:layout/>
      <c:overlay val="0"/>
    </c:title>
    <c:autoTitleDeleted val="0"/>
    <c:plotArea>
      <c:layout/>
      <c:barChart>
        <c:barDir val="col"/>
        <c:grouping val="stacked"/>
        <c:varyColors val="0"/>
        <c:ser>
          <c:idx val="0"/>
          <c:order val="0"/>
          <c:tx>
            <c:strRef>
              <c:f>chartDisposalTrend!$A$2</c:f>
              <c:strCache>
                <c:ptCount val="1"/>
                <c:pt idx="0">
                  <c:v>On-site Air Releases</c:v>
                </c:pt>
              </c:strCache>
            </c:strRef>
          </c:tx>
          <c:spPr>
            <a:ln>
              <a:solidFill>
                <a:schemeClr val="bg1"/>
              </a:solidFill>
            </a:ln>
          </c:spPr>
          <c:invertIfNegative val="0"/>
          <c:cat>
            <c:numRef>
              <c:f>chartDisposalTrend!$B$1:$M$1</c:f>
              <c:numCache>
                <c:formatCode>General</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chartDisposalTrend!$B$2:$M$2</c:f>
              <c:numCache>
                <c:formatCode>General</c:formatCode>
                <c:ptCount val="12"/>
                <c:pt idx="0">
                  <c:v>1586720584.3584199</c:v>
                </c:pt>
                <c:pt idx="1">
                  <c:v>1540123797.85641</c:v>
                </c:pt>
                <c:pt idx="2">
                  <c:v>1520015779.0186999</c:v>
                </c:pt>
                <c:pt idx="3">
                  <c:v>1418994644.14328</c:v>
                </c:pt>
                <c:pt idx="4">
                  <c:v>1336077604.2639</c:v>
                </c:pt>
                <c:pt idx="5">
                  <c:v>1154559064.31688</c:v>
                </c:pt>
                <c:pt idx="6">
                  <c:v>925486264.04179704</c:v>
                </c:pt>
                <c:pt idx="7">
                  <c:v>862946464.34629905</c:v>
                </c:pt>
                <c:pt idx="8">
                  <c:v>806041719.39167905</c:v>
                </c:pt>
                <c:pt idx="9">
                  <c:v>743945388.81691694</c:v>
                </c:pt>
                <c:pt idx="10">
                  <c:v>750027911.36624599</c:v>
                </c:pt>
                <c:pt idx="11">
                  <c:v>716942680.43682802</c:v>
                </c:pt>
              </c:numCache>
            </c:numRef>
          </c:val>
        </c:ser>
        <c:ser>
          <c:idx val="1"/>
          <c:order val="1"/>
          <c:tx>
            <c:strRef>
              <c:f>chartDisposalTrend!$A$3</c:f>
              <c:strCache>
                <c:ptCount val="1"/>
                <c:pt idx="0">
                  <c:v>On-site Surface Water Discharges</c:v>
                </c:pt>
              </c:strCache>
            </c:strRef>
          </c:tx>
          <c:spPr>
            <a:ln>
              <a:solidFill>
                <a:schemeClr val="bg1"/>
              </a:solidFill>
            </a:ln>
          </c:spPr>
          <c:invertIfNegative val="0"/>
          <c:cat>
            <c:numRef>
              <c:f>chartDisposalTrend!$B$1:$M$1</c:f>
              <c:numCache>
                <c:formatCode>General</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chartDisposalTrend!$B$3:$M$3</c:f>
              <c:numCache>
                <c:formatCode>General</c:formatCode>
                <c:ptCount val="12"/>
                <c:pt idx="0">
                  <c:v>230831052.385737</c:v>
                </c:pt>
                <c:pt idx="1">
                  <c:v>253334147.353643</c:v>
                </c:pt>
                <c:pt idx="2">
                  <c:v>254656817.79312101</c:v>
                </c:pt>
                <c:pt idx="3">
                  <c:v>250595588.34043801</c:v>
                </c:pt>
                <c:pt idx="4">
                  <c:v>239073412.048807</c:v>
                </c:pt>
                <c:pt idx="5">
                  <c:v>247130395.18245599</c:v>
                </c:pt>
                <c:pt idx="6">
                  <c:v>206381914.807648</c:v>
                </c:pt>
                <c:pt idx="7">
                  <c:v>231757674.648552</c:v>
                </c:pt>
                <c:pt idx="8">
                  <c:v>221739715.676851</c:v>
                </c:pt>
                <c:pt idx="9">
                  <c:v>217047124.98363301</c:v>
                </c:pt>
                <c:pt idx="10">
                  <c:v>212705157.19171</c:v>
                </c:pt>
                <c:pt idx="11">
                  <c:v>214983662.84979901</c:v>
                </c:pt>
              </c:numCache>
            </c:numRef>
          </c:val>
        </c:ser>
        <c:ser>
          <c:idx val="2"/>
          <c:order val="2"/>
          <c:tx>
            <c:strRef>
              <c:f>chartDisposalTrend!$A$6</c:f>
              <c:strCache>
                <c:ptCount val="1"/>
                <c:pt idx="0">
                  <c:v>On-site Land Disposal</c:v>
                </c:pt>
              </c:strCache>
            </c:strRef>
          </c:tx>
          <c:spPr>
            <a:ln>
              <a:solidFill>
                <a:schemeClr val="bg1"/>
              </a:solidFill>
            </a:ln>
          </c:spPr>
          <c:invertIfNegative val="0"/>
          <c:cat>
            <c:numRef>
              <c:f>chartDisposalTrend!$B$1:$M$1</c:f>
              <c:numCache>
                <c:formatCode>General</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chartDisposalTrend!$B$6:$M$6</c:f>
              <c:numCache>
                <c:formatCode>General</c:formatCode>
                <c:ptCount val="12"/>
                <c:pt idx="0">
                  <c:v>2142133989.7776899</c:v>
                </c:pt>
                <c:pt idx="1">
                  <c:v>1939829558.8668311</c:v>
                </c:pt>
                <c:pt idx="2">
                  <c:v>2067593368.8728611</c:v>
                </c:pt>
                <c:pt idx="3">
                  <c:v>2132151456.451628</c:v>
                </c:pt>
                <c:pt idx="4">
                  <c:v>2005271184.410702</c:v>
                </c:pt>
                <c:pt idx="5">
                  <c:v>1999627431.1864722</c:v>
                </c:pt>
                <c:pt idx="6">
                  <c:v>1906367331.3585551</c:v>
                </c:pt>
                <c:pt idx="7">
                  <c:v>2304990648.2492023</c:v>
                </c:pt>
                <c:pt idx="8">
                  <c:v>2668154525.7015829</c:v>
                </c:pt>
                <c:pt idx="9">
                  <c:v>2224659608.128727</c:v>
                </c:pt>
                <c:pt idx="10">
                  <c:v>2728524761.7012978</c:v>
                </c:pt>
                <c:pt idx="11">
                  <c:v>2522871533.7086539</c:v>
                </c:pt>
              </c:numCache>
            </c:numRef>
          </c:val>
        </c:ser>
        <c:ser>
          <c:idx val="3"/>
          <c:order val="3"/>
          <c:tx>
            <c:strRef>
              <c:f>chartDisposalTrend!$A$8</c:f>
              <c:strCache>
                <c:ptCount val="1"/>
                <c:pt idx="0">
                  <c:v>Off-site Disposal or Other Releases</c:v>
                </c:pt>
              </c:strCache>
            </c:strRef>
          </c:tx>
          <c:spPr>
            <a:ln>
              <a:solidFill>
                <a:schemeClr val="bg1"/>
              </a:solidFill>
            </a:ln>
          </c:spPr>
          <c:invertIfNegative val="0"/>
          <c:cat>
            <c:numRef>
              <c:f>chartDisposalTrend!$B$1:$M$1</c:f>
              <c:numCache>
                <c:formatCode>General</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chartDisposalTrend!$B$8:$M$8</c:f>
              <c:numCache>
                <c:formatCode>General</c:formatCode>
                <c:ptCount val="12"/>
                <c:pt idx="0">
                  <c:v>484678779.32177001</c:v>
                </c:pt>
                <c:pt idx="1">
                  <c:v>500146411.43210697</c:v>
                </c:pt>
                <c:pt idx="2">
                  <c:v>518961177.75945997</c:v>
                </c:pt>
                <c:pt idx="3">
                  <c:v>528746969.302939</c:v>
                </c:pt>
                <c:pt idx="4">
                  <c:v>550696904.42472804</c:v>
                </c:pt>
                <c:pt idx="5">
                  <c:v>485983761.76277697</c:v>
                </c:pt>
                <c:pt idx="6">
                  <c:v>358784699.59301299</c:v>
                </c:pt>
                <c:pt idx="7">
                  <c:v>412323769.48123598</c:v>
                </c:pt>
                <c:pt idx="8">
                  <c:v>415242119.14338303</c:v>
                </c:pt>
                <c:pt idx="9">
                  <c:v>413998155.13130701</c:v>
                </c:pt>
                <c:pt idx="10">
                  <c:v>409976109.88891798</c:v>
                </c:pt>
                <c:pt idx="11">
                  <c:v>413327019.13241899</c:v>
                </c:pt>
              </c:numCache>
            </c:numRef>
          </c:val>
        </c:ser>
        <c:dLbls>
          <c:showLegendKey val="0"/>
          <c:showVal val="0"/>
          <c:showCatName val="0"/>
          <c:showSerName val="0"/>
          <c:showPercent val="0"/>
          <c:showBubbleSize val="0"/>
        </c:dLbls>
        <c:gapWidth val="150"/>
        <c:overlap val="100"/>
        <c:axId val="212223600"/>
        <c:axId val="212223992"/>
      </c:barChart>
      <c:catAx>
        <c:axId val="212223600"/>
        <c:scaling>
          <c:orientation val="minMax"/>
        </c:scaling>
        <c:delete val="0"/>
        <c:axPos val="b"/>
        <c:title>
          <c:tx>
            <c:rich>
              <a:bodyPr/>
              <a:lstStyle/>
              <a:p>
                <a:pPr>
                  <a:defRPr/>
                </a:pPr>
                <a:r>
                  <a:rPr lang="en-US"/>
                  <a:t>Year</a:t>
                </a:r>
              </a:p>
            </c:rich>
          </c:tx>
          <c:layout/>
          <c:overlay val="0"/>
        </c:title>
        <c:numFmt formatCode="General" sourceLinked="1"/>
        <c:majorTickMark val="out"/>
        <c:minorTickMark val="none"/>
        <c:tickLblPos val="nextTo"/>
        <c:crossAx val="212223992"/>
        <c:crosses val="autoZero"/>
        <c:auto val="1"/>
        <c:lblAlgn val="ctr"/>
        <c:lblOffset val="100"/>
        <c:noMultiLvlLbl val="0"/>
      </c:catAx>
      <c:valAx>
        <c:axId val="212223992"/>
        <c:scaling>
          <c:orientation val="minMax"/>
        </c:scaling>
        <c:delete val="0"/>
        <c:axPos val="l"/>
        <c:majorGridlines>
          <c:spPr>
            <a:ln>
              <a:solidFill>
                <a:schemeClr val="bg1">
                  <a:lumMod val="95000"/>
                </a:schemeClr>
              </a:solidFill>
            </a:ln>
          </c:spPr>
        </c:majorGridlines>
        <c:numFmt formatCode="#,##0" sourceLinked="0"/>
        <c:majorTickMark val="out"/>
        <c:minorTickMark val="none"/>
        <c:tickLblPos val="nextTo"/>
        <c:crossAx val="212223600"/>
        <c:crosses val="autoZero"/>
        <c:crossBetween val="between"/>
        <c:majorUnit val="1000000000"/>
        <c:dispUnits>
          <c:builtInUnit val="millions"/>
          <c:dispUnitsLbl>
            <c:layout>
              <c:manualLayout>
                <c:xMode val="edge"/>
                <c:yMode val="edge"/>
                <c:x val="1.1111111111111112E-2"/>
                <c:y val="0.25973388743073783"/>
              </c:manualLayout>
            </c:layout>
            <c:tx>
              <c:rich>
                <a:bodyPr/>
                <a:lstStyle/>
                <a:p>
                  <a:pPr>
                    <a:defRPr/>
                  </a:pPr>
                  <a:r>
                    <a:rPr lang="en-US"/>
                    <a:t>Millions of Pounds</a:t>
                  </a:r>
                </a:p>
              </c:rich>
            </c:tx>
          </c:dispUnitsLbl>
        </c:dispUnits>
      </c:valAx>
    </c:plotArea>
    <c:legend>
      <c:legendPos val="b"/>
      <c:layout>
        <c:manualLayout>
          <c:xMode val="edge"/>
          <c:yMode val="edge"/>
          <c:x val="0.14052921956184047"/>
          <c:y val="0.80900181708055718"/>
          <c:w val="0.80750622944283867"/>
          <c:h val="0.13919277947399433"/>
        </c:manualLayout>
      </c:layout>
      <c:overlay val="0"/>
    </c:legend>
    <c:plotVisOnly val="1"/>
    <c:dispBlanksAs val="gap"/>
    <c:showDLblsOverMax val="0"/>
  </c:chart>
  <c:txPr>
    <a:bodyPr/>
    <a:lstStyle/>
    <a:p>
      <a:pPr>
        <a:defRPr sz="1000">
          <a:latin typeface="Lucida Sans Unicode" panose="020B0602030504020204" pitchFamily="34" charset="0"/>
          <a:cs typeface="Lucida Sans Unicode" panose="020B0602030504020204" pitchFamily="34" charset="0"/>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Production-Related Waste by Government Organization, 2014</a:t>
            </a:r>
          </a:p>
          <a:p>
            <a:pPr>
              <a:defRPr/>
            </a:pPr>
            <a:r>
              <a:rPr lang="en-US"/>
              <a:t>200.5 million lb</a:t>
            </a:r>
          </a:p>
        </c:rich>
      </c:tx>
      <c:layout/>
      <c:overlay val="0"/>
    </c:title>
    <c:autoTitleDeleted val="0"/>
    <c:plotArea>
      <c:layout>
        <c:manualLayout>
          <c:layoutTarget val="inner"/>
          <c:xMode val="edge"/>
          <c:yMode val="edge"/>
          <c:x val="0.23076137312218434"/>
          <c:y val="0.19807461567304091"/>
          <c:w val="0.52946824314894003"/>
          <c:h val="0.69965434008248972"/>
        </c:manualLayout>
      </c:layout>
      <c:pieChart>
        <c:varyColors val="1"/>
        <c:ser>
          <c:idx val="0"/>
          <c:order val="0"/>
          <c:spPr>
            <a:ln>
              <a:solidFill>
                <a:schemeClr val="bg1"/>
              </a:solidFill>
            </a:ln>
          </c:spPr>
          <c:dPt>
            <c:idx val="0"/>
            <c:bubble3D val="0"/>
            <c:spPr>
              <a:solidFill>
                <a:srgbClr val="FFFC5A"/>
              </a:solidFill>
              <a:ln>
                <a:solidFill>
                  <a:schemeClr val="bg1"/>
                </a:solidFill>
              </a:ln>
            </c:spPr>
          </c:dPt>
          <c:dPt>
            <c:idx val="1"/>
            <c:bubble3D val="0"/>
            <c:spPr>
              <a:solidFill>
                <a:srgbClr val="38551D"/>
              </a:solidFill>
              <a:ln>
                <a:solidFill>
                  <a:schemeClr val="bg1"/>
                </a:solidFill>
              </a:ln>
            </c:spPr>
          </c:dPt>
          <c:dPt>
            <c:idx val="2"/>
            <c:bubble3D val="0"/>
            <c:spPr>
              <a:solidFill>
                <a:srgbClr val="6ECCF7"/>
              </a:solidFill>
              <a:ln>
                <a:solidFill>
                  <a:schemeClr val="bg1"/>
                </a:solidFill>
              </a:ln>
            </c:spPr>
          </c:dPt>
          <c:dPt>
            <c:idx val="3"/>
            <c:bubble3D val="0"/>
            <c:spPr>
              <a:solidFill>
                <a:srgbClr val="DC6D01"/>
              </a:solidFill>
              <a:ln>
                <a:solidFill>
                  <a:schemeClr val="bg1"/>
                </a:solidFill>
              </a:ln>
            </c:spPr>
          </c:dPt>
          <c:dLbls>
            <c:dLbl>
              <c:idx val="0"/>
              <c:layout>
                <c:manualLayout>
                  <c:x val="-1.8120187093624714E-3"/>
                  <c:y val="0.23318323811228678"/>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3.0269782687329747E-3"/>
                  <c:y val="8.1032425459327276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5.6429309960732567E-2"/>
                  <c:y val="8.8736145506848468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7.0628296060783413E-2"/>
                  <c:y val="4.2766209997663486E-2"/>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b="1"/>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graph_FedFacPRW!$E$4:$E$7</c:f>
              <c:strCache>
                <c:ptCount val="4"/>
                <c:pt idx="0">
                  <c:v>Tennessee Valley Authority</c:v>
                </c:pt>
                <c:pt idx="1">
                  <c:v>U.S. Army</c:v>
                </c:pt>
                <c:pt idx="2">
                  <c:v>Department of the Treasury</c:v>
                </c:pt>
                <c:pt idx="3">
                  <c:v>All Others</c:v>
                </c:pt>
              </c:strCache>
            </c:strRef>
          </c:cat>
          <c:val>
            <c:numRef>
              <c:f>graph_FedFacPRW!$F$4:$F$7</c:f>
              <c:numCache>
                <c:formatCode>General</c:formatCode>
                <c:ptCount val="4"/>
                <c:pt idx="0">
                  <c:v>102197148.12736404</c:v>
                </c:pt>
                <c:pt idx="1">
                  <c:v>59777907.395283759</c:v>
                </c:pt>
                <c:pt idx="2">
                  <c:v>19364451.6167202</c:v>
                </c:pt>
                <c:pt idx="3">
                  <c:v>19184322.485507175</c:v>
                </c:pt>
              </c:numCache>
            </c:numRef>
          </c:val>
        </c:ser>
        <c:dLbls>
          <c:showLegendKey val="0"/>
          <c:showVal val="0"/>
          <c:showCatName val="0"/>
          <c:showSerName val="0"/>
          <c:showPercent val="0"/>
          <c:showBubbleSize val="0"/>
          <c:showLeaderLines val="0"/>
        </c:dLbls>
        <c:firstSliceAng val="0"/>
      </c:pieChart>
    </c:plotArea>
    <c:plotVisOnly val="1"/>
    <c:dispBlanksAs val="gap"/>
    <c:showDLblsOverMax val="0"/>
  </c:chart>
  <c:spPr>
    <a:ln>
      <a:solidFill>
        <a:schemeClr val="bg1"/>
      </a:solidFill>
    </a:ln>
  </c:spPr>
  <c:txPr>
    <a:bodyPr/>
    <a:lstStyle/>
    <a:p>
      <a:pPr>
        <a:defRPr sz="900">
          <a:latin typeface="Lucida Sans Unicode" panose="020B0602030504020204" pitchFamily="34" charset="0"/>
          <a:cs typeface="Lucida Sans Unicode" panose="020B0602030504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Total Disposal or Other Releases, 2003-2014</a:t>
            </a:r>
          </a:p>
          <a:p>
            <a:pPr>
              <a:defRPr/>
            </a:pPr>
            <a:r>
              <a:rPr lang="en-US"/>
              <a:t>Automotive Manufacturing</a:t>
            </a:r>
          </a:p>
        </c:rich>
      </c:tx>
      <c:layout/>
      <c:overlay val="0"/>
    </c:title>
    <c:autoTitleDeleted val="0"/>
    <c:plotArea>
      <c:layout/>
      <c:barChart>
        <c:barDir val="col"/>
        <c:grouping val="stacked"/>
        <c:varyColors val="0"/>
        <c:ser>
          <c:idx val="0"/>
          <c:order val="0"/>
          <c:tx>
            <c:strRef>
              <c:f>'graph_Rel Automotive Manf'!$C$23</c:f>
              <c:strCache>
                <c:ptCount val="1"/>
                <c:pt idx="0">
                  <c:v>On-site Air Releases</c:v>
                </c:pt>
              </c:strCache>
            </c:strRef>
          </c:tx>
          <c:spPr>
            <a:solidFill>
              <a:srgbClr val="CBE3FD"/>
            </a:solidFill>
            <a:ln>
              <a:solidFill>
                <a:schemeClr val="bg1"/>
              </a:solidFill>
            </a:ln>
          </c:spPr>
          <c:invertIfNegative val="0"/>
          <c:cat>
            <c:strRef>
              <c:f>'graph_Rel Automotive Manf'!$B$24:$B$35</c:f>
              <c:strCach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strCache>
            </c:strRef>
          </c:cat>
          <c:val>
            <c:numRef>
              <c:f>'graph_Rel Automotive Manf'!$C$24:$C$35</c:f>
              <c:numCache>
                <c:formatCode>#,##0</c:formatCode>
                <c:ptCount val="12"/>
                <c:pt idx="0">
                  <c:v>38372214.138351403</c:v>
                </c:pt>
                <c:pt idx="1">
                  <c:v>37030393.685409002</c:v>
                </c:pt>
                <c:pt idx="2">
                  <c:v>32736239.755088899</c:v>
                </c:pt>
                <c:pt idx="3">
                  <c:v>28044823.620908801</c:v>
                </c:pt>
                <c:pt idx="4">
                  <c:v>27191219.130140401</c:v>
                </c:pt>
                <c:pt idx="5">
                  <c:v>15698611.737541599</c:v>
                </c:pt>
                <c:pt idx="6">
                  <c:v>10972178.001805499</c:v>
                </c:pt>
                <c:pt idx="7">
                  <c:v>14251664.2507529</c:v>
                </c:pt>
                <c:pt idx="8">
                  <c:v>14428514.2071277</c:v>
                </c:pt>
                <c:pt idx="9">
                  <c:v>16540119.1484478</c:v>
                </c:pt>
                <c:pt idx="10">
                  <c:v>14971138.9570609</c:v>
                </c:pt>
                <c:pt idx="11">
                  <c:v>14758977.577659899</c:v>
                </c:pt>
              </c:numCache>
            </c:numRef>
          </c:val>
        </c:ser>
        <c:ser>
          <c:idx val="1"/>
          <c:order val="1"/>
          <c:tx>
            <c:strRef>
              <c:f>'graph_Rel Automotive Manf'!$D$23</c:f>
              <c:strCache>
                <c:ptCount val="1"/>
                <c:pt idx="0">
                  <c:v>On-site Surface Water Discharges</c:v>
                </c:pt>
              </c:strCache>
            </c:strRef>
          </c:tx>
          <c:spPr>
            <a:solidFill>
              <a:srgbClr val="136594"/>
            </a:solidFill>
            <a:ln>
              <a:solidFill>
                <a:schemeClr val="bg1"/>
              </a:solidFill>
            </a:ln>
          </c:spPr>
          <c:invertIfNegative val="0"/>
          <c:cat>
            <c:strRef>
              <c:f>'graph_Rel Automotive Manf'!$B$24:$B$35</c:f>
              <c:strCach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strCache>
            </c:strRef>
          </c:cat>
          <c:val>
            <c:numRef>
              <c:f>'graph_Rel Automotive Manf'!$D$24:$D$35</c:f>
              <c:numCache>
                <c:formatCode>#,##0</c:formatCode>
                <c:ptCount val="12"/>
                <c:pt idx="0">
                  <c:v>178659.60251699999</c:v>
                </c:pt>
                <c:pt idx="1">
                  <c:v>333044.48081699997</c:v>
                </c:pt>
                <c:pt idx="2">
                  <c:v>246509.84779999999</c:v>
                </c:pt>
                <c:pt idx="3">
                  <c:v>160579.3629521</c:v>
                </c:pt>
                <c:pt idx="4">
                  <c:v>165843.3933</c:v>
                </c:pt>
                <c:pt idx="5">
                  <c:v>132222.87040000001</c:v>
                </c:pt>
                <c:pt idx="6">
                  <c:v>70314.494000000006</c:v>
                </c:pt>
                <c:pt idx="7">
                  <c:v>25876.748200000002</c:v>
                </c:pt>
                <c:pt idx="8">
                  <c:v>47387.490700000002</c:v>
                </c:pt>
                <c:pt idx="9">
                  <c:v>3510.3359</c:v>
                </c:pt>
                <c:pt idx="10">
                  <c:v>2820.1625600000002</c:v>
                </c:pt>
                <c:pt idx="11">
                  <c:v>13249.2387012</c:v>
                </c:pt>
              </c:numCache>
            </c:numRef>
          </c:val>
        </c:ser>
        <c:ser>
          <c:idx val="2"/>
          <c:order val="2"/>
          <c:tx>
            <c:strRef>
              <c:f>'graph_Rel Automotive Manf'!$E$23</c:f>
              <c:strCache>
                <c:ptCount val="1"/>
                <c:pt idx="0">
                  <c:v>On-site Land Disposal</c:v>
                </c:pt>
              </c:strCache>
            </c:strRef>
          </c:tx>
          <c:spPr>
            <a:solidFill>
              <a:srgbClr val="38551D"/>
            </a:solidFill>
            <a:ln>
              <a:solidFill>
                <a:schemeClr val="bg1"/>
              </a:solidFill>
            </a:ln>
          </c:spPr>
          <c:invertIfNegative val="0"/>
          <c:cat>
            <c:strRef>
              <c:f>'graph_Rel Automotive Manf'!$B$24:$B$35</c:f>
              <c:strCach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strCache>
            </c:strRef>
          </c:cat>
          <c:val>
            <c:numRef>
              <c:f>'graph_Rel Automotive Manf'!$E$24:$E$35</c:f>
              <c:numCache>
                <c:formatCode>#,##0</c:formatCode>
                <c:ptCount val="12"/>
                <c:pt idx="0">
                  <c:v>85367.33</c:v>
                </c:pt>
                <c:pt idx="1">
                  <c:v>490504.39399999997</c:v>
                </c:pt>
                <c:pt idx="2">
                  <c:v>432337.05</c:v>
                </c:pt>
                <c:pt idx="3">
                  <c:v>559656.71</c:v>
                </c:pt>
                <c:pt idx="4">
                  <c:v>282536.71000000002</c:v>
                </c:pt>
                <c:pt idx="5">
                  <c:v>78682.500289999996</c:v>
                </c:pt>
                <c:pt idx="6">
                  <c:v>20366.078000000001</c:v>
                </c:pt>
                <c:pt idx="7">
                  <c:v>67263.95</c:v>
                </c:pt>
                <c:pt idx="8">
                  <c:v>53084.97</c:v>
                </c:pt>
                <c:pt idx="9">
                  <c:v>20752.16</c:v>
                </c:pt>
                <c:pt idx="10">
                  <c:v>12404.31</c:v>
                </c:pt>
                <c:pt idx="11">
                  <c:v>133951.69</c:v>
                </c:pt>
              </c:numCache>
            </c:numRef>
          </c:val>
        </c:ser>
        <c:ser>
          <c:idx val="3"/>
          <c:order val="3"/>
          <c:tx>
            <c:strRef>
              <c:f>'graph_Rel Automotive Manf'!$F$23</c:f>
              <c:strCache>
                <c:ptCount val="1"/>
                <c:pt idx="0">
                  <c:v>Off-site Disposal or Other Releases</c:v>
                </c:pt>
              </c:strCache>
            </c:strRef>
          </c:tx>
          <c:spPr>
            <a:solidFill>
              <a:srgbClr val="DC6D01"/>
            </a:solidFill>
            <a:ln>
              <a:solidFill>
                <a:schemeClr val="bg1"/>
              </a:solidFill>
            </a:ln>
          </c:spPr>
          <c:invertIfNegative val="0"/>
          <c:cat>
            <c:strRef>
              <c:f>'graph_Rel Automotive Manf'!$B$24:$B$35</c:f>
              <c:strCach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strCache>
            </c:strRef>
          </c:cat>
          <c:val>
            <c:numRef>
              <c:f>'graph_Rel Automotive Manf'!$F$24:$F$35</c:f>
              <c:numCache>
                <c:formatCode>#,##0</c:formatCode>
                <c:ptCount val="12"/>
                <c:pt idx="0">
                  <c:v>9349638.5892249905</c:v>
                </c:pt>
                <c:pt idx="1">
                  <c:v>8325638.2854610002</c:v>
                </c:pt>
                <c:pt idx="2">
                  <c:v>9399076.1678726003</c:v>
                </c:pt>
                <c:pt idx="3">
                  <c:v>7521861.4636626896</c:v>
                </c:pt>
                <c:pt idx="4">
                  <c:v>7570856.3207799997</c:v>
                </c:pt>
                <c:pt idx="5">
                  <c:v>6792279.7427273998</c:v>
                </c:pt>
                <c:pt idx="6">
                  <c:v>5374447.4808989996</c:v>
                </c:pt>
                <c:pt idx="7">
                  <c:v>5945969.2102279998</c:v>
                </c:pt>
                <c:pt idx="8">
                  <c:v>6937401.9461281998</c:v>
                </c:pt>
                <c:pt idx="9">
                  <c:v>4987277.5512234</c:v>
                </c:pt>
                <c:pt idx="10">
                  <c:v>4473714.2820162997</c:v>
                </c:pt>
                <c:pt idx="11">
                  <c:v>5014771.2013517004</c:v>
                </c:pt>
              </c:numCache>
            </c:numRef>
          </c:val>
        </c:ser>
        <c:dLbls>
          <c:showLegendKey val="0"/>
          <c:showVal val="0"/>
          <c:showCatName val="0"/>
          <c:showSerName val="0"/>
          <c:showPercent val="0"/>
          <c:showBubbleSize val="0"/>
        </c:dLbls>
        <c:gapWidth val="150"/>
        <c:overlap val="100"/>
        <c:axId val="207035240"/>
        <c:axId val="207035632"/>
      </c:barChart>
      <c:lineChart>
        <c:grouping val="standard"/>
        <c:varyColors val="0"/>
        <c:ser>
          <c:idx val="4"/>
          <c:order val="4"/>
          <c:tx>
            <c:v>Production</c:v>
          </c:tx>
          <c:spPr>
            <a:ln>
              <a:solidFill>
                <a:sysClr val="windowText" lastClr="000000"/>
              </a:solidFill>
            </a:ln>
          </c:spPr>
          <c:marker>
            <c:symbol val="circle"/>
            <c:size val="7"/>
            <c:spPr>
              <a:solidFill>
                <a:schemeClr val="tx1"/>
              </a:solidFill>
              <a:ln>
                <a:solidFill>
                  <a:sysClr val="windowText" lastClr="000000"/>
                </a:solidFill>
              </a:ln>
            </c:spPr>
          </c:marker>
          <c:cat>
            <c:strRef>
              <c:f>'graph_Rel Automotive Manf'!$B$24:$B$35</c:f>
              <c:strCach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strCache>
            </c:strRef>
          </c:cat>
          <c:val>
            <c:numRef>
              <c:f>'graph_Rel Automotive Manf'!$H$24:$H$35</c:f>
              <c:numCache>
                <c:formatCode>General</c:formatCode>
                <c:ptCount val="12"/>
                <c:pt idx="0">
                  <c:v>100</c:v>
                </c:pt>
                <c:pt idx="1">
                  <c:v>100.48938564722785</c:v>
                </c:pt>
                <c:pt idx="2">
                  <c:v>101.09521645510449</c:v>
                </c:pt>
                <c:pt idx="3">
                  <c:v>99.551783711245747</c:v>
                </c:pt>
                <c:pt idx="4">
                  <c:v>98.780439071672788</c:v>
                </c:pt>
                <c:pt idx="5">
                  <c:v>79.044610670763177</c:v>
                </c:pt>
                <c:pt idx="6">
                  <c:v>57.930398692245575</c:v>
                </c:pt>
                <c:pt idx="7">
                  <c:v>76.88075662403827</c:v>
                </c:pt>
                <c:pt idx="8">
                  <c:v>84.038184347651551</c:v>
                </c:pt>
                <c:pt idx="9">
                  <c:v>92.933089105175171</c:v>
                </c:pt>
                <c:pt idx="10">
                  <c:v>99.019927642296821</c:v>
                </c:pt>
                <c:pt idx="11">
                  <c:v>109.3541800838814</c:v>
                </c:pt>
              </c:numCache>
            </c:numRef>
          </c:val>
          <c:smooth val="0"/>
        </c:ser>
        <c:dLbls>
          <c:showLegendKey val="0"/>
          <c:showVal val="0"/>
          <c:showCatName val="0"/>
          <c:showSerName val="0"/>
          <c:showPercent val="0"/>
          <c:showBubbleSize val="0"/>
        </c:dLbls>
        <c:marker val="1"/>
        <c:smooth val="0"/>
        <c:axId val="207834960"/>
        <c:axId val="207834568"/>
      </c:lineChart>
      <c:catAx>
        <c:axId val="207035240"/>
        <c:scaling>
          <c:orientation val="minMax"/>
        </c:scaling>
        <c:delete val="0"/>
        <c:axPos val="b"/>
        <c:title>
          <c:tx>
            <c:rich>
              <a:bodyPr/>
              <a:lstStyle/>
              <a:p>
                <a:pPr>
                  <a:defRPr/>
                </a:pPr>
                <a:r>
                  <a:rPr lang="en-US"/>
                  <a:t>Year</a:t>
                </a:r>
              </a:p>
            </c:rich>
          </c:tx>
          <c:layout/>
          <c:overlay val="0"/>
        </c:title>
        <c:numFmt formatCode="General" sourceLinked="0"/>
        <c:majorTickMark val="out"/>
        <c:minorTickMark val="none"/>
        <c:tickLblPos val="nextTo"/>
        <c:crossAx val="207035632"/>
        <c:crosses val="autoZero"/>
        <c:auto val="1"/>
        <c:lblAlgn val="ctr"/>
        <c:lblOffset val="100"/>
        <c:noMultiLvlLbl val="0"/>
      </c:catAx>
      <c:valAx>
        <c:axId val="207035632"/>
        <c:scaling>
          <c:orientation val="minMax"/>
          <c:max val="50000000"/>
        </c:scaling>
        <c:delete val="0"/>
        <c:axPos val="l"/>
        <c:majorGridlines/>
        <c:title>
          <c:tx>
            <c:rich>
              <a:bodyPr rot="-5400000" vert="horz"/>
              <a:lstStyle/>
              <a:p>
                <a:pPr>
                  <a:defRPr/>
                </a:pPr>
                <a:r>
                  <a:rPr lang="en-US"/>
                  <a:t>Millions of Pounds</a:t>
                </a:r>
              </a:p>
            </c:rich>
          </c:tx>
          <c:layout/>
          <c:overlay val="0"/>
        </c:title>
        <c:numFmt formatCode="#,##0" sourceLinked="1"/>
        <c:majorTickMark val="out"/>
        <c:minorTickMark val="none"/>
        <c:tickLblPos val="nextTo"/>
        <c:crossAx val="207035240"/>
        <c:crosses val="autoZero"/>
        <c:crossBetween val="between"/>
        <c:majorUnit val="10000000"/>
        <c:dispUnits>
          <c:builtInUnit val="millions"/>
        </c:dispUnits>
      </c:valAx>
      <c:valAx>
        <c:axId val="207834568"/>
        <c:scaling>
          <c:orientation val="minMax"/>
        </c:scaling>
        <c:delete val="0"/>
        <c:axPos val="r"/>
        <c:title>
          <c:tx>
            <c:rich>
              <a:bodyPr rot="-5400000" vert="horz"/>
              <a:lstStyle/>
              <a:p>
                <a:pPr>
                  <a:defRPr/>
                </a:pPr>
                <a:r>
                  <a:rPr lang="en-US"/>
                  <a:t>Production</a:t>
                </a:r>
              </a:p>
            </c:rich>
          </c:tx>
          <c:layout/>
          <c:overlay val="0"/>
        </c:title>
        <c:numFmt formatCode="General" sourceLinked="1"/>
        <c:majorTickMark val="out"/>
        <c:minorTickMark val="none"/>
        <c:tickLblPos val="nextTo"/>
        <c:crossAx val="207834960"/>
        <c:crosses val="max"/>
        <c:crossBetween val="between"/>
      </c:valAx>
      <c:catAx>
        <c:axId val="207834960"/>
        <c:scaling>
          <c:orientation val="minMax"/>
        </c:scaling>
        <c:delete val="1"/>
        <c:axPos val="b"/>
        <c:numFmt formatCode="General" sourceLinked="1"/>
        <c:majorTickMark val="out"/>
        <c:minorTickMark val="none"/>
        <c:tickLblPos val="nextTo"/>
        <c:crossAx val="207834568"/>
        <c:crosses val="autoZero"/>
        <c:auto val="1"/>
        <c:lblAlgn val="ctr"/>
        <c:lblOffset val="100"/>
        <c:noMultiLvlLbl val="0"/>
      </c:catAx>
    </c:plotArea>
    <c:legend>
      <c:legendPos val="b"/>
      <c:layout>
        <c:manualLayout>
          <c:xMode val="edge"/>
          <c:yMode val="edge"/>
          <c:x val="8.801246704748189E-2"/>
          <c:y val="0.85558078325910381"/>
          <c:w val="0.80536055151235242"/>
          <c:h val="0.12388007885424562"/>
        </c:manualLayout>
      </c:layout>
      <c:overlay val="0"/>
      <c:spPr>
        <a:solidFill>
          <a:schemeClr val="bg1"/>
        </a:solidFill>
        <a:ln>
          <a:solidFill>
            <a:sysClr val="windowText" lastClr="000000"/>
          </a:solidFill>
        </a:ln>
      </c:spPr>
    </c:legend>
    <c:plotVisOnly val="1"/>
    <c:dispBlanksAs val="gap"/>
    <c:showDLblsOverMax val="0"/>
  </c:chart>
  <c:txPr>
    <a:bodyPr/>
    <a:lstStyle/>
    <a:p>
      <a:pPr>
        <a:defRPr sz="900">
          <a:latin typeface="Arial" panose="020B0604020202020204" pitchFamily="34" charset="0"/>
          <a:cs typeface="Arial" panose="020B060402020202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Management of Chromium at American NTN Bearing Manufacturing Corp</a:t>
            </a:r>
          </a:p>
        </c:rich>
      </c:tx>
      <c:layout/>
      <c:overlay val="0"/>
    </c:title>
    <c:autoTitleDeleted val="0"/>
    <c:plotArea>
      <c:layout/>
      <c:barChart>
        <c:barDir val="col"/>
        <c:grouping val="stacked"/>
        <c:varyColors val="0"/>
        <c:ser>
          <c:idx val="0"/>
          <c:order val="0"/>
          <c:tx>
            <c:v>Releases</c:v>
          </c:tx>
          <c:spPr>
            <a:solidFill>
              <a:schemeClr val="accent4"/>
            </a:solidFill>
            <a:ln>
              <a:solidFill>
                <a:schemeClr val="bg1"/>
              </a:solidFill>
            </a:ln>
          </c:spPr>
          <c:invertIfNegative val="0"/>
          <c:cat>
            <c:numRef>
              <c:f>TRI.Net_635832872885040472!$C$4:$C$15</c:f>
              <c:numCache>
                <c:formatCode>General</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TRI.Net_635832872885040472!$D$4:$D$15</c:f>
              <c:numCache>
                <c:formatCode>General</c:formatCode>
                <c:ptCount val="12"/>
                <c:pt idx="0">
                  <c:v>3813</c:v>
                </c:pt>
                <c:pt idx="1">
                  <c:v>4001</c:v>
                </c:pt>
                <c:pt idx="2">
                  <c:v>4479</c:v>
                </c:pt>
                <c:pt idx="3">
                  <c:v>3827</c:v>
                </c:pt>
                <c:pt idx="4">
                  <c:v>3257</c:v>
                </c:pt>
                <c:pt idx="5">
                  <c:v>3108</c:v>
                </c:pt>
                <c:pt idx="6">
                  <c:v>1406</c:v>
                </c:pt>
                <c:pt idx="7">
                  <c:v>3233</c:v>
                </c:pt>
                <c:pt idx="8">
                  <c:v>3261</c:v>
                </c:pt>
                <c:pt idx="9">
                  <c:v>0</c:v>
                </c:pt>
                <c:pt idx="10">
                  <c:v>0</c:v>
                </c:pt>
                <c:pt idx="11">
                  <c:v>0</c:v>
                </c:pt>
              </c:numCache>
            </c:numRef>
          </c:val>
        </c:ser>
        <c:ser>
          <c:idx val="1"/>
          <c:order val="1"/>
          <c:tx>
            <c:v>Recycled</c:v>
          </c:tx>
          <c:spPr>
            <a:solidFill>
              <a:schemeClr val="accent1"/>
            </a:solidFill>
            <a:ln>
              <a:solidFill>
                <a:schemeClr val="bg1"/>
              </a:solidFill>
            </a:ln>
          </c:spPr>
          <c:invertIfNegative val="0"/>
          <c:cat>
            <c:numRef>
              <c:f>TRI.Net_635832872885040472!$C$4:$C$15</c:f>
              <c:numCache>
                <c:formatCode>General</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TRI.Net_635832872885040472!$F$4:$F$15</c:f>
              <c:numCache>
                <c:formatCode>General</c:formatCode>
                <c:ptCount val="12"/>
                <c:pt idx="0">
                  <c:v>614</c:v>
                </c:pt>
                <c:pt idx="1">
                  <c:v>554</c:v>
                </c:pt>
                <c:pt idx="2">
                  <c:v>447</c:v>
                </c:pt>
                <c:pt idx="3">
                  <c:v>298</c:v>
                </c:pt>
                <c:pt idx="4">
                  <c:v>305</c:v>
                </c:pt>
                <c:pt idx="5">
                  <c:v>287</c:v>
                </c:pt>
                <c:pt idx="6">
                  <c:v>146</c:v>
                </c:pt>
                <c:pt idx="7">
                  <c:v>189</c:v>
                </c:pt>
                <c:pt idx="8">
                  <c:v>241</c:v>
                </c:pt>
                <c:pt idx="9">
                  <c:v>1668</c:v>
                </c:pt>
                <c:pt idx="10">
                  <c:v>1895</c:v>
                </c:pt>
                <c:pt idx="11">
                  <c:v>1505</c:v>
                </c:pt>
              </c:numCache>
            </c:numRef>
          </c:val>
        </c:ser>
        <c:dLbls>
          <c:showLegendKey val="0"/>
          <c:showVal val="0"/>
          <c:showCatName val="0"/>
          <c:showSerName val="0"/>
          <c:showPercent val="0"/>
          <c:showBubbleSize val="0"/>
        </c:dLbls>
        <c:gapWidth val="150"/>
        <c:overlap val="100"/>
        <c:axId val="412360880"/>
        <c:axId val="412361272"/>
      </c:barChart>
      <c:catAx>
        <c:axId val="412360880"/>
        <c:scaling>
          <c:orientation val="minMax"/>
        </c:scaling>
        <c:delete val="0"/>
        <c:axPos val="b"/>
        <c:numFmt formatCode="General" sourceLinked="1"/>
        <c:majorTickMark val="out"/>
        <c:minorTickMark val="none"/>
        <c:tickLblPos val="nextTo"/>
        <c:crossAx val="412361272"/>
        <c:crosses val="autoZero"/>
        <c:auto val="1"/>
        <c:lblAlgn val="ctr"/>
        <c:lblOffset val="100"/>
        <c:noMultiLvlLbl val="0"/>
      </c:catAx>
      <c:valAx>
        <c:axId val="412361272"/>
        <c:scaling>
          <c:orientation val="minMax"/>
        </c:scaling>
        <c:delete val="0"/>
        <c:axPos val="l"/>
        <c:majorGridlines/>
        <c:title>
          <c:tx>
            <c:rich>
              <a:bodyPr rot="-5400000" vert="horz"/>
              <a:lstStyle/>
              <a:p>
                <a:pPr>
                  <a:defRPr/>
                </a:pPr>
                <a:r>
                  <a:rPr lang="en-US"/>
                  <a:t>Pounds of Waste Managed</a:t>
                </a:r>
              </a:p>
            </c:rich>
          </c:tx>
          <c:layout/>
          <c:overlay val="0"/>
        </c:title>
        <c:numFmt formatCode="#,##0" sourceLinked="0"/>
        <c:majorTickMark val="out"/>
        <c:minorTickMark val="none"/>
        <c:tickLblPos val="nextTo"/>
        <c:crossAx val="412360880"/>
        <c:crosses val="autoZero"/>
        <c:crossBetween val="between"/>
      </c:valAx>
    </c:plotArea>
    <c:legend>
      <c:legendPos val="b"/>
      <c:layout/>
      <c:overlay val="0"/>
    </c:legend>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Source Activities and Reported Reduction Codes, RY2014</a:t>
            </a:r>
          </a:p>
        </c:rich>
      </c:tx>
      <c:layout/>
      <c:overlay val="0"/>
    </c:title>
    <c:autoTitleDeleted val="0"/>
    <c:plotArea>
      <c:layout/>
      <c:barChart>
        <c:barDir val="bar"/>
        <c:grouping val="percentStacked"/>
        <c:varyColors val="0"/>
        <c:ser>
          <c:idx val="0"/>
          <c:order val="0"/>
          <c:tx>
            <c:strRef>
              <c:f>P2Analysis_Est_Annual_Reduction!$G$1</c:f>
              <c:strCache>
                <c:ptCount val="1"/>
                <c:pt idx="0">
                  <c:v>Good Operating Practices</c:v>
                </c:pt>
              </c:strCache>
            </c:strRef>
          </c:tx>
          <c:spPr>
            <a:solidFill>
              <a:srgbClr val="EFE341"/>
            </a:solidFill>
            <a:ln>
              <a:solidFill>
                <a:schemeClr val="bg1"/>
              </a:solidFill>
            </a:ln>
          </c:spPr>
          <c:invertIfNegative val="0"/>
          <c:cat>
            <c:strRef>
              <c:f>P2Analysis_Est_Annual_Reduction!$F$2:$F$5</c:f>
              <c:strCache>
                <c:ptCount val="4"/>
                <c:pt idx="0">
                  <c:v>100%</c:v>
                </c:pt>
                <c:pt idx="1">
                  <c:v>≥25% but &lt;50%</c:v>
                </c:pt>
                <c:pt idx="2">
                  <c:v>≥50% but &lt;100%</c:v>
                </c:pt>
                <c:pt idx="3">
                  <c:v>&gt;0% but &lt;25%</c:v>
                </c:pt>
              </c:strCache>
            </c:strRef>
          </c:cat>
          <c:val>
            <c:numRef>
              <c:f>P2Analysis_Est_Annual_Reduction!$G$2:$G$5</c:f>
              <c:numCache>
                <c:formatCode>General</c:formatCode>
                <c:ptCount val="4"/>
                <c:pt idx="0">
                  <c:v>12</c:v>
                </c:pt>
                <c:pt idx="1">
                  <c:v>43</c:v>
                </c:pt>
                <c:pt idx="2">
                  <c:v>38</c:v>
                </c:pt>
                <c:pt idx="3">
                  <c:v>698</c:v>
                </c:pt>
              </c:numCache>
            </c:numRef>
          </c:val>
        </c:ser>
        <c:ser>
          <c:idx val="1"/>
          <c:order val="1"/>
          <c:tx>
            <c:strRef>
              <c:f>P2Analysis_Est_Annual_Reduction!$H$1</c:f>
              <c:strCache>
                <c:ptCount val="1"/>
                <c:pt idx="0">
                  <c:v>Process Modifications</c:v>
                </c:pt>
              </c:strCache>
            </c:strRef>
          </c:tx>
          <c:spPr>
            <a:solidFill>
              <a:srgbClr val="E59E00"/>
            </a:solidFill>
            <a:ln>
              <a:solidFill>
                <a:schemeClr val="bg1"/>
              </a:solidFill>
            </a:ln>
          </c:spPr>
          <c:invertIfNegative val="0"/>
          <c:cat>
            <c:strRef>
              <c:f>P2Analysis_Est_Annual_Reduction!$F$2:$F$5</c:f>
              <c:strCache>
                <c:ptCount val="4"/>
                <c:pt idx="0">
                  <c:v>100%</c:v>
                </c:pt>
                <c:pt idx="1">
                  <c:v>≥25% but &lt;50%</c:v>
                </c:pt>
                <c:pt idx="2">
                  <c:v>≥50% but &lt;100%</c:v>
                </c:pt>
                <c:pt idx="3">
                  <c:v>&gt;0% but &lt;25%</c:v>
                </c:pt>
              </c:strCache>
            </c:strRef>
          </c:cat>
          <c:val>
            <c:numRef>
              <c:f>P2Analysis_Est_Annual_Reduction!$H$2:$H$5</c:f>
              <c:numCache>
                <c:formatCode>General</c:formatCode>
                <c:ptCount val="4"/>
                <c:pt idx="0">
                  <c:v>12</c:v>
                </c:pt>
                <c:pt idx="1">
                  <c:v>14</c:v>
                </c:pt>
                <c:pt idx="2">
                  <c:v>10</c:v>
                </c:pt>
                <c:pt idx="3">
                  <c:v>70</c:v>
                </c:pt>
              </c:numCache>
            </c:numRef>
          </c:val>
        </c:ser>
        <c:ser>
          <c:idx val="2"/>
          <c:order val="2"/>
          <c:tx>
            <c:strRef>
              <c:f>P2Analysis_Est_Annual_Reduction!$I$1</c:f>
              <c:strCache>
                <c:ptCount val="1"/>
                <c:pt idx="0">
                  <c:v>Spill and Leak Prevention</c:v>
                </c:pt>
              </c:strCache>
            </c:strRef>
          </c:tx>
          <c:spPr>
            <a:solidFill>
              <a:srgbClr val="D55E00"/>
            </a:solidFill>
            <a:ln>
              <a:solidFill>
                <a:schemeClr val="bg1"/>
              </a:solidFill>
            </a:ln>
          </c:spPr>
          <c:invertIfNegative val="0"/>
          <c:cat>
            <c:strRef>
              <c:f>P2Analysis_Est_Annual_Reduction!$F$2:$F$5</c:f>
              <c:strCache>
                <c:ptCount val="4"/>
                <c:pt idx="0">
                  <c:v>100%</c:v>
                </c:pt>
                <c:pt idx="1">
                  <c:v>≥25% but &lt;50%</c:v>
                </c:pt>
                <c:pt idx="2">
                  <c:v>≥50% but &lt;100%</c:v>
                </c:pt>
                <c:pt idx="3">
                  <c:v>&gt;0% but &lt;25%</c:v>
                </c:pt>
              </c:strCache>
            </c:strRef>
          </c:cat>
          <c:val>
            <c:numRef>
              <c:f>P2Analysis_Est_Annual_Reduction!$I$2:$I$5</c:f>
              <c:numCache>
                <c:formatCode>General</c:formatCode>
                <c:ptCount val="4"/>
                <c:pt idx="0">
                  <c:v>2</c:v>
                </c:pt>
                <c:pt idx="1">
                  <c:v>16</c:v>
                </c:pt>
                <c:pt idx="2">
                  <c:v>16</c:v>
                </c:pt>
                <c:pt idx="3">
                  <c:v>219</c:v>
                </c:pt>
              </c:numCache>
            </c:numRef>
          </c:val>
        </c:ser>
        <c:ser>
          <c:idx val="3"/>
          <c:order val="3"/>
          <c:tx>
            <c:strRef>
              <c:f>P2Analysis_Est_Annual_Reduction!$J$1</c:f>
              <c:strCache>
                <c:ptCount val="1"/>
                <c:pt idx="0">
                  <c:v>Raw Material Modifications</c:v>
                </c:pt>
              </c:strCache>
            </c:strRef>
          </c:tx>
          <c:spPr>
            <a:solidFill>
              <a:srgbClr val="55B3DE"/>
            </a:solidFill>
            <a:ln>
              <a:solidFill>
                <a:schemeClr val="bg1"/>
              </a:solidFill>
            </a:ln>
          </c:spPr>
          <c:invertIfNegative val="0"/>
          <c:cat>
            <c:strRef>
              <c:f>P2Analysis_Est_Annual_Reduction!$F$2:$F$5</c:f>
              <c:strCache>
                <c:ptCount val="4"/>
                <c:pt idx="0">
                  <c:v>100%</c:v>
                </c:pt>
                <c:pt idx="1">
                  <c:v>≥25% but &lt;50%</c:v>
                </c:pt>
                <c:pt idx="2">
                  <c:v>≥50% but &lt;100%</c:v>
                </c:pt>
                <c:pt idx="3">
                  <c:v>&gt;0% but &lt;25%</c:v>
                </c:pt>
              </c:strCache>
            </c:strRef>
          </c:cat>
          <c:val>
            <c:numRef>
              <c:f>P2Analysis_Est_Annual_Reduction!$J$2:$J$5</c:f>
              <c:numCache>
                <c:formatCode>General</c:formatCode>
                <c:ptCount val="4"/>
                <c:pt idx="0">
                  <c:v>21</c:v>
                </c:pt>
                <c:pt idx="1">
                  <c:v>38</c:v>
                </c:pt>
                <c:pt idx="2">
                  <c:v>38</c:v>
                </c:pt>
                <c:pt idx="3">
                  <c:v>138</c:v>
                </c:pt>
              </c:numCache>
            </c:numRef>
          </c:val>
        </c:ser>
        <c:ser>
          <c:idx val="4"/>
          <c:order val="4"/>
          <c:tx>
            <c:strRef>
              <c:f>P2Analysis_Est_Annual_Reduction!$K$1</c:f>
              <c:strCache>
                <c:ptCount val="1"/>
                <c:pt idx="0">
                  <c:v>Inventory Control</c:v>
                </c:pt>
              </c:strCache>
            </c:strRef>
          </c:tx>
          <c:spPr>
            <a:solidFill>
              <a:srgbClr val="0072B2"/>
            </a:solidFill>
            <a:ln>
              <a:solidFill>
                <a:schemeClr val="bg1"/>
              </a:solidFill>
            </a:ln>
          </c:spPr>
          <c:invertIfNegative val="0"/>
          <c:cat>
            <c:strRef>
              <c:f>P2Analysis_Est_Annual_Reduction!$F$2:$F$5</c:f>
              <c:strCache>
                <c:ptCount val="4"/>
                <c:pt idx="0">
                  <c:v>100%</c:v>
                </c:pt>
                <c:pt idx="1">
                  <c:v>≥25% but &lt;50%</c:v>
                </c:pt>
                <c:pt idx="2">
                  <c:v>≥50% but &lt;100%</c:v>
                </c:pt>
                <c:pt idx="3">
                  <c:v>&gt;0% but &lt;25%</c:v>
                </c:pt>
              </c:strCache>
            </c:strRef>
          </c:cat>
          <c:val>
            <c:numRef>
              <c:f>P2Analysis_Est_Annual_Reduction!$K$2:$K$5</c:f>
              <c:numCache>
                <c:formatCode>General</c:formatCode>
                <c:ptCount val="4"/>
                <c:pt idx="0">
                  <c:v>6</c:v>
                </c:pt>
                <c:pt idx="1">
                  <c:v>8</c:v>
                </c:pt>
                <c:pt idx="2">
                  <c:v>12</c:v>
                </c:pt>
                <c:pt idx="3">
                  <c:v>142</c:v>
                </c:pt>
              </c:numCache>
            </c:numRef>
          </c:val>
        </c:ser>
        <c:ser>
          <c:idx val="5"/>
          <c:order val="5"/>
          <c:tx>
            <c:strRef>
              <c:f>P2Analysis_Est_Annual_Reduction!$L$1</c:f>
              <c:strCache>
                <c:ptCount val="1"/>
                <c:pt idx="0">
                  <c:v>Product Modifications</c:v>
                </c:pt>
              </c:strCache>
            </c:strRef>
          </c:tx>
          <c:spPr>
            <a:solidFill>
              <a:srgbClr val="009E73"/>
            </a:solidFill>
            <a:ln>
              <a:solidFill>
                <a:schemeClr val="bg1"/>
              </a:solidFill>
            </a:ln>
          </c:spPr>
          <c:invertIfNegative val="0"/>
          <c:cat>
            <c:strRef>
              <c:f>P2Analysis_Est_Annual_Reduction!$F$2:$F$5</c:f>
              <c:strCache>
                <c:ptCount val="4"/>
                <c:pt idx="0">
                  <c:v>100%</c:v>
                </c:pt>
                <c:pt idx="1">
                  <c:v>≥25% but &lt;50%</c:v>
                </c:pt>
                <c:pt idx="2">
                  <c:v>≥50% but &lt;100%</c:v>
                </c:pt>
                <c:pt idx="3">
                  <c:v>&gt;0% but &lt;25%</c:v>
                </c:pt>
              </c:strCache>
            </c:strRef>
          </c:cat>
          <c:val>
            <c:numRef>
              <c:f>P2Analysis_Est_Annual_Reduction!$L$2:$L$5</c:f>
              <c:numCache>
                <c:formatCode>General</c:formatCode>
                <c:ptCount val="4"/>
                <c:pt idx="0">
                  <c:v>12</c:v>
                </c:pt>
                <c:pt idx="1">
                  <c:v>14</c:v>
                </c:pt>
                <c:pt idx="2">
                  <c:v>10</c:v>
                </c:pt>
                <c:pt idx="3">
                  <c:v>70</c:v>
                </c:pt>
              </c:numCache>
            </c:numRef>
          </c:val>
        </c:ser>
        <c:ser>
          <c:idx val="6"/>
          <c:order val="6"/>
          <c:tx>
            <c:strRef>
              <c:f>P2Analysis_Est_Annual_Reduction!$M$1</c:f>
              <c:strCache>
                <c:ptCount val="1"/>
                <c:pt idx="0">
                  <c:v>Cleaning and Degreasing</c:v>
                </c:pt>
              </c:strCache>
            </c:strRef>
          </c:tx>
          <c:spPr>
            <a:solidFill>
              <a:srgbClr val="A65582"/>
            </a:solidFill>
            <a:ln>
              <a:solidFill>
                <a:schemeClr val="bg1"/>
              </a:solidFill>
            </a:ln>
          </c:spPr>
          <c:invertIfNegative val="0"/>
          <c:cat>
            <c:strRef>
              <c:f>P2Analysis_Est_Annual_Reduction!$F$2:$F$5</c:f>
              <c:strCache>
                <c:ptCount val="4"/>
                <c:pt idx="0">
                  <c:v>100%</c:v>
                </c:pt>
                <c:pt idx="1">
                  <c:v>≥25% but &lt;50%</c:v>
                </c:pt>
                <c:pt idx="2">
                  <c:v>≥50% but &lt;100%</c:v>
                </c:pt>
                <c:pt idx="3">
                  <c:v>&gt;0% but &lt;25%</c:v>
                </c:pt>
              </c:strCache>
            </c:strRef>
          </c:cat>
          <c:val>
            <c:numRef>
              <c:f>P2Analysis_Est_Annual_Reduction!$M$2:$M$5</c:f>
              <c:numCache>
                <c:formatCode>General</c:formatCode>
                <c:ptCount val="4"/>
                <c:pt idx="0">
                  <c:v>2</c:v>
                </c:pt>
                <c:pt idx="1">
                  <c:v>7</c:v>
                </c:pt>
                <c:pt idx="2">
                  <c:v>7</c:v>
                </c:pt>
                <c:pt idx="3">
                  <c:v>50</c:v>
                </c:pt>
              </c:numCache>
            </c:numRef>
          </c:val>
        </c:ser>
        <c:ser>
          <c:idx val="7"/>
          <c:order val="7"/>
          <c:tx>
            <c:strRef>
              <c:f>P2Analysis_Est_Annual_Reduction!$N$1</c:f>
              <c:strCache>
                <c:ptCount val="1"/>
                <c:pt idx="0">
                  <c:v>Surface Preparation and Finishing</c:v>
                </c:pt>
              </c:strCache>
            </c:strRef>
          </c:tx>
          <c:spPr>
            <a:solidFill>
              <a:srgbClr val="6A3552"/>
            </a:solidFill>
            <a:ln>
              <a:solidFill>
                <a:schemeClr val="bg1"/>
              </a:solidFill>
            </a:ln>
          </c:spPr>
          <c:invertIfNegative val="0"/>
          <c:cat>
            <c:strRef>
              <c:f>P2Analysis_Est_Annual_Reduction!$F$2:$F$5</c:f>
              <c:strCache>
                <c:ptCount val="4"/>
                <c:pt idx="0">
                  <c:v>100%</c:v>
                </c:pt>
                <c:pt idx="1">
                  <c:v>≥25% but &lt;50%</c:v>
                </c:pt>
                <c:pt idx="2">
                  <c:v>≥50% but &lt;100%</c:v>
                </c:pt>
                <c:pt idx="3">
                  <c:v>&gt;0% but &lt;25%</c:v>
                </c:pt>
              </c:strCache>
            </c:strRef>
          </c:cat>
          <c:val>
            <c:numRef>
              <c:f>P2Analysis_Est_Annual_Reduction!$N$2:$N$5</c:f>
              <c:numCache>
                <c:formatCode>General</c:formatCode>
                <c:ptCount val="4"/>
                <c:pt idx="0">
                  <c:v>3</c:v>
                </c:pt>
                <c:pt idx="1">
                  <c:v>5</c:v>
                </c:pt>
                <c:pt idx="2">
                  <c:v>3</c:v>
                </c:pt>
                <c:pt idx="3">
                  <c:v>72</c:v>
                </c:pt>
              </c:numCache>
            </c:numRef>
          </c:val>
        </c:ser>
        <c:dLbls>
          <c:showLegendKey val="0"/>
          <c:showVal val="0"/>
          <c:showCatName val="0"/>
          <c:showSerName val="0"/>
          <c:showPercent val="0"/>
          <c:showBubbleSize val="0"/>
        </c:dLbls>
        <c:gapWidth val="150"/>
        <c:overlap val="100"/>
        <c:axId val="207835744"/>
        <c:axId val="207836136"/>
      </c:barChart>
      <c:catAx>
        <c:axId val="207835744"/>
        <c:scaling>
          <c:orientation val="minMax"/>
        </c:scaling>
        <c:delete val="0"/>
        <c:axPos val="l"/>
        <c:title>
          <c:tx>
            <c:rich>
              <a:bodyPr rot="-5400000" vert="horz"/>
              <a:lstStyle/>
              <a:p>
                <a:pPr>
                  <a:defRPr/>
                </a:pPr>
                <a:r>
                  <a:rPr lang="en-US"/>
                  <a:t>Reduction Range Codes</a:t>
                </a:r>
              </a:p>
            </c:rich>
          </c:tx>
          <c:layout/>
          <c:overlay val="0"/>
        </c:title>
        <c:numFmt formatCode="General" sourceLinked="0"/>
        <c:majorTickMark val="out"/>
        <c:minorTickMark val="none"/>
        <c:tickLblPos val="nextTo"/>
        <c:crossAx val="207836136"/>
        <c:crosses val="autoZero"/>
        <c:auto val="1"/>
        <c:lblAlgn val="ctr"/>
        <c:lblOffset val="100"/>
        <c:noMultiLvlLbl val="0"/>
      </c:catAx>
      <c:valAx>
        <c:axId val="207836136"/>
        <c:scaling>
          <c:orientation val="minMax"/>
        </c:scaling>
        <c:delete val="0"/>
        <c:axPos val="b"/>
        <c:majorGridlines/>
        <c:title>
          <c:tx>
            <c:rich>
              <a:bodyPr/>
              <a:lstStyle/>
              <a:p>
                <a:pPr>
                  <a:defRPr sz="800"/>
                </a:pPr>
                <a:r>
                  <a:rPr lang="en-US" sz="800"/>
                  <a:t>Frequency with Which</a:t>
                </a:r>
                <a:r>
                  <a:rPr lang="en-US" sz="800" baseline="0"/>
                  <a:t> Each P2 Category was Reported for Each Reduction Range Code</a:t>
                </a:r>
                <a:endParaRPr lang="en-US" sz="800"/>
              </a:p>
            </c:rich>
          </c:tx>
          <c:layout>
            <c:manualLayout>
              <c:xMode val="edge"/>
              <c:yMode val="edge"/>
              <c:x val="0.23600343679013217"/>
              <c:y val="0.81334908136482942"/>
            </c:manualLayout>
          </c:layout>
          <c:overlay val="0"/>
        </c:title>
        <c:numFmt formatCode="0%" sourceLinked="1"/>
        <c:majorTickMark val="out"/>
        <c:minorTickMark val="none"/>
        <c:tickLblPos val="nextTo"/>
        <c:crossAx val="207835744"/>
        <c:crosses val="autoZero"/>
        <c:crossBetween val="between"/>
      </c:valAx>
    </c:plotArea>
    <c:legend>
      <c:legendPos val="b"/>
      <c:layout>
        <c:manualLayout>
          <c:xMode val="edge"/>
          <c:yMode val="edge"/>
          <c:x val="7.0652212429490283E-2"/>
          <c:y val="0.86232586311326465"/>
          <c:w val="0.88590629468019799"/>
          <c:h val="0.11769917221885726"/>
        </c:manualLayout>
      </c:layout>
      <c:overlay val="0"/>
      <c:spPr>
        <a:ln>
          <a:solidFill>
            <a:sysClr val="windowText" lastClr="000000"/>
          </a:solidFill>
        </a:ln>
      </c:spPr>
      <c:txPr>
        <a:bodyPr/>
        <a:lstStyle/>
        <a:p>
          <a:pPr>
            <a:defRPr sz="900"/>
          </a:pPr>
          <a:endParaRPr lang="en-US"/>
        </a:p>
      </c:txPr>
    </c:legend>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0.14261</cdr:x>
      <cdr:y>0.93621</cdr:y>
    </cdr:from>
    <cdr:to>
      <cdr:x>0.89366</cdr:x>
      <cdr:y>0.98333</cdr:y>
    </cdr:to>
    <cdr:sp macro="" textlink="">
      <cdr:nvSpPr>
        <cdr:cNvPr id="2" name="TextBox 1"/>
        <cdr:cNvSpPr txBox="1"/>
      </cdr:nvSpPr>
      <cdr:spPr>
        <a:xfrm xmlns:a="http://schemas.openxmlformats.org/drawingml/2006/main">
          <a:off x="1070675" y="4280356"/>
          <a:ext cx="5638800"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xmlns:a="http://schemas.openxmlformats.org/drawingml/2006/main">
          <a:r>
            <a:rPr lang="en-US" sz="800" dirty="0" smtClean="0"/>
            <a:t>Note that trend graphs were generated using the 2001 Core Chemicals list and do not include Hydrogen Sulfide </a:t>
          </a:r>
          <a:endParaRPr lang="en-US" sz="800" dirty="0"/>
        </a:p>
      </cdr:txBody>
    </cdr:sp>
  </cdr:relSizeAnchor>
</c:userShapes>
</file>

<file path=ppt/drawings/drawing2.xml><?xml version="1.0" encoding="utf-8"?>
<c:userShapes xmlns:c="http://schemas.openxmlformats.org/drawingml/2006/chart">
  <cdr:relSizeAnchor xmlns:cdr="http://schemas.openxmlformats.org/drawingml/2006/chartDrawing">
    <cdr:from>
      <cdr:x>0.06329</cdr:x>
      <cdr:y>0.93941</cdr:y>
    </cdr:from>
    <cdr:to>
      <cdr:x>1</cdr:x>
      <cdr:y>0.99906</cdr:y>
    </cdr:to>
    <cdr:sp macro="" textlink="">
      <cdr:nvSpPr>
        <cdr:cNvPr id="2" name="TextBox 1"/>
        <cdr:cNvSpPr txBox="1"/>
      </cdr:nvSpPr>
      <cdr:spPr>
        <a:xfrm xmlns:a="http://schemas.openxmlformats.org/drawingml/2006/main">
          <a:off x="472624" y="4652877"/>
          <a:ext cx="6994976" cy="29544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xmlns:a="http://schemas.openxmlformats.org/drawingml/2006/main">
          <a:r>
            <a:rPr lang="en-US" sz="800" dirty="0" smtClean="0"/>
            <a:t>Note that trend graphs were generated using the 2001 Core Chemicals list and do not include Hydrogen Sulfide </a:t>
          </a:r>
          <a:endParaRPr lang="en-US" sz="8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eaLnBrk="0" hangingPunct="0">
              <a:defRPr sz="1200">
                <a:latin typeface="Arial" charset="0"/>
                <a:ea typeface="ＭＳ Ｐゴシック" pitchFamily="84" charset="-128"/>
                <a:cs typeface="+mn-cs"/>
              </a:defRPr>
            </a:lvl1pPr>
          </a:lstStyle>
          <a:p>
            <a:pPr>
              <a:defRPr/>
            </a:pPr>
            <a:endParaRPr lang="en-US"/>
          </a:p>
        </p:txBody>
      </p:sp>
      <p:sp>
        <p:nvSpPr>
          <p:cNvPr id="10243" name="Rectangle 3"/>
          <p:cNvSpPr>
            <a:spLocks noGrp="1" noChangeArrowheads="1"/>
          </p:cNvSpPr>
          <p:nvPr>
            <p:ph type="dt" sz="quarter" idx="1"/>
          </p:nvPr>
        </p:nvSpPr>
        <p:spPr bwMode="auto">
          <a:xfrm>
            <a:off x="397256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eaLnBrk="0" hangingPunct="0">
              <a:defRPr sz="1200">
                <a:latin typeface="Arial" charset="0"/>
                <a:ea typeface="ＭＳ Ｐゴシック" pitchFamily="84" charset="-128"/>
                <a:cs typeface="+mn-cs"/>
              </a:defRPr>
            </a:lvl1pPr>
          </a:lstStyle>
          <a:p>
            <a:pPr>
              <a:defRPr/>
            </a:pPr>
            <a:endParaRPr lang="en-US"/>
          </a:p>
        </p:txBody>
      </p:sp>
      <p:sp>
        <p:nvSpPr>
          <p:cNvPr id="10244" name="Rectangle 4"/>
          <p:cNvSpPr>
            <a:spLocks noGrp="1" noChangeArrowheads="1"/>
          </p:cNvSpPr>
          <p:nvPr>
            <p:ph type="ftr" sz="quarter" idx="2"/>
          </p:nvPr>
        </p:nvSpPr>
        <p:spPr bwMode="auto">
          <a:xfrm>
            <a:off x="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eaLnBrk="0" hangingPunct="0">
              <a:defRPr sz="1200">
                <a:latin typeface="Arial" charset="0"/>
                <a:ea typeface="ＭＳ Ｐゴシック" pitchFamily="84" charset="-128"/>
                <a:cs typeface="+mn-cs"/>
              </a:defRPr>
            </a:lvl1pPr>
          </a:lstStyle>
          <a:p>
            <a:pPr>
              <a:defRPr/>
            </a:pPr>
            <a:endParaRPr lang="en-US"/>
          </a:p>
        </p:txBody>
      </p:sp>
      <p:sp>
        <p:nvSpPr>
          <p:cNvPr id="10245" name="Rectangle 5"/>
          <p:cNvSpPr>
            <a:spLocks noGrp="1" noChangeArrowheads="1"/>
          </p:cNvSpPr>
          <p:nvPr>
            <p:ph type="sldNum" sz="quarter" idx="3"/>
          </p:nvPr>
        </p:nvSpPr>
        <p:spPr bwMode="auto">
          <a:xfrm>
            <a:off x="397256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eaLnBrk="0" hangingPunct="0">
              <a:defRPr sz="1200">
                <a:latin typeface="Arial" charset="0"/>
                <a:ea typeface="ＭＳ Ｐゴシック" pitchFamily="84" charset="-128"/>
                <a:cs typeface="+mn-cs"/>
              </a:defRPr>
            </a:lvl1pPr>
          </a:lstStyle>
          <a:p>
            <a:pPr>
              <a:defRPr/>
            </a:pPr>
            <a:fld id="{04D5C215-4B7B-46C1-B4CD-8924BE18F89E}" type="slidenum">
              <a:rPr lang="en-US"/>
              <a:pPr>
                <a:defRPr/>
              </a:pPr>
              <a:t>‹#›</a:t>
            </a:fld>
            <a:endParaRPr lang="en-US"/>
          </a:p>
        </p:txBody>
      </p:sp>
    </p:spTree>
    <p:extLst>
      <p:ext uri="{BB962C8B-B14F-4D97-AF65-F5344CB8AC3E}">
        <p14:creationId xmlns:p14="http://schemas.microsoft.com/office/powerpoint/2010/main" val="1503384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eaLnBrk="0" hangingPunct="0">
              <a:defRPr sz="1200">
                <a:latin typeface="Arial" charset="0"/>
                <a:ea typeface="ＭＳ Ｐゴシック" pitchFamily="84" charset="-128"/>
                <a:cs typeface="+mn-cs"/>
              </a:defRPr>
            </a:lvl1pPr>
          </a:lstStyle>
          <a:p>
            <a:pPr>
              <a:defRPr/>
            </a:pPr>
            <a:endParaRPr lang="en-US"/>
          </a:p>
        </p:txBody>
      </p:sp>
      <p:sp>
        <p:nvSpPr>
          <p:cNvPr id="3075" name="Rectangle 3"/>
          <p:cNvSpPr>
            <a:spLocks noGrp="1" noChangeArrowheads="1"/>
          </p:cNvSpPr>
          <p:nvPr>
            <p:ph type="dt" idx="1"/>
          </p:nvPr>
        </p:nvSpPr>
        <p:spPr bwMode="auto">
          <a:xfrm>
            <a:off x="397256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eaLnBrk="0" hangingPunct="0">
              <a:defRPr sz="1200">
                <a:latin typeface="Arial" charset="0"/>
                <a:ea typeface="ＭＳ Ｐゴシック" pitchFamily="84" charset="-128"/>
                <a:cs typeface="+mn-cs"/>
              </a:defRPr>
            </a:lvl1pPr>
          </a:lstStyle>
          <a:p>
            <a:pPr>
              <a:defRPr/>
            </a:pPr>
            <a:endParaRPr lang="en-US"/>
          </a:p>
        </p:txBody>
      </p:sp>
      <p:sp>
        <p:nvSpPr>
          <p:cNvPr id="4403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eaLnBrk="0" hangingPunct="0">
              <a:defRPr sz="1200">
                <a:latin typeface="Arial" charset="0"/>
                <a:ea typeface="ＭＳ Ｐゴシック" pitchFamily="84"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eaLnBrk="0" hangingPunct="0">
              <a:defRPr sz="1200">
                <a:latin typeface="Arial" charset="0"/>
                <a:ea typeface="ＭＳ Ｐゴシック" pitchFamily="84" charset="-128"/>
                <a:cs typeface="+mn-cs"/>
              </a:defRPr>
            </a:lvl1pPr>
          </a:lstStyle>
          <a:p>
            <a:pPr>
              <a:defRPr/>
            </a:pPr>
            <a:fld id="{956CFD58-C84F-4C0F-A807-2D6D8BCE9586}" type="slidenum">
              <a:rPr lang="en-US"/>
              <a:pPr>
                <a:defRPr/>
              </a:pPr>
              <a:t>‹#›</a:t>
            </a:fld>
            <a:endParaRPr lang="en-US"/>
          </a:p>
        </p:txBody>
      </p:sp>
    </p:spTree>
    <p:extLst>
      <p:ext uri="{BB962C8B-B14F-4D97-AF65-F5344CB8AC3E}">
        <p14:creationId xmlns:p14="http://schemas.microsoft.com/office/powerpoint/2010/main" val="22084463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84" charset="-128"/>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84"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84"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84"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84"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a:t>
            </a:r>
            <a:r>
              <a:rPr lang="en-US" baseline="0" dirty="0" smtClean="0"/>
              <a:t> that EPCRA in 1986 was part of the response to these events</a:t>
            </a:r>
            <a:endParaRPr lang="en-US" dirty="0"/>
          </a:p>
        </p:txBody>
      </p:sp>
      <p:sp>
        <p:nvSpPr>
          <p:cNvPr id="4" name="Slide Number Placeholder 3"/>
          <p:cNvSpPr>
            <a:spLocks noGrp="1"/>
          </p:cNvSpPr>
          <p:nvPr>
            <p:ph type="sldNum" sz="quarter" idx="10"/>
          </p:nvPr>
        </p:nvSpPr>
        <p:spPr/>
        <p:txBody>
          <a:bodyPr/>
          <a:lstStyle/>
          <a:p>
            <a:pPr>
              <a:defRPr/>
            </a:pPr>
            <a:fld id="{956CFD58-C84F-4C0F-A807-2D6D8BCE9586}" type="slidenum">
              <a:rPr lang="en-US" smtClean="0"/>
              <a:pPr>
                <a:defRPr/>
              </a:pPr>
              <a:t>3</a:t>
            </a:fld>
            <a:endParaRPr lang="en-US"/>
          </a:p>
        </p:txBody>
      </p:sp>
    </p:spTree>
    <p:extLst>
      <p:ext uri="{BB962C8B-B14F-4D97-AF65-F5344CB8AC3E}">
        <p14:creationId xmlns:p14="http://schemas.microsoft.com/office/powerpoint/2010/main" val="3104572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Automotive manufacturing releases since 2009 have increased 21% while production has increased 89%</a:t>
            </a:r>
          </a:p>
          <a:p>
            <a:endParaRPr lang="en-US" baseline="0" dirty="0" smtClean="0"/>
          </a:p>
          <a:p>
            <a:endParaRPr lang="en-US" dirty="0" smtClean="0"/>
          </a:p>
        </p:txBody>
      </p:sp>
      <p:sp>
        <p:nvSpPr>
          <p:cNvPr id="16388" name="Slide Number Placeholder 3"/>
          <p:cNvSpPr>
            <a:spLocks noGrp="1"/>
          </p:cNvSpPr>
          <p:nvPr>
            <p:ph type="sldNum" sz="quarter" idx="5"/>
          </p:nvPr>
        </p:nvSpPr>
        <p:spPr>
          <a:noFill/>
        </p:spPr>
        <p:txBody>
          <a:bodyPr/>
          <a:lstStyle/>
          <a:p>
            <a:fld id="{7ED08D1D-0F06-42C0-87C2-9DA4DB80B088}" type="slidenum">
              <a:rPr lang="en-US" smtClean="0"/>
              <a:pPr/>
              <a:t>12</a:t>
            </a:fld>
            <a:endParaRPr lang="en-US" dirty="0" smtClean="0"/>
          </a:p>
        </p:txBody>
      </p:sp>
    </p:spTree>
    <p:extLst>
      <p:ext uri="{BB962C8B-B14F-4D97-AF65-F5344CB8AC3E}">
        <p14:creationId xmlns:p14="http://schemas.microsoft.com/office/powerpoint/2010/main" val="1955840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p:spPr>
        <p:txBody>
          <a:bodyPr/>
          <a:lstStyle/>
          <a:p>
            <a:pPr eaLnBrk="1" hangingPunct="1">
              <a:lnSpc>
                <a:spcPct val="110000"/>
              </a:lnSpc>
              <a:spcBef>
                <a:spcPts val="500"/>
              </a:spcBef>
              <a:spcAft>
                <a:spcPts val="300"/>
              </a:spcAft>
              <a:defRPr/>
            </a:pPr>
            <a:r>
              <a:rPr lang="en-US" sz="2240" kern="0" dirty="0" smtClean="0">
                <a:solidFill>
                  <a:schemeClr val="tx1"/>
                </a:solidFill>
              </a:rPr>
              <a:t>2014: Total waste managed was 25.4 billion lbs</a:t>
            </a:r>
          </a:p>
          <a:p>
            <a:pPr eaLnBrk="1" hangingPunct="1">
              <a:lnSpc>
                <a:spcPct val="110000"/>
              </a:lnSpc>
              <a:spcBef>
                <a:spcPts val="500"/>
              </a:spcBef>
              <a:spcAft>
                <a:spcPts val="300"/>
              </a:spcAft>
              <a:defRPr/>
            </a:pPr>
            <a:r>
              <a:rPr lang="en-US" sz="2240" kern="0" dirty="0" smtClean="0">
                <a:solidFill>
                  <a:schemeClr val="tx1"/>
                </a:solidFill>
              </a:rPr>
              <a:t>2003-2014: Waste managed decreased by 4% (1.09 billion lbs)</a:t>
            </a:r>
          </a:p>
          <a:p>
            <a:pPr eaLnBrk="1" hangingPunct="1">
              <a:lnSpc>
                <a:spcPct val="110000"/>
              </a:lnSpc>
              <a:spcBef>
                <a:spcPts val="500"/>
              </a:spcBef>
              <a:spcAft>
                <a:spcPts val="300"/>
              </a:spcAft>
              <a:defRPr/>
            </a:pPr>
            <a:r>
              <a:rPr lang="en-US" sz="2240" kern="0" dirty="0" smtClean="0">
                <a:solidFill>
                  <a:schemeClr val="tx1"/>
                </a:solidFill>
              </a:rPr>
              <a:t>2013-2014: Waste managed increased by 2% (401 million lbs)</a:t>
            </a:r>
          </a:p>
          <a:p>
            <a:pPr lvl="1" eaLnBrk="1" hangingPunct="1">
              <a:lnSpc>
                <a:spcPct val="110000"/>
              </a:lnSpc>
              <a:spcBef>
                <a:spcPts val="500"/>
              </a:spcBef>
              <a:spcAft>
                <a:spcPts val="300"/>
              </a:spcAft>
              <a:defRPr/>
            </a:pPr>
            <a:r>
              <a:rPr lang="en-US" sz="1760" kern="0" dirty="0" smtClean="0">
                <a:solidFill>
                  <a:schemeClr val="tx1"/>
                </a:solidFill>
              </a:rPr>
              <a:t>Recycling decreased 1% (47 million lbs)</a:t>
            </a:r>
          </a:p>
          <a:p>
            <a:pPr lvl="1" eaLnBrk="1" hangingPunct="1">
              <a:lnSpc>
                <a:spcPct val="110000"/>
              </a:lnSpc>
              <a:spcBef>
                <a:spcPts val="500"/>
              </a:spcBef>
              <a:spcAft>
                <a:spcPts val="300"/>
              </a:spcAft>
              <a:defRPr/>
            </a:pPr>
            <a:r>
              <a:rPr lang="en-US" sz="1760" kern="0" dirty="0" smtClean="0">
                <a:solidFill>
                  <a:schemeClr val="tx1"/>
                </a:solidFill>
              </a:rPr>
              <a:t>Energy Recovery increased 21% (597 million lbs)</a:t>
            </a:r>
          </a:p>
          <a:p>
            <a:pPr lvl="1" eaLnBrk="1" hangingPunct="1">
              <a:lnSpc>
                <a:spcPct val="110000"/>
              </a:lnSpc>
              <a:spcBef>
                <a:spcPts val="500"/>
              </a:spcBef>
              <a:spcAft>
                <a:spcPts val="300"/>
              </a:spcAft>
              <a:defRPr/>
            </a:pPr>
            <a:r>
              <a:rPr lang="en-US" sz="1760" kern="0" dirty="0" smtClean="0">
                <a:solidFill>
                  <a:schemeClr val="tx1"/>
                </a:solidFill>
              </a:rPr>
              <a:t>Treatment decreased 1% (108 million lbs)</a:t>
            </a:r>
          </a:p>
          <a:p>
            <a:pPr lvl="1" eaLnBrk="1" hangingPunct="1">
              <a:lnSpc>
                <a:spcPct val="110000"/>
              </a:lnSpc>
              <a:spcBef>
                <a:spcPts val="500"/>
              </a:spcBef>
              <a:spcAft>
                <a:spcPts val="300"/>
              </a:spcAft>
              <a:defRPr/>
            </a:pPr>
            <a:r>
              <a:rPr lang="en-US" sz="1760" kern="0" dirty="0" smtClean="0">
                <a:solidFill>
                  <a:schemeClr val="tx1"/>
                </a:solidFill>
              </a:rPr>
              <a:t>Releases decreased 1% (40 million lbs)</a:t>
            </a:r>
          </a:p>
          <a:p>
            <a:pPr eaLnBrk="1" hangingPunct="1">
              <a:lnSpc>
                <a:spcPct val="110000"/>
              </a:lnSpc>
              <a:spcBef>
                <a:spcPts val="500"/>
              </a:spcBef>
              <a:spcAft>
                <a:spcPts val="300"/>
              </a:spcAft>
              <a:defRPr/>
            </a:pPr>
            <a:r>
              <a:rPr lang="en-US" sz="2240" kern="0" dirty="0" smtClean="0">
                <a:solidFill>
                  <a:schemeClr val="tx1"/>
                </a:solidFill>
              </a:rPr>
              <a:t>In 2014, a total of 2,732 facilities (13% of all TRI facilities) reported initiating 8,388 source reduction activities, compared to 3,386 facilities (16%) in 2013 </a:t>
            </a:r>
          </a:p>
          <a:p>
            <a:pPr eaLnBrk="1" hangingPunct="1"/>
            <a:endParaRPr lang="en-US" sz="1200" dirty="0" smtClean="0"/>
          </a:p>
          <a:p>
            <a:pPr marL="0" lvl="2" defTabSz="893489">
              <a:defRPr/>
            </a:pPr>
            <a:r>
              <a:rPr lang="en-US" baseline="0" dirty="0" smtClean="0"/>
              <a:t>Total on- and off-site releases and disposal (calculated from Section 5 and 6) decreased by 6% from 2013-2014, while releases (calculated from Section 8.1) decreased by 1%. </a:t>
            </a:r>
          </a:p>
          <a:p>
            <a:pPr marL="0" lvl="2" defTabSz="893489">
              <a:defRPr/>
            </a:pPr>
            <a:endParaRPr lang="en-US" baseline="0" dirty="0" smtClean="0"/>
          </a:p>
          <a:p>
            <a:pPr marL="0" lvl="2" defTabSz="893489">
              <a:defRPr/>
            </a:pPr>
            <a:r>
              <a:rPr lang="en-US" baseline="0" dirty="0" smtClean="0"/>
              <a:t>This is primarily due to the one-time release of 193,035,900 lbs reported by Kennecott in 2013, which is excluded from Section 8 (one-time releases in 2014 were similar to 2010-2012). </a:t>
            </a:r>
          </a:p>
          <a:p>
            <a:pPr marL="0" lvl="2" defTabSz="893489">
              <a:defRPr/>
            </a:pPr>
            <a:endParaRPr lang="en-US" baseline="0" dirty="0" smtClean="0"/>
          </a:p>
          <a:p>
            <a:pPr eaLnBrk="1" hangingPunct="1"/>
            <a:r>
              <a:rPr lang="en-US" sz="1000" dirty="0" smtClean="0">
                <a:solidFill>
                  <a:schemeClr val="tx1"/>
                </a:solidFill>
              </a:rPr>
              <a:t>Number of facilities has held</a:t>
            </a:r>
            <a:r>
              <a:rPr lang="en-US" sz="1000" baseline="0" dirty="0" smtClean="0">
                <a:solidFill>
                  <a:schemeClr val="tx1"/>
                </a:solidFill>
              </a:rPr>
              <a:t> </a:t>
            </a:r>
            <a:r>
              <a:rPr lang="en-US" sz="1000" dirty="0" smtClean="0">
                <a:solidFill>
                  <a:schemeClr val="tx1"/>
                </a:solidFill>
              </a:rPr>
              <a:t>constant since 2011 after years of steady decline =</a:t>
            </a:r>
            <a:r>
              <a:rPr lang="en-US" sz="1000" baseline="0" dirty="0" smtClean="0">
                <a:solidFill>
                  <a:schemeClr val="tx1"/>
                </a:solidFill>
              </a:rPr>
              <a:t> 21,873 facilities total </a:t>
            </a:r>
            <a:endParaRPr lang="en-US" sz="1000" dirty="0" smtClean="0">
              <a:solidFill>
                <a:schemeClr val="tx1"/>
              </a:solidFill>
            </a:endParaRPr>
          </a:p>
          <a:p>
            <a:pPr eaLnBrk="1" hangingPunct="1"/>
            <a:endParaRPr lang="en-US" sz="1000" dirty="0" smtClean="0">
              <a:solidFill>
                <a:schemeClr val="tx1"/>
              </a:solidFill>
            </a:endParaRPr>
          </a:p>
          <a:p>
            <a:pPr eaLnBrk="1" hangingPunct="1"/>
            <a:r>
              <a:rPr lang="en-US" sz="1000" dirty="0" smtClean="0"/>
              <a:t>The number of facilities reporting in 2014  decreased by 114 from 2013 (including all chemicals)</a:t>
            </a:r>
            <a:endParaRPr lang="en-US" dirty="0" smtClean="0"/>
          </a:p>
          <a:p>
            <a:pPr eaLnBrk="1" hangingPunct="1"/>
            <a:endParaRPr lang="en-US" sz="1200" dirty="0"/>
          </a:p>
        </p:txBody>
      </p:sp>
      <p:sp>
        <p:nvSpPr>
          <p:cNvPr id="17412" name="Slide Number Placeholder 3"/>
          <p:cNvSpPr>
            <a:spLocks noGrp="1"/>
          </p:cNvSpPr>
          <p:nvPr>
            <p:ph type="sldNum" sz="quarter" idx="5"/>
          </p:nvPr>
        </p:nvSpPr>
        <p:spPr>
          <a:noFill/>
        </p:spPr>
        <p:txBody>
          <a:bodyPr/>
          <a:lstStyle/>
          <a:p>
            <a:fld id="{62C255A2-09F9-422A-937F-F4EB21EDE74B}" type="slidenum">
              <a:rPr lang="en-US" smtClean="0"/>
              <a:pPr/>
              <a:t>13</a:t>
            </a:fld>
            <a:endParaRPr lang="en-US" dirty="0" smtClean="0"/>
          </a:p>
        </p:txBody>
      </p:sp>
    </p:spTree>
    <p:extLst>
      <p:ext uri="{BB962C8B-B14F-4D97-AF65-F5344CB8AC3E}">
        <p14:creationId xmlns:p14="http://schemas.microsoft.com/office/powerpoint/2010/main" val="2729541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p:spPr>
        <p:txBody>
          <a:bodyPr/>
          <a:lstStyle/>
          <a:p>
            <a:pPr eaLnBrk="1" hangingPunct="1">
              <a:lnSpc>
                <a:spcPct val="120000"/>
              </a:lnSpc>
              <a:spcBef>
                <a:spcPts val="500"/>
              </a:spcBef>
              <a:spcAft>
                <a:spcPts val="300"/>
              </a:spcAft>
              <a:defRPr/>
            </a:pPr>
            <a:r>
              <a:rPr lang="en-US" sz="2100" dirty="0" smtClean="0">
                <a:solidFill>
                  <a:schemeClr val="tx1"/>
                </a:solidFill>
              </a:rPr>
              <a:t>2014: Total releases was 3.9 billion pounds</a:t>
            </a:r>
          </a:p>
          <a:p>
            <a:pPr eaLnBrk="1" hangingPunct="1">
              <a:lnSpc>
                <a:spcPct val="120000"/>
              </a:lnSpc>
              <a:spcBef>
                <a:spcPts val="500"/>
              </a:spcBef>
              <a:spcAft>
                <a:spcPts val="300"/>
              </a:spcAft>
              <a:defRPr/>
            </a:pPr>
            <a:r>
              <a:rPr lang="en-US" sz="2100" dirty="0" smtClean="0">
                <a:solidFill>
                  <a:schemeClr val="tx1"/>
                </a:solidFill>
              </a:rPr>
              <a:t>2013-2014: Total releases decreased by 6% (234 million lbs)</a:t>
            </a:r>
          </a:p>
          <a:p>
            <a:pPr lvl="1" eaLnBrk="1" hangingPunct="1">
              <a:lnSpc>
                <a:spcPct val="120000"/>
              </a:lnSpc>
              <a:spcBef>
                <a:spcPts val="500"/>
              </a:spcBef>
              <a:spcAft>
                <a:spcPts val="300"/>
              </a:spcAft>
              <a:defRPr/>
            </a:pPr>
            <a:r>
              <a:rPr lang="en-US" dirty="0" smtClean="0">
                <a:solidFill>
                  <a:schemeClr val="tx1"/>
                </a:solidFill>
              </a:rPr>
              <a:t>Driver: On-site releases decreasing by 6% due primarily to metal mining</a:t>
            </a:r>
          </a:p>
          <a:p>
            <a:pPr lvl="1" eaLnBrk="1" hangingPunct="1">
              <a:lnSpc>
                <a:spcPct val="120000"/>
              </a:lnSpc>
              <a:spcBef>
                <a:spcPts val="500"/>
              </a:spcBef>
              <a:spcAft>
                <a:spcPts val="300"/>
              </a:spcAft>
              <a:defRPr/>
            </a:pPr>
            <a:r>
              <a:rPr lang="en-US" dirty="0" smtClean="0">
                <a:solidFill>
                  <a:schemeClr val="tx1"/>
                </a:solidFill>
              </a:rPr>
              <a:t>Total releases decreased by only 2% if you exclude metal mining </a:t>
            </a:r>
          </a:p>
          <a:p>
            <a:pPr lvl="1" eaLnBrk="1" hangingPunct="1">
              <a:lnSpc>
                <a:spcPct val="120000"/>
              </a:lnSpc>
              <a:spcBef>
                <a:spcPts val="500"/>
              </a:spcBef>
              <a:spcAft>
                <a:spcPts val="300"/>
              </a:spcAft>
              <a:defRPr/>
            </a:pPr>
            <a:endParaRPr lang="en-US" dirty="0" smtClean="0">
              <a:solidFill>
                <a:schemeClr val="tx1"/>
              </a:solidFill>
            </a:endParaRPr>
          </a:p>
          <a:p>
            <a:pPr eaLnBrk="1" hangingPunct="1">
              <a:lnSpc>
                <a:spcPct val="100000"/>
              </a:lnSpc>
              <a:spcBef>
                <a:spcPts val="500"/>
              </a:spcBef>
              <a:spcAft>
                <a:spcPts val="300"/>
              </a:spcAft>
              <a:defRPr/>
            </a:pPr>
            <a:r>
              <a:rPr lang="en-US" sz="2100" dirty="0" smtClean="0">
                <a:solidFill>
                  <a:schemeClr val="tx1"/>
                </a:solidFill>
              </a:rPr>
              <a:t>2013-2014: Air releases decreased by 4% (34 million lbs)</a:t>
            </a:r>
          </a:p>
          <a:p>
            <a:pPr lvl="1" eaLnBrk="1" hangingPunct="1">
              <a:lnSpc>
                <a:spcPct val="100000"/>
              </a:lnSpc>
              <a:spcBef>
                <a:spcPts val="500"/>
              </a:spcBef>
              <a:spcAft>
                <a:spcPts val="300"/>
              </a:spcAft>
              <a:defRPr/>
            </a:pPr>
            <a:r>
              <a:rPr lang="en-US" sz="1700" dirty="0" smtClean="0">
                <a:solidFill>
                  <a:schemeClr val="tx1"/>
                </a:solidFill>
              </a:rPr>
              <a:t>Chemical manufacturing air releases decreased by 12% (21.8 million lbs)</a:t>
            </a:r>
          </a:p>
          <a:p>
            <a:pPr lvl="1" eaLnBrk="1" hangingPunct="1">
              <a:lnSpc>
                <a:spcPct val="100000"/>
              </a:lnSpc>
              <a:spcBef>
                <a:spcPts val="500"/>
              </a:spcBef>
              <a:spcAft>
                <a:spcPts val="600"/>
              </a:spcAft>
              <a:defRPr/>
            </a:pPr>
            <a:r>
              <a:rPr lang="en-US" sz="1700" dirty="0" smtClean="0">
                <a:solidFill>
                  <a:schemeClr val="tx1"/>
                </a:solidFill>
              </a:rPr>
              <a:t>Electric utilities air releases decreased by 8% (15.9 million lbs)</a:t>
            </a:r>
          </a:p>
          <a:p>
            <a:pPr marL="0" indent="0">
              <a:lnSpc>
                <a:spcPct val="100000"/>
              </a:lnSpc>
              <a:spcBef>
                <a:spcPts val="500"/>
              </a:spcBef>
              <a:spcAft>
                <a:spcPts val="300"/>
              </a:spcAft>
              <a:buNone/>
              <a:defRPr/>
            </a:pPr>
            <a:endParaRPr lang="en-US" sz="1900" dirty="0" smtClean="0">
              <a:solidFill>
                <a:schemeClr val="tx1"/>
              </a:solidFill>
            </a:endParaRPr>
          </a:p>
          <a:p>
            <a:pPr marL="0" indent="0">
              <a:lnSpc>
                <a:spcPct val="100000"/>
              </a:lnSpc>
              <a:spcBef>
                <a:spcPts val="500"/>
              </a:spcBef>
              <a:spcAft>
                <a:spcPts val="300"/>
              </a:spcAft>
              <a:buNone/>
              <a:defRPr/>
            </a:pPr>
            <a:r>
              <a:rPr lang="en-US" sz="1900" dirty="0" smtClean="0">
                <a:solidFill>
                  <a:schemeClr val="tx1"/>
                </a:solidFill>
              </a:rPr>
              <a:t>Changes from 2013: </a:t>
            </a:r>
          </a:p>
          <a:p>
            <a:pPr>
              <a:lnSpc>
                <a:spcPct val="100000"/>
              </a:lnSpc>
              <a:spcBef>
                <a:spcPts val="500"/>
              </a:spcBef>
              <a:spcAft>
                <a:spcPts val="300"/>
              </a:spcAft>
              <a:defRPr/>
            </a:pPr>
            <a:r>
              <a:rPr lang="en-US" sz="1900" dirty="0" smtClean="0">
                <a:solidFill>
                  <a:schemeClr val="tx1"/>
                </a:solidFill>
              </a:rPr>
              <a:t>Total on-site releases decreased 6% (237 million lbs)</a:t>
            </a:r>
          </a:p>
          <a:p>
            <a:pPr lvl="1">
              <a:lnSpc>
                <a:spcPct val="100000"/>
              </a:lnSpc>
              <a:spcBef>
                <a:spcPts val="500"/>
              </a:spcBef>
              <a:spcAft>
                <a:spcPts val="300"/>
              </a:spcAft>
              <a:defRPr/>
            </a:pPr>
            <a:r>
              <a:rPr lang="en-US" sz="1600" dirty="0" smtClean="0">
                <a:solidFill>
                  <a:schemeClr val="tx1"/>
                </a:solidFill>
              </a:rPr>
              <a:t>On-site air releases decreased 4% (34 million lbs)</a:t>
            </a:r>
          </a:p>
          <a:p>
            <a:pPr lvl="1">
              <a:lnSpc>
                <a:spcPct val="100000"/>
              </a:lnSpc>
              <a:spcBef>
                <a:spcPts val="500"/>
              </a:spcBef>
              <a:spcAft>
                <a:spcPts val="300"/>
              </a:spcAft>
              <a:defRPr/>
            </a:pPr>
            <a:r>
              <a:rPr lang="en-US" sz="1600" dirty="0" smtClean="0">
                <a:solidFill>
                  <a:schemeClr val="tx1"/>
                </a:solidFill>
              </a:rPr>
              <a:t>On-site land disposal decreased 8% (205 million lbs)</a:t>
            </a:r>
          </a:p>
          <a:p>
            <a:pPr lvl="1">
              <a:lnSpc>
                <a:spcPct val="100000"/>
              </a:lnSpc>
              <a:spcBef>
                <a:spcPts val="500"/>
              </a:spcBef>
              <a:spcAft>
                <a:spcPts val="300"/>
              </a:spcAft>
              <a:defRPr/>
            </a:pPr>
            <a:r>
              <a:rPr lang="en-US" sz="1600" dirty="0" smtClean="0">
                <a:solidFill>
                  <a:schemeClr val="tx1"/>
                </a:solidFill>
              </a:rPr>
              <a:t>On-site surface water discharges increased 1% (2 million lbs) </a:t>
            </a:r>
          </a:p>
          <a:p>
            <a:pPr>
              <a:lnSpc>
                <a:spcPct val="100000"/>
              </a:lnSpc>
              <a:spcBef>
                <a:spcPts val="500"/>
              </a:spcBef>
              <a:spcAft>
                <a:spcPts val="300"/>
              </a:spcAft>
              <a:defRPr/>
            </a:pPr>
            <a:r>
              <a:rPr lang="en-US" sz="1900" dirty="0" smtClean="0">
                <a:solidFill>
                  <a:schemeClr val="tx1"/>
                </a:solidFill>
              </a:rPr>
              <a:t>Off-site releases increased 1% (3 million lbs)</a:t>
            </a:r>
          </a:p>
          <a:p>
            <a:pPr lvl="1" eaLnBrk="1" hangingPunct="1">
              <a:lnSpc>
                <a:spcPct val="120000"/>
              </a:lnSpc>
              <a:spcBef>
                <a:spcPts val="500"/>
              </a:spcBef>
              <a:spcAft>
                <a:spcPts val="300"/>
              </a:spcAft>
              <a:defRPr/>
            </a:pPr>
            <a:endParaRPr lang="en-US" dirty="0" smtClean="0">
              <a:solidFill>
                <a:schemeClr val="tx1"/>
              </a:solidFill>
            </a:endParaRPr>
          </a:p>
          <a:p>
            <a:pPr defTabSz="922957" eaLnBrk="1" hangingPunct="1">
              <a:defRPr/>
            </a:pPr>
            <a:r>
              <a:rPr lang="en-US" sz="1000" dirty="0" smtClean="0"/>
              <a:t>Net Releases</a:t>
            </a:r>
          </a:p>
          <a:p>
            <a:pPr eaLnBrk="1" hangingPunct="1"/>
            <a:r>
              <a:rPr lang="en-US" sz="1000" dirty="0" smtClean="0"/>
              <a:t>Trend graph excludes hydrogen sulfide (2012-2014) or individual NTP chemicals (2011-2014)</a:t>
            </a:r>
          </a:p>
          <a:p>
            <a:pPr eaLnBrk="1" hangingPunct="1"/>
            <a:r>
              <a:rPr lang="en-US" sz="1000" dirty="0" smtClean="0"/>
              <a:t>Text on slide includes all chemicals, because it only presents 2013-2014 data (note: the text does not change if you limit to core chemicals) </a:t>
            </a:r>
          </a:p>
          <a:p>
            <a:pPr eaLnBrk="1" hangingPunct="1"/>
            <a:endParaRPr lang="en-US" sz="1000" dirty="0" smtClean="0"/>
          </a:p>
          <a:p>
            <a:pPr eaLnBrk="1" hangingPunct="1"/>
            <a:r>
              <a:rPr lang="en-US" sz="1000" dirty="0" smtClean="0">
                <a:solidFill>
                  <a:srgbClr val="FF0000"/>
                </a:solidFill>
              </a:rPr>
              <a:t>Releases to other land (S 554) decreased from 1,412</a:t>
            </a:r>
            <a:r>
              <a:rPr lang="en-US" sz="1000" baseline="0" dirty="0" smtClean="0">
                <a:solidFill>
                  <a:srgbClr val="FF0000"/>
                </a:solidFill>
              </a:rPr>
              <a:t> million lbs in 2013 to 1,208 million lbs in 2014, decrease of 204 million lbs (99% of change in On-site Land Disposal)</a:t>
            </a:r>
            <a:endParaRPr lang="en-US" sz="1000" dirty="0" smtClean="0">
              <a:solidFill>
                <a:srgbClr val="FF0000"/>
              </a:solidFill>
            </a:endParaRPr>
          </a:p>
          <a:p>
            <a:pPr eaLnBrk="1" hangingPunct="1"/>
            <a:r>
              <a:rPr lang="en-US" sz="1000" dirty="0" smtClean="0">
                <a:solidFill>
                  <a:srgbClr val="FF0000"/>
                </a:solidFill>
              </a:rPr>
              <a:t> </a:t>
            </a:r>
          </a:p>
          <a:p>
            <a:pPr eaLnBrk="1" hangingPunct="1"/>
            <a:r>
              <a:rPr lang="en-US" sz="1000" dirty="0" smtClean="0">
                <a:solidFill>
                  <a:srgbClr val="FF0000"/>
                </a:solidFill>
              </a:rPr>
              <a:t>Decrease from 2013-2014 is driven by metal mining on-site land disposal</a:t>
            </a:r>
            <a:r>
              <a:rPr lang="en-US" sz="1000" baseline="0" dirty="0" smtClean="0">
                <a:solidFill>
                  <a:srgbClr val="FF0000"/>
                </a:solidFill>
              </a:rPr>
              <a:t> (195.8 million lbs, or 83% of the decrease in total releases)</a:t>
            </a:r>
            <a:endParaRPr lang="en-US" sz="1000" dirty="0" smtClean="0">
              <a:solidFill>
                <a:srgbClr val="FF0000"/>
              </a:solidFill>
            </a:endParaRPr>
          </a:p>
          <a:p>
            <a:pPr defTabSz="922957" eaLnBrk="1" hangingPunct="1">
              <a:defRPr/>
            </a:pPr>
            <a:r>
              <a:rPr lang="en-US" sz="1000" dirty="0" smtClean="0">
                <a:solidFill>
                  <a:srgbClr val="FF0000"/>
                </a:solidFill>
              </a:rPr>
              <a:t>If you exclude all metal mining, then total gross on- and off-site releases decreased by 2% (41</a:t>
            </a:r>
            <a:r>
              <a:rPr lang="en-US" sz="1000" baseline="0" dirty="0" smtClean="0">
                <a:solidFill>
                  <a:srgbClr val="FF0000"/>
                </a:solidFill>
              </a:rPr>
              <a:t> million lbs)</a:t>
            </a:r>
            <a:endParaRPr lang="en-US" sz="1000" dirty="0" smtClean="0">
              <a:solidFill>
                <a:srgbClr val="FF0000"/>
              </a:solidFill>
            </a:endParaRPr>
          </a:p>
          <a:p>
            <a:pPr eaLnBrk="1" hangingPunct="1"/>
            <a:endParaRPr lang="en-US" sz="1000" dirty="0" smtClean="0">
              <a:solidFill>
                <a:srgbClr val="FF0000"/>
              </a:solidFill>
            </a:endParaRPr>
          </a:p>
          <a:p>
            <a:pPr eaLnBrk="1" hangingPunct="1"/>
            <a:r>
              <a:rPr lang="en-US" sz="1000" dirty="0" smtClean="0">
                <a:solidFill>
                  <a:srgbClr val="FF0000"/>
                </a:solidFill>
              </a:rPr>
              <a:t>Two Kennecott mines with total decrease of 321</a:t>
            </a:r>
            <a:r>
              <a:rPr lang="en-US" sz="1000" baseline="0" dirty="0" smtClean="0">
                <a:solidFill>
                  <a:srgbClr val="FF0000"/>
                </a:solidFill>
              </a:rPr>
              <a:t> million lbs in total releases; Red Dog mine with 198 million lbs increase in total releases (all an order of magnitude greater in change than any other facilities)</a:t>
            </a:r>
            <a:endParaRPr lang="en-US" sz="1000" dirty="0" smtClean="0">
              <a:solidFill>
                <a:srgbClr val="FF0000"/>
              </a:solidFill>
            </a:endParaRPr>
          </a:p>
          <a:p>
            <a:pPr lvl="1" eaLnBrk="1" hangingPunct="1"/>
            <a:r>
              <a:rPr lang="en-US" sz="1000" dirty="0" smtClean="0">
                <a:solidFill>
                  <a:srgbClr val="FF0000"/>
                </a:solidFill>
              </a:rPr>
              <a:t>Kennecott Barneys Canyon Mining Co (Copperton, UT): on-site releases decreased by 193 million lbs (one-time release previously reported in 2013)</a:t>
            </a:r>
          </a:p>
          <a:p>
            <a:pPr marL="634533" lvl="1" indent="-173055" eaLnBrk="1" hangingPunct="1">
              <a:buFontTx/>
              <a:buChar char="-"/>
            </a:pPr>
            <a:r>
              <a:rPr lang="en-US" sz="1000" dirty="0" smtClean="0">
                <a:solidFill>
                  <a:srgbClr val="FF0000"/>
                </a:solidFill>
              </a:rPr>
              <a:t>Two greatest chemicals from the 2013</a:t>
            </a:r>
            <a:r>
              <a:rPr lang="en-US" sz="1000" baseline="0" dirty="0" smtClean="0">
                <a:solidFill>
                  <a:srgbClr val="FF0000"/>
                </a:solidFill>
              </a:rPr>
              <a:t> one-time release</a:t>
            </a:r>
            <a:r>
              <a:rPr lang="en-US" sz="1000" dirty="0" smtClean="0">
                <a:solidFill>
                  <a:srgbClr val="FF0000"/>
                </a:solidFill>
              </a:rPr>
              <a:t>: barium compounds (101,419,778 lbs one-time release) and arsenic compounds (79,433,847 lbs one-time release)</a:t>
            </a:r>
          </a:p>
          <a:p>
            <a:pPr marL="634533" lvl="1" indent="-173055" eaLnBrk="1" hangingPunct="1">
              <a:buFontTx/>
              <a:buChar char="-"/>
            </a:pPr>
            <a:r>
              <a:rPr lang="en-US" sz="1000" dirty="0" smtClean="0">
                <a:solidFill>
                  <a:srgbClr val="FF0000"/>
                </a:solidFill>
              </a:rPr>
              <a:t>TRIFID: </a:t>
            </a:r>
            <a:r>
              <a:rPr lang="en-US" dirty="0" smtClean="0">
                <a:solidFill>
                  <a:srgbClr val="FF0000"/>
                </a:solidFill>
              </a:rPr>
              <a:t>84006KNNCT8200S</a:t>
            </a:r>
            <a:r>
              <a:rPr lang="en-US" sz="1000" dirty="0" smtClean="0">
                <a:solidFill>
                  <a:srgbClr val="FF0000"/>
                </a:solidFill>
              </a:rPr>
              <a:t> </a:t>
            </a:r>
          </a:p>
          <a:p>
            <a:pPr lvl="1" eaLnBrk="1" hangingPunct="1"/>
            <a:r>
              <a:rPr lang="en-US" sz="1000" dirty="0" smtClean="0">
                <a:solidFill>
                  <a:srgbClr val="FF0000"/>
                </a:solidFill>
              </a:rPr>
              <a:t> </a:t>
            </a:r>
          </a:p>
          <a:p>
            <a:pPr lvl="1" eaLnBrk="1" hangingPunct="1"/>
            <a:r>
              <a:rPr lang="en-US" sz="1000" dirty="0" smtClean="0">
                <a:solidFill>
                  <a:srgbClr val="FF0000"/>
                </a:solidFill>
              </a:rPr>
              <a:t>Kennecott Utah Copper Mine Concentrators and Power Plant (Bingham Canyon, UT): on-site releases decreased by 128.3 million lbs</a:t>
            </a:r>
          </a:p>
          <a:p>
            <a:pPr marL="634533" lvl="1" indent="-173055" eaLnBrk="1" hangingPunct="1">
              <a:buFontTx/>
              <a:buChar char="-"/>
            </a:pPr>
            <a:r>
              <a:rPr lang="en-US" sz="1000" dirty="0" smtClean="0">
                <a:solidFill>
                  <a:srgbClr val="FF0000"/>
                </a:solidFill>
              </a:rPr>
              <a:t>Lead compounds decreased by 110 million lbs (86%</a:t>
            </a:r>
            <a:r>
              <a:rPr lang="en-US" sz="1000" baseline="0" dirty="0" smtClean="0">
                <a:solidFill>
                  <a:srgbClr val="FF0000"/>
                </a:solidFill>
              </a:rPr>
              <a:t> of decrease from 2013)</a:t>
            </a:r>
            <a:endParaRPr lang="en-US" sz="1000" dirty="0" smtClean="0">
              <a:solidFill>
                <a:srgbClr val="FF0000"/>
              </a:solidFill>
            </a:endParaRPr>
          </a:p>
          <a:p>
            <a:pPr marL="634533" lvl="1" indent="-173055" eaLnBrk="1" hangingPunct="1">
              <a:buFontTx/>
              <a:buChar char="-"/>
            </a:pPr>
            <a:r>
              <a:rPr lang="en-US" sz="1000" dirty="0" smtClean="0">
                <a:solidFill>
                  <a:srgbClr val="FF0000"/>
                </a:solidFill>
              </a:rPr>
              <a:t>TRIFID:</a:t>
            </a:r>
            <a:r>
              <a:rPr lang="en-US" dirty="0" smtClean="0">
                <a:solidFill>
                  <a:srgbClr val="FF0000"/>
                </a:solidFill>
              </a:rPr>
              <a:t>84006KNNCT12300</a:t>
            </a:r>
            <a:r>
              <a:rPr lang="en-US" sz="1000" dirty="0" smtClean="0">
                <a:solidFill>
                  <a:srgbClr val="FF0000"/>
                </a:solidFill>
              </a:rPr>
              <a:t> </a:t>
            </a:r>
          </a:p>
          <a:p>
            <a:pPr marL="461478" lvl="1" indent="0" eaLnBrk="1" hangingPunct="1">
              <a:buFontTx/>
              <a:buNone/>
            </a:pPr>
            <a:r>
              <a:rPr lang="en-US" sz="1000" dirty="0" smtClean="0">
                <a:solidFill>
                  <a:srgbClr val="FF0000"/>
                </a:solidFill>
              </a:rPr>
              <a:t> </a:t>
            </a:r>
          </a:p>
          <a:p>
            <a:pPr lvl="1" eaLnBrk="1" hangingPunct="1"/>
            <a:r>
              <a:rPr lang="en-US" sz="1000" dirty="0" smtClean="0">
                <a:solidFill>
                  <a:srgbClr val="FF0000"/>
                </a:solidFill>
              </a:rPr>
              <a:t>Red Dog Operations (Kotzebue, AK):on-site releases increased by 198 million lbs</a:t>
            </a:r>
          </a:p>
          <a:p>
            <a:pPr marL="634533" lvl="1" indent="-173055" eaLnBrk="1" hangingPunct="1">
              <a:buFontTx/>
              <a:buChar char="-"/>
            </a:pPr>
            <a:r>
              <a:rPr lang="en-US" sz="1000" dirty="0" smtClean="0">
                <a:solidFill>
                  <a:srgbClr val="FF0000"/>
                </a:solidFill>
              </a:rPr>
              <a:t>Lead compounds increased by 52</a:t>
            </a:r>
            <a:r>
              <a:rPr lang="en-US" sz="1000" baseline="0" dirty="0" smtClean="0">
                <a:solidFill>
                  <a:srgbClr val="FF0000"/>
                </a:solidFill>
              </a:rPr>
              <a:t> million lbs, zinc by 146 million lbs</a:t>
            </a:r>
          </a:p>
          <a:p>
            <a:pPr marL="634533" lvl="1" indent="-173055" eaLnBrk="1" hangingPunct="1">
              <a:buFontTx/>
              <a:buChar char="-"/>
            </a:pPr>
            <a:r>
              <a:rPr lang="en-US" sz="1000" baseline="0" dirty="0" smtClean="0">
                <a:solidFill>
                  <a:srgbClr val="FF0000"/>
                </a:solidFill>
              </a:rPr>
              <a:t>Increasing trend in releases since 1998</a:t>
            </a:r>
            <a:endParaRPr lang="en-US" sz="1000" dirty="0" smtClean="0">
              <a:solidFill>
                <a:srgbClr val="FF0000"/>
              </a:solidFill>
            </a:endParaRPr>
          </a:p>
          <a:p>
            <a:pPr marL="634533" lvl="1" indent="-173055" eaLnBrk="1" hangingPunct="1">
              <a:buFontTx/>
              <a:buChar char="-"/>
            </a:pPr>
            <a:r>
              <a:rPr lang="en-US" sz="1000" dirty="0" smtClean="0">
                <a:solidFill>
                  <a:srgbClr val="FF0000"/>
                </a:solidFill>
              </a:rPr>
              <a:t>TRIFID: </a:t>
            </a:r>
            <a:r>
              <a:rPr lang="en-US" dirty="0" smtClean="0">
                <a:solidFill>
                  <a:srgbClr val="FF0000"/>
                </a:solidFill>
              </a:rPr>
              <a:t>99752RDDGP90MIL</a:t>
            </a:r>
            <a:r>
              <a:rPr lang="en-US" sz="1000" dirty="0" smtClean="0">
                <a:solidFill>
                  <a:srgbClr val="FF0000"/>
                </a:solidFill>
              </a:rPr>
              <a:t> </a:t>
            </a:r>
          </a:p>
          <a:p>
            <a:pPr eaLnBrk="1" hangingPunct="1"/>
            <a:endParaRPr lang="en-US" sz="1000" dirty="0" smtClean="0">
              <a:solidFill>
                <a:srgbClr val="FF0000"/>
              </a:solidFill>
            </a:endParaRPr>
          </a:p>
          <a:p>
            <a:pPr defTabSz="922957" eaLnBrk="1" hangingPunct="1">
              <a:defRPr/>
            </a:pPr>
            <a:r>
              <a:rPr lang="en-US" sz="1000" dirty="0" smtClean="0">
                <a:solidFill>
                  <a:srgbClr val="FF0000"/>
                </a:solidFill>
              </a:rPr>
              <a:t>Note that total releases in 2014 (3.894 billion) is lower than it was 2011 (4.144 billion) which excludes NTP and H2S (lower</a:t>
            </a:r>
            <a:r>
              <a:rPr lang="en-US" sz="1000" baseline="0" dirty="0" smtClean="0">
                <a:solidFill>
                  <a:srgbClr val="FF0000"/>
                </a:solidFill>
              </a:rPr>
              <a:t> releases even with more chemicals included)</a:t>
            </a:r>
            <a:endParaRPr lang="en-US" sz="1000" dirty="0" smtClean="0">
              <a:solidFill>
                <a:srgbClr val="FF0000"/>
              </a:solidFill>
            </a:endParaRPr>
          </a:p>
          <a:p>
            <a:pPr lvl="1" eaLnBrk="1" hangingPunct="1">
              <a:lnSpc>
                <a:spcPct val="120000"/>
              </a:lnSpc>
              <a:spcBef>
                <a:spcPts val="500"/>
              </a:spcBef>
              <a:spcAft>
                <a:spcPts val="300"/>
              </a:spcAft>
              <a:defRPr/>
            </a:pPr>
            <a:endParaRPr lang="en-US" sz="1000" baseline="0" dirty="0" smtClean="0"/>
          </a:p>
          <a:p>
            <a:r>
              <a:rPr lang="en-US" sz="1200" i="1" kern="1200" dirty="0" smtClean="0">
                <a:solidFill>
                  <a:schemeClr val="tx1"/>
                </a:solidFill>
                <a:effectLst/>
                <a:latin typeface="Arial" charset="0"/>
                <a:ea typeface="ＭＳ Ｐゴシック" pitchFamily="84" charset="-128"/>
                <a:cs typeface="ＭＳ Ｐゴシック"/>
              </a:rPr>
              <a:t>Release</a:t>
            </a:r>
            <a:r>
              <a:rPr lang="en-US" sz="1200" kern="1200" dirty="0" smtClean="0">
                <a:solidFill>
                  <a:schemeClr val="tx1"/>
                </a:solidFill>
                <a:effectLst/>
                <a:latin typeface="Arial" charset="0"/>
                <a:ea typeface="ＭＳ Ｐゴシック" pitchFamily="84" charset="-128"/>
                <a:cs typeface="ＭＳ Ｐゴシック"/>
              </a:rPr>
              <a:t> means any spilling, leaking, pumping, pouring, emitting, emptying, discharging, injecting, escaping, leaching, dumping, or disposing into the environment (including the abandonment or discarding of barrels, containers, and other closed receptacles) of any toxic chemical.</a:t>
            </a:r>
          </a:p>
          <a:p>
            <a:r>
              <a:rPr lang="en-US" sz="1200" kern="1200" dirty="0" smtClean="0">
                <a:solidFill>
                  <a:schemeClr val="tx1"/>
                </a:solidFill>
                <a:effectLst/>
                <a:latin typeface="Arial" charset="0"/>
                <a:ea typeface="ＭＳ Ｐゴシック" pitchFamily="84" charset="-128"/>
                <a:cs typeface="ＭＳ Ｐゴシック"/>
              </a:rPr>
              <a:t> </a:t>
            </a:r>
          </a:p>
          <a:p>
            <a:r>
              <a:rPr lang="en-US" sz="1200" i="1" kern="1200" dirty="0" smtClean="0">
                <a:solidFill>
                  <a:schemeClr val="tx1"/>
                </a:solidFill>
                <a:effectLst/>
                <a:latin typeface="Arial" charset="0"/>
                <a:ea typeface="ＭＳ Ｐゴシック" pitchFamily="84" charset="-128"/>
                <a:cs typeface="ＭＳ Ｐゴシック"/>
              </a:rPr>
              <a:t>Disposal</a:t>
            </a:r>
            <a:r>
              <a:rPr lang="en-US" sz="1200" kern="1200" dirty="0" smtClean="0">
                <a:solidFill>
                  <a:schemeClr val="tx1"/>
                </a:solidFill>
                <a:effectLst/>
                <a:latin typeface="Arial" charset="0"/>
                <a:ea typeface="ＭＳ Ｐゴシック" pitchFamily="84" charset="-128"/>
                <a:cs typeface="ＭＳ Ｐゴシック"/>
              </a:rPr>
              <a:t> means any underground injection, placement in landfills/surface impoundments, land treatment, or other intentional land disposal.</a:t>
            </a:r>
          </a:p>
          <a:p>
            <a:r>
              <a:rPr lang="en-US" sz="1200" kern="1200" dirty="0" smtClean="0">
                <a:solidFill>
                  <a:schemeClr val="tx1"/>
                </a:solidFill>
                <a:effectLst/>
                <a:latin typeface="Arial" charset="0"/>
                <a:ea typeface="ＭＳ Ｐゴシック" pitchFamily="84" charset="-128"/>
                <a:cs typeface="ＭＳ Ｐゴシック"/>
              </a:rPr>
              <a:t> </a:t>
            </a:r>
          </a:p>
          <a:p>
            <a:r>
              <a:rPr lang="en-US" sz="1200" kern="1200" dirty="0" smtClean="0">
                <a:solidFill>
                  <a:schemeClr val="tx1"/>
                </a:solidFill>
                <a:effectLst/>
                <a:latin typeface="Arial" charset="0"/>
                <a:ea typeface="ＭＳ Ｐゴシック" pitchFamily="84" charset="-128"/>
                <a:cs typeface="ＭＳ Ｐゴシック"/>
              </a:rPr>
              <a:t>So “disposal” is limited to releases to land, while “releases” includes amounts entering air, water, or land (including disposal).  (“Disposal” is a subset of “releases;” we use the term “disposal and other releases” to emphasize the fact that “releases” includes “disposal.”)</a:t>
            </a:r>
          </a:p>
          <a:p>
            <a:pPr eaLnBrk="1" hangingPunct="1"/>
            <a:endParaRPr lang="en-US" sz="1000" dirty="0"/>
          </a:p>
        </p:txBody>
      </p:sp>
      <p:sp>
        <p:nvSpPr>
          <p:cNvPr id="17412" name="Slide Number Placeholder 3"/>
          <p:cNvSpPr>
            <a:spLocks noGrp="1"/>
          </p:cNvSpPr>
          <p:nvPr>
            <p:ph type="sldNum" sz="quarter" idx="5"/>
          </p:nvPr>
        </p:nvSpPr>
        <p:spPr>
          <a:noFill/>
        </p:spPr>
        <p:txBody>
          <a:bodyPr/>
          <a:lstStyle/>
          <a:p>
            <a:fld id="{62C255A2-09F9-422A-937F-F4EB21EDE74B}" type="slidenum">
              <a:rPr lang="en-US" smtClean="0"/>
              <a:pPr/>
              <a:t>14</a:t>
            </a:fld>
            <a:endParaRPr lang="en-US" dirty="0" smtClean="0"/>
          </a:p>
        </p:txBody>
      </p:sp>
    </p:spTree>
    <p:extLst>
      <p:ext uri="{BB962C8B-B14F-4D97-AF65-F5344CB8AC3E}">
        <p14:creationId xmlns:p14="http://schemas.microsoft.com/office/powerpoint/2010/main" val="3036330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8EAA3A9-5BCF-4E5F-A2C3-76A0DA744C80}" type="slidenum">
              <a:rPr lang="en-US" smtClean="0"/>
              <a:pPr>
                <a:defRPr/>
              </a:pPr>
              <a:t>15</a:t>
            </a:fld>
            <a:endParaRPr lang="en-US" dirty="0"/>
          </a:p>
        </p:txBody>
      </p:sp>
    </p:spTree>
    <p:extLst>
      <p:ext uri="{BB962C8B-B14F-4D97-AF65-F5344CB8AC3E}">
        <p14:creationId xmlns:p14="http://schemas.microsoft.com/office/powerpoint/2010/main" val="3643032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EPA facilities included in analysis:</a:t>
            </a:r>
            <a:r>
              <a:rPr lang="en-US" baseline="0" dirty="0" smtClean="0"/>
              <a:t> </a:t>
            </a:r>
          </a:p>
          <a:p>
            <a:endParaRPr lang="en-US" baseline="0" dirty="0" smtClean="0"/>
          </a:p>
          <a:p>
            <a:r>
              <a:rPr lang="en-US" baseline="0" dirty="0" smtClean="0"/>
              <a:t>US EPA National Vehicle &amp; Fuel Emissions Lab in Ann Arbor, MI</a:t>
            </a:r>
          </a:p>
          <a:p>
            <a:endParaRPr lang="en-US" baseline="0" dirty="0" smtClean="0"/>
          </a:p>
          <a:p>
            <a:r>
              <a:rPr lang="en-US" baseline="0" dirty="0" smtClean="0"/>
              <a:t>US EPA Fund-Lead Superfund Site/Bunker Hill CTP in Kellogg, ID </a:t>
            </a:r>
          </a:p>
          <a:p>
            <a:endParaRPr lang="en-US" baseline="0" smtClean="0"/>
          </a:p>
          <a:p>
            <a:endParaRPr lang="en-US" dirty="0"/>
          </a:p>
        </p:txBody>
      </p:sp>
      <p:sp>
        <p:nvSpPr>
          <p:cNvPr id="4" name="Slide Number Placeholder 3"/>
          <p:cNvSpPr>
            <a:spLocks noGrp="1"/>
          </p:cNvSpPr>
          <p:nvPr>
            <p:ph type="sldNum" sz="quarter" idx="10"/>
          </p:nvPr>
        </p:nvSpPr>
        <p:spPr/>
        <p:txBody>
          <a:bodyPr/>
          <a:lstStyle/>
          <a:p>
            <a:pPr>
              <a:defRPr/>
            </a:pPr>
            <a:fld id="{38EAA3A9-5BCF-4E5F-A2C3-76A0DA744C80}" type="slidenum">
              <a:rPr lang="en-US" smtClean="0"/>
              <a:pPr>
                <a:defRPr/>
              </a:pPr>
              <a:t>16</a:t>
            </a:fld>
            <a:endParaRPr lang="en-US" dirty="0"/>
          </a:p>
        </p:txBody>
      </p:sp>
    </p:spTree>
    <p:extLst>
      <p:ext uri="{BB962C8B-B14F-4D97-AF65-F5344CB8AC3E}">
        <p14:creationId xmlns:p14="http://schemas.microsoft.com/office/powerpoint/2010/main" val="2771035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1800" kern="0" dirty="0" smtClean="0">
                <a:solidFill>
                  <a:schemeClr val="tx1"/>
                </a:solidFill>
              </a:rPr>
              <a:t>Petroleum Refineries was highlighted last year</a:t>
            </a:r>
          </a:p>
        </p:txBody>
      </p:sp>
      <p:sp>
        <p:nvSpPr>
          <p:cNvPr id="4" name="Slide Number Placeholder 3"/>
          <p:cNvSpPr>
            <a:spLocks noGrp="1"/>
          </p:cNvSpPr>
          <p:nvPr>
            <p:ph type="sldNum" sz="quarter" idx="10"/>
          </p:nvPr>
        </p:nvSpPr>
        <p:spPr/>
        <p:txBody>
          <a:bodyPr/>
          <a:lstStyle/>
          <a:p>
            <a:pPr>
              <a:defRPr/>
            </a:pPr>
            <a:fld id="{38EAA3A9-5BCF-4E5F-A2C3-76A0DA744C80}" type="slidenum">
              <a:rPr lang="en-US" smtClean="0"/>
              <a:pPr>
                <a:defRPr/>
              </a:pPr>
              <a:t>17</a:t>
            </a:fld>
            <a:endParaRPr lang="en-US" dirty="0"/>
          </a:p>
        </p:txBody>
      </p:sp>
    </p:spTree>
    <p:extLst>
      <p:ext uri="{BB962C8B-B14F-4D97-AF65-F5344CB8AC3E}">
        <p14:creationId xmlns:p14="http://schemas.microsoft.com/office/powerpoint/2010/main" val="69341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ＭＳ Ｐゴシック" charset="-128"/>
                <a:cs typeface="+mn-cs"/>
              </a:rPr>
              <a:t>American NTN Bearing:</a:t>
            </a:r>
            <a:r>
              <a:rPr lang="en-US" sz="1200" b="0" i="0" kern="1200" baseline="0" dirty="0" smtClean="0">
                <a:solidFill>
                  <a:schemeClr val="tx1"/>
                </a:solidFill>
                <a:effectLst/>
                <a:latin typeface="Arial" charset="0"/>
                <a:ea typeface="ＭＳ Ｐゴシック" charset="-128"/>
                <a:cs typeface="+mn-cs"/>
              </a:rPr>
              <a:t> </a:t>
            </a:r>
            <a:r>
              <a:rPr lang="en-US" sz="1200" b="0" i="0" kern="1200" dirty="0" smtClean="0">
                <a:solidFill>
                  <a:schemeClr val="tx1"/>
                </a:solidFill>
                <a:effectLst/>
                <a:latin typeface="Arial" charset="0"/>
                <a:ea typeface="ＭＳ Ｐゴシック" charset="-128"/>
                <a:cs typeface="+mn-cs"/>
              </a:rPr>
              <a:t>60176MRCNN9515W – Cook County, IL</a:t>
            </a:r>
          </a:p>
          <a:p>
            <a:endParaRPr lang="en-US" sz="1200" b="0" i="0" kern="1200" dirty="0" smtClean="0">
              <a:solidFill>
                <a:schemeClr val="tx1"/>
              </a:solidFill>
              <a:effectLst/>
              <a:latin typeface="Arial" charset="0"/>
              <a:ea typeface="ＭＳ Ｐゴシック" charset="-128"/>
              <a:cs typeface="+mn-cs"/>
            </a:endParaRPr>
          </a:p>
          <a:p>
            <a:endParaRPr lang="en-US" dirty="0" smtClean="0"/>
          </a:p>
        </p:txBody>
      </p:sp>
      <p:sp>
        <p:nvSpPr>
          <p:cNvPr id="4" name="Slide Number Placeholder 3"/>
          <p:cNvSpPr>
            <a:spLocks noGrp="1"/>
          </p:cNvSpPr>
          <p:nvPr>
            <p:ph type="sldNum" sz="quarter" idx="10"/>
          </p:nvPr>
        </p:nvSpPr>
        <p:spPr/>
        <p:txBody>
          <a:bodyPr/>
          <a:lstStyle/>
          <a:p>
            <a:pPr>
              <a:defRPr/>
            </a:pPr>
            <a:fld id="{38EAA3A9-5BCF-4E5F-A2C3-76A0DA744C80}" type="slidenum">
              <a:rPr lang="en-US" smtClean="0"/>
              <a:pPr>
                <a:defRPr/>
              </a:pPr>
              <a:t>18</a:t>
            </a:fld>
            <a:endParaRPr lang="en-US" dirty="0"/>
          </a:p>
        </p:txBody>
      </p:sp>
    </p:spTree>
    <p:extLst>
      <p:ext uri="{BB962C8B-B14F-4D97-AF65-F5344CB8AC3E}">
        <p14:creationId xmlns:p14="http://schemas.microsoft.com/office/powerpoint/2010/main" val="2305356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0" dirty="0" smtClean="0">
                <a:solidFill>
                  <a:schemeClr val="tx1"/>
                </a:solidFill>
              </a:rPr>
              <a:t>Highlight Section 8.11 reports on barriers to source reduction activities</a:t>
            </a:r>
          </a:p>
          <a:p>
            <a:endParaRPr lang="en-US" dirty="0" smtClean="0"/>
          </a:p>
        </p:txBody>
      </p:sp>
      <p:sp>
        <p:nvSpPr>
          <p:cNvPr id="4" name="Slide Number Placeholder 3"/>
          <p:cNvSpPr>
            <a:spLocks noGrp="1"/>
          </p:cNvSpPr>
          <p:nvPr>
            <p:ph type="sldNum" sz="quarter" idx="10"/>
          </p:nvPr>
        </p:nvSpPr>
        <p:spPr/>
        <p:txBody>
          <a:bodyPr/>
          <a:lstStyle/>
          <a:p>
            <a:pPr>
              <a:defRPr/>
            </a:pPr>
            <a:fld id="{38EAA3A9-5BCF-4E5F-A2C3-76A0DA744C80}" type="slidenum">
              <a:rPr lang="en-US" smtClean="0"/>
              <a:pPr>
                <a:defRPr/>
              </a:pPr>
              <a:t>19</a:t>
            </a:fld>
            <a:endParaRPr lang="en-US" dirty="0"/>
          </a:p>
        </p:txBody>
      </p:sp>
    </p:spTree>
    <p:extLst>
      <p:ext uri="{BB962C8B-B14F-4D97-AF65-F5344CB8AC3E}">
        <p14:creationId xmlns:p14="http://schemas.microsoft.com/office/powerpoint/2010/main" val="42934990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Switched from previous version of graph (and recolored) to emphasize</a:t>
            </a:r>
            <a:r>
              <a:rPr lang="en-US" baseline="0" dirty="0" smtClean="0"/>
              <a:t> which source reduction activities were more often associated with the higher estimated annual reduction</a:t>
            </a:r>
          </a:p>
          <a:p>
            <a:pPr marL="171450" indent="-171450">
              <a:buFontTx/>
              <a:buChar char="-"/>
            </a:pPr>
            <a:r>
              <a:rPr lang="en-US" baseline="0" dirty="0" smtClean="0"/>
              <a:t>(e.g., raw materials modifications results in 100% reduction more than any other method)</a:t>
            </a:r>
          </a:p>
          <a:p>
            <a:pPr marL="171450" indent="-171450">
              <a:buFontTx/>
              <a:buChar char="-"/>
            </a:pPr>
            <a:r>
              <a:rPr lang="en-US" baseline="0" dirty="0" smtClean="0"/>
              <a:t>Helps other facilities think about which activities might be most effective</a:t>
            </a:r>
            <a:endParaRPr lang="en-US" dirty="0"/>
          </a:p>
        </p:txBody>
      </p:sp>
      <p:sp>
        <p:nvSpPr>
          <p:cNvPr id="4" name="Slide Number Placeholder 3"/>
          <p:cNvSpPr>
            <a:spLocks noGrp="1"/>
          </p:cNvSpPr>
          <p:nvPr>
            <p:ph type="sldNum" sz="quarter" idx="10"/>
          </p:nvPr>
        </p:nvSpPr>
        <p:spPr/>
        <p:txBody>
          <a:bodyPr/>
          <a:lstStyle/>
          <a:p>
            <a:pPr>
              <a:defRPr/>
            </a:pPr>
            <a:fld id="{38EAA3A9-5BCF-4E5F-A2C3-76A0DA744C80}" type="slidenum">
              <a:rPr lang="en-US" smtClean="0"/>
              <a:pPr>
                <a:defRPr/>
              </a:pPr>
              <a:t>20</a:t>
            </a:fld>
            <a:endParaRPr lang="en-US" dirty="0"/>
          </a:p>
        </p:txBody>
      </p:sp>
    </p:spTree>
    <p:extLst>
      <p:ext uri="{BB962C8B-B14F-4D97-AF65-F5344CB8AC3E}">
        <p14:creationId xmlns:p14="http://schemas.microsoft.com/office/powerpoint/2010/main" val="423001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r>
              <a:rPr lang="en-US" dirty="0" smtClean="0"/>
              <a:t>Demo of new website – focus on “Where You Live” chapter and new</a:t>
            </a:r>
            <a:r>
              <a:rPr lang="en-US" baseline="0" dirty="0" smtClean="0"/>
              <a:t> navigation</a:t>
            </a:r>
            <a:endParaRPr lang="en-US" dirty="0" smtClean="0"/>
          </a:p>
        </p:txBody>
      </p:sp>
      <p:sp>
        <p:nvSpPr>
          <p:cNvPr id="21508" name="Slide Number Placeholder 3"/>
          <p:cNvSpPr>
            <a:spLocks noGrp="1"/>
          </p:cNvSpPr>
          <p:nvPr>
            <p:ph type="sldNum" sz="quarter" idx="5"/>
          </p:nvPr>
        </p:nvSpPr>
        <p:spPr>
          <a:noFill/>
        </p:spPr>
        <p:txBody>
          <a:bodyPr/>
          <a:lstStyle/>
          <a:p>
            <a:fld id="{AE128D35-8B60-4C64-8D09-C5A72912B9BD}" type="slidenum">
              <a:rPr lang="en-US" smtClean="0"/>
              <a:pPr/>
              <a:t>21</a:t>
            </a:fld>
            <a:endParaRPr lang="en-US" smtClean="0"/>
          </a:p>
        </p:txBody>
      </p:sp>
    </p:spTree>
    <p:extLst>
      <p:ext uri="{BB962C8B-B14F-4D97-AF65-F5344CB8AC3E}">
        <p14:creationId xmlns:p14="http://schemas.microsoft.com/office/powerpoint/2010/main" val="756927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00000"/>
              </a:lnSpc>
              <a:buNone/>
            </a:pPr>
            <a:r>
              <a:rPr lang="en-US" sz="1400" b="1" dirty="0" smtClean="0"/>
              <a:t>TRI can help communities:</a:t>
            </a:r>
          </a:p>
          <a:p>
            <a:pPr>
              <a:lnSpc>
                <a:spcPct val="100000"/>
              </a:lnSpc>
              <a:buNone/>
            </a:pPr>
            <a:endParaRPr lang="en-US" sz="1050" b="1" dirty="0" smtClean="0"/>
          </a:p>
          <a:p>
            <a:pPr>
              <a:buFont typeface="Arial" pitchFamily="34" charset="0"/>
              <a:buChar char="•"/>
            </a:pPr>
            <a:r>
              <a:rPr lang="en-US" dirty="0" smtClean="0"/>
              <a:t>Identify </a:t>
            </a:r>
            <a:r>
              <a:rPr lang="en-US" b="1" dirty="0" smtClean="0">
                <a:solidFill>
                  <a:srgbClr val="009242"/>
                </a:solidFill>
              </a:rPr>
              <a:t>which chemicals are being released </a:t>
            </a:r>
            <a:r>
              <a:rPr lang="en-US" dirty="0" smtClean="0"/>
              <a:t>by TRI facilities</a:t>
            </a:r>
          </a:p>
          <a:p>
            <a:pPr>
              <a:buFont typeface="Arial" pitchFamily="34" charset="0"/>
              <a:buChar char="•"/>
            </a:pPr>
            <a:endParaRPr lang="en-US" sz="100" dirty="0" smtClean="0"/>
          </a:p>
          <a:p>
            <a:pPr>
              <a:buFont typeface="Arial" pitchFamily="34" charset="0"/>
              <a:buChar char="•"/>
            </a:pPr>
            <a:r>
              <a:rPr lang="en-US" b="1" dirty="0" smtClean="0">
                <a:solidFill>
                  <a:srgbClr val="009242"/>
                </a:solidFill>
              </a:rPr>
              <a:t>Track increases or reductions </a:t>
            </a:r>
            <a:r>
              <a:rPr lang="en-US" dirty="0" smtClean="0"/>
              <a:t>of toxic chemical releases from facilities located in the community over time</a:t>
            </a:r>
          </a:p>
          <a:p>
            <a:pPr>
              <a:buFont typeface="Arial" pitchFamily="34" charset="0"/>
              <a:buChar char="•"/>
            </a:pPr>
            <a:endParaRPr lang="en-US" sz="100" b="1" dirty="0" smtClean="0">
              <a:solidFill>
                <a:srgbClr val="009242"/>
              </a:solidFill>
            </a:endParaRPr>
          </a:p>
          <a:p>
            <a:pPr>
              <a:buFont typeface="Arial" pitchFamily="34" charset="0"/>
              <a:buChar char="•"/>
            </a:pPr>
            <a:r>
              <a:rPr lang="en-US" b="1" dirty="0" smtClean="0">
                <a:solidFill>
                  <a:srgbClr val="009242"/>
                </a:solidFill>
              </a:rPr>
              <a:t>Prioritize efforts to reduce pollution</a:t>
            </a:r>
            <a:r>
              <a:rPr lang="en-US" dirty="0" smtClean="0"/>
              <a:t> from facilities located in the area</a:t>
            </a:r>
          </a:p>
          <a:p>
            <a:pPr>
              <a:buFont typeface="Arial" pitchFamily="34" charset="0"/>
              <a:buChar char="•"/>
            </a:pPr>
            <a:endParaRPr lang="en-US" dirty="0" smtClean="0"/>
          </a:p>
          <a:p>
            <a:pPr>
              <a:buFont typeface="Arial" pitchFamily="34" charset="0"/>
              <a:buNone/>
            </a:pPr>
            <a:r>
              <a:rPr lang="en-US" b="1" dirty="0" smtClean="0"/>
              <a:t>TRI</a:t>
            </a:r>
            <a:r>
              <a:rPr lang="en-US" b="1" baseline="0" dirty="0" smtClean="0"/>
              <a:t> is the only EPA program that collects pollution prevention information, as required by the Pollution Prevention Act of 1990 – TRI is about more than just releases! </a:t>
            </a:r>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956CFD58-C84F-4C0F-A807-2D6D8BCE9586}" type="slidenum">
              <a:rPr lang="en-US" smtClean="0"/>
              <a:pPr>
                <a:defRPr/>
              </a:pPr>
              <a:t>4</a:t>
            </a:fld>
            <a:endParaRPr lang="en-US"/>
          </a:p>
        </p:txBody>
      </p:sp>
    </p:spTree>
    <p:extLst>
      <p:ext uri="{BB962C8B-B14F-4D97-AF65-F5344CB8AC3E}">
        <p14:creationId xmlns:p14="http://schemas.microsoft.com/office/powerpoint/2010/main" val="14503940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marL="0" lvl="1">
              <a:defRPr/>
            </a:pPr>
            <a:r>
              <a:rPr lang="en-US" dirty="0" smtClean="0">
                <a:latin typeface="Verdana" pitchFamily="34" charset="0"/>
              </a:rPr>
              <a:t>Use TRI Explorer to display values and trends which will appear in the PR. </a:t>
            </a:r>
          </a:p>
          <a:p>
            <a:pPr lvl="1" eaLnBrk="1" hangingPunct="1">
              <a:defRPr/>
            </a:pPr>
            <a:r>
              <a:rPr lang="en-US" dirty="0" smtClean="0">
                <a:latin typeface="Verdana" pitchFamily="34" charset="0"/>
              </a:rPr>
              <a:t>Show reporters how to get to the report used and touch on: </a:t>
            </a:r>
          </a:p>
          <a:p>
            <a:pPr lvl="2" eaLnBrk="1" hangingPunct="1">
              <a:defRPr/>
            </a:pPr>
            <a:r>
              <a:rPr lang="en-US" dirty="0" smtClean="0">
                <a:latin typeface="Verdana" pitchFamily="34" charset="0"/>
              </a:rPr>
              <a:t>Variables used and how to customize reports</a:t>
            </a:r>
          </a:p>
          <a:p>
            <a:pPr lvl="2" eaLnBrk="1" hangingPunct="1">
              <a:defRPr/>
            </a:pPr>
            <a:r>
              <a:rPr lang="en-US" dirty="0" smtClean="0">
                <a:latin typeface="Verdana" pitchFamily="34" charset="0"/>
              </a:rPr>
              <a:t>How to drill down to additional details</a:t>
            </a:r>
          </a:p>
          <a:p>
            <a:pPr lvl="2" eaLnBrk="1" hangingPunct="1">
              <a:defRPr/>
            </a:pPr>
            <a:r>
              <a:rPr lang="en-US" dirty="0" smtClean="0">
                <a:latin typeface="Verdana" pitchFamily="34" charset="0"/>
              </a:rPr>
              <a:t>How to view in alternate formats and extract graphs</a:t>
            </a:r>
          </a:p>
          <a:p>
            <a:pPr lvl="2" eaLnBrk="1" hangingPunct="1">
              <a:defRPr/>
            </a:pPr>
            <a:r>
              <a:rPr lang="en-US" dirty="0" smtClean="0">
                <a:latin typeface="Verdana" pitchFamily="34" charset="0"/>
              </a:rPr>
              <a:t>How to find definitions and explanatory text</a:t>
            </a:r>
          </a:p>
          <a:p>
            <a:pPr marL="0" lvl="1">
              <a:defRPr/>
            </a:pPr>
            <a:endParaRPr lang="en-US" dirty="0" smtClean="0">
              <a:latin typeface="Verdana" pitchFamily="34" charset="0"/>
            </a:endParaRPr>
          </a:p>
          <a:p>
            <a:pPr>
              <a:defRPr/>
            </a:pPr>
            <a:endParaRPr lang="en-US" dirty="0"/>
          </a:p>
        </p:txBody>
      </p:sp>
      <p:sp>
        <p:nvSpPr>
          <p:cNvPr id="21507" name="Slide Number Placeholder 3"/>
          <p:cNvSpPr>
            <a:spLocks noGrp="1"/>
          </p:cNvSpPr>
          <p:nvPr>
            <p:ph type="sldNum" sz="quarter" idx="5"/>
          </p:nvPr>
        </p:nvSpPr>
        <p:spPr>
          <a:noFill/>
        </p:spPr>
        <p:txBody>
          <a:bodyPr/>
          <a:lstStyle/>
          <a:p>
            <a:fld id="{A756BB33-0C9E-49FF-B15E-BB84E596305D}" type="slidenum">
              <a:rPr lang="en-US" smtClean="0">
                <a:solidFill>
                  <a:srgbClr val="000000"/>
                </a:solidFill>
                <a:ea typeface="ＭＳ Ｐゴシック"/>
                <a:cs typeface="ＭＳ Ｐゴシック"/>
              </a:rPr>
              <a:pPr/>
              <a:t>22</a:t>
            </a:fld>
            <a:endParaRPr lang="en-US" smtClean="0">
              <a:solidFill>
                <a:srgbClr val="000000"/>
              </a:solidFill>
              <a:ea typeface="ＭＳ Ｐゴシック"/>
              <a:cs typeface="ＭＳ Ｐゴシック"/>
            </a:endParaRPr>
          </a:p>
        </p:txBody>
      </p:sp>
    </p:spTree>
    <p:extLst>
      <p:ext uri="{BB962C8B-B14F-4D97-AF65-F5344CB8AC3E}">
        <p14:creationId xmlns:p14="http://schemas.microsoft.com/office/powerpoint/2010/main" val="188577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that secure land disposals are included in “</a:t>
            </a:r>
            <a:r>
              <a:rPr lang="en-US" baseline="0" dirty="0" smtClean="0"/>
              <a:t>releases”</a:t>
            </a:r>
          </a:p>
          <a:p>
            <a:endParaRPr lang="en-US" baseline="0" dirty="0" smtClean="0"/>
          </a:p>
          <a:p>
            <a:r>
              <a:rPr lang="en-US" sz="1200" i="1" kern="1200" dirty="0" smtClean="0">
                <a:solidFill>
                  <a:schemeClr val="tx1"/>
                </a:solidFill>
                <a:effectLst/>
                <a:latin typeface="Arial" charset="0"/>
                <a:ea typeface="ＭＳ Ｐゴシック" pitchFamily="84" charset="-128"/>
                <a:cs typeface="ＭＳ Ｐゴシック"/>
              </a:rPr>
              <a:t>Release</a:t>
            </a:r>
            <a:r>
              <a:rPr lang="en-US" sz="1200" kern="1200" dirty="0" smtClean="0">
                <a:solidFill>
                  <a:schemeClr val="tx1"/>
                </a:solidFill>
                <a:effectLst/>
                <a:latin typeface="Arial" charset="0"/>
                <a:ea typeface="ＭＳ Ｐゴシック" pitchFamily="84" charset="-128"/>
                <a:cs typeface="ＭＳ Ｐゴシック"/>
              </a:rPr>
              <a:t> means any spilling, leaking, pumping, pouring, emitting, emptying, discharging, injecting, escaping, leaching, dumping, or disposing into the environment (including the abandonment or discarding of barrels, containers, and other closed receptacles) of any toxic chemical.</a:t>
            </a:r>
          </a:p>
          <a:p>
            <a:r>
              <a:rPr lang="en-US" sz="1200" kern="1200" dirty="0" smtClean="0">
                <a:solidFill>
                  <a:schemeClr val="tx1"/>
                </a:solidFill>
                <a:effectLst/>
                <a:latin typeface="Arial" charset="0"/>
                <a:ea typeface="ＭＳ Ｐゴシック" pitchFamily="84" charset="-128"/>
                <a:cs typeface="ＭＳ Ｐゴシック"/>
              </a:rPr>
              <a:t> </a:t>
            </a:r>
          </a:p>
          <a:p>
            <a:r>
              <a:rPr lang="en-US" sz="1200" i="1" kern="1200" dirty="0" smtClean="0">
                <a:solidFill>
                  <a:schemeClr val="tx1"/>
                </a:solidFill>
                <a:effectLst/>
                <a:latin typeface="Arial" charset="0"/>
                <a:ea typeface="ＭＳ Ｐゴシック" pitchFamily="84" charset="-128"/>
                <a:cs typeface="ＭＳ Ｐゴシック"/>
              </a:rPr>
              <a:t>Disposal</a:t>
            </a:r>
            <a:r>
              <a:rPr lang="en-US" sz="1200" kern="1200" dirty="0" smtClean="0">
                <a:solidFill>
                  <a:schemeClr val="tx1"/>
                </a:solidFill>
                <a:effectLst/>
                <a:latin typeface="Arial" charset="0"/>
                <a:ea typeface="ＭＳ Ｐゴシック" pitchFamily="84" charset="-128"/>
                <a:cs typeface="ＭＳ Ｐゴシック"/>
              </a:rPr>
              <a:t> means any underground injection, placement in landfills/surface impoundments, land treatment, or other intentional land disposal.</a:t>
            </a:r>
          </a:p>
          <a:p>
            <a:r>
              <a:rPr lang="en-US" sz="1200" kern="1200" dirty="0" smtClean="0">
                <a:solidFill>
                  <a:schemeClr val="tx1"/>
                </a:solidFill>
                <a:effectLst/>
                <a:latin typeface="Arial" charset="0"/>
                <a:ea typeface="ＭＳ Ｐゴシック" pitchFamily="84" charset="-128"/>
                <a:cs typeface="ＭＳ Ｐゴシック"/>
              </a:rPr>
              <a:t> </a:t>
            </a:r>
          </a:p>
          <a:p>
            <a:r>
              <a:rPr lang="en-US" sz="1200" kern="1200" dirty="0" smtClean="0">
                <a:solidFill>
                  <a:schemeClr val="tx1"/>
                </a:solidFill>
                <a:effectLst/>
                <a:latin typeface="Arial" charset="0"/>
                <a:ea typeface="ＭＳ Ｐゴシック" pitchFamily="84" charset="-128"/>
                <a:cs typeface="ＭＳ Ｐゴシック"/>
              </a:rPr>
              <a:t>So “disposal” is limited to releases to land, while “releases” includes amounts entering air, water, or land (including disposal).  (“Disposal” is a subset of “releases;” we use the term “disposal and other releases” to emphasize the fact that “releases” includes “disposal.”)</a:t>
            </a:r>
          </a:p>
          <a:p>
            <a:r>
              <a:rPr lang="en-US" sz="1200" kern="1200" dirty="0" smtClean="0">
                <a:solidFill>
                  <a:schemeClr val="tx1"/>
                </a:solidFill>
                <a:effectLst/>
                <a:latin typeface="Arial" charset="0"/>
                <a:ea typeface="ＭＳ Ｐゴシック" pitchFamily="84" charset="-128"/>
                <a:cs typeface="ＭＳ Ｐゴシック"/>
              </a:rPr>
              <a:t> </a:t>
            </a:r>
          </a:p>
          <a:p>
            <a:endParaRPr lang="en-US" dirty="0"/>
          </a:p>
        </p:txBody>
      </p:sp>
      <p:sp>
        <p:nvSpPr>
          <p:cNvPr id="4" name="Slide Number Placeholder 3"/>
          <p:cNvSpPr>
            <a:spLocks noGrp="1"/>
          </p:cNvSpPr>
          <p:nvPr>
            <p:ph type="sldNum" sz="quarter" idx="10"/>
          </p:nvPr>
        </p:nvSpPr>
        <p:spPr/>
        <p:txBody>
          <a:bodyPr/>
          <a:lstStyle/>
          <a:p>
            <a:pPr>
              <a:defRPr/>
            </a:pPr>
            <a:fld id="{956CFD58-C84F-4C0F-A807-2D6D8BCE9586}" type="slidenum">
              <a:rPr lang="en-US" smtClean="0"/>
              <a:pPr>
                <a:defRPr/>
              </a:pPr>
              <a:t>5</a:t>
            </a:fld>
            <a:endParaRPr lang="en-US"/>
          </a:p>
        </p:txBody>
      </p:sp>
    </p:spTree>
    <p:extLst>
      <p:ext uri="{BB962C8B-B14F-4D97-AF65-F5344CB8AC3E}">
        <p14:creationId xmlns:p14="http://schemas.microsoft.com/office/powerpoint/2010/main" val="3128779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761920" marR="0" lvl="1" indent="-354269" algn="l" defTabSz="914400" rtl="0" eaLnBrk="1" fontAlgn="base" latinLnBrk="0" hangingPunct="1">
              <a:lnSpc>
                <a:spcPct val="100000"/>
              </a:lnSpc>
              <a:spcBef>
                <a:spcPct val="30000"/>
              </a:spcBef>
              <a:spcAft>
                <a:spcPct val="0"/>
              </a:spcAft>
              <a:buClrTx/>
              <a:buSzTx/>
              <a:buFont typeface="Arial" pitchFamily="34" charset="0"/>
              <a:buNone/>
              <a:tabLst/>
              <a:defRPr/>
            </a:pPr>
            <a:r>
              <a:rPr lang="en-US" sz="1800" dirty="0" smtClean="0"/>
              <a:t>If a facility meets these criteria, it must  </a:t>
            </a:r>
            <a:r>
              <a:rPr lang="en-US" sz="1800" dirty="0" smtClean="0">
                <a:solidFill>
                  <a:srgbClr val="008000"/>
                </a:solidFill>
              </a:rPr>
              <a:t>submit a TRI reporting form for each TRI-listed chemical </a:t>
            </a:r>
            <a:r>
              <a:rPr lang="en-US" sz="1800" dirty="0" smtClean="0"/>
              <a:t>it manufactures, processes, or otherwise uses in quantities above the reporting threshold</a:t>
            </a:r>
          </a:p>
          <a:p>
            <a:pPr marL="761920" lvl="1" indent="-354269" eaLnBrk="1" hangingPunct="1">
              <a:buFont typeface="Arial" pitchFamily="34" charset="0"/>
              <a:buNone/>
              <a:defRPr/>
            </a:pPr>
            <a:endParaRPr lang="en-US" sz="1800" dirty="0" smtClean="0"/>
          </a:p>
        </p:txBody>
      </p:sp>
      <p:sp>
        <p:nvSpPr>
          <p:cNvPr id="52228" name="Slide Number Placeholder 3"/>
          <p:cNvSpPr>
            <a:spLocks noGrp="1"/>
          </p:cNvSpPr>
          <p:nvPr>
            <p:ph type="sldNum" sz="quarter" idx="5"/>
          </p:nvPr>
        </p:nvSpPr>
        <p:spPr>
          <a:noFill/>
        </p:spPr>
        <p:txBody>
          <a:bodyPr/>
          <a:lstStyle/>
          <a:p>
            <a:fld id="{334D0938-56BE-495B-A3C2-89947266890E}" type="slidenum">
              <a:rPr lang="en-US" smtClean="0">
                <a:ea typeface="ＭＳ Ｐゴシック" pitchFamily="34" charset="-128"/>
              </a:rPr>
              <a:pPr/>
              <a:t>6</a:t>
            </a:fld>
            <a:endParaRPr lang="en-US" dirty="0" smtClean="0">
              <a:ea typeface="ＭＳ Ｐゴシック" pitchFamily="34" charset="-128"/>
            </a:endParaRPr>
          </a:p>
        </p:txBody>
      </p:sp>
    </p:spTree>
    <p:extLst>
      <p:ext uri="{BB962C8B-B14F-4D97-AF65-F5344CB8AC3E}">
        <p14:creationId xmlns:p14="http://schemas.microsoft.com/office/powerpoint/2010/main" val="815933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On-site</a:t>
            </a:r>
            <a:r>
              <a:rPr lang="en-US" baseline="0" dirty="0" smtClean="0"/>
              <a:t> releases of TRI Chemicals – reported due to EPCRA</a:t>
            </a:r>
          </a:p>
          <a:p>
            <a:endParaRPr lang="en-US" baseline="0" dirty="0" smtClean="0"/>
          </a:p>
          <a:p>
            <a:r>
              <a:rPr lang="en-US" baseline="0" dirty="0" smtClean="0"/>
              <a:t>Waste management activities – reported due to PPA </a:t>
            </a:r>
            <a:endParaRPr lang="en-US" dirty="0"/>
          </a:p>
        </p:txBody>
      </p:sp>
      <p:sp>
        <p:nvSpPr>
          <p:cNvPr id="4" name="Slide Number Placeholder 3"/>
          <p:cNvSpPr>
            <a:spLocks noGrp="1"/>
          </p:cNvSpPr>
          <p:nvPr>
            <p:ph type="sldNum" sz="quarter" idx="10"/>
          </p:nvPr>
        </p:nvSpPr>
        <p:spPr/>
        <p:txBody>
          <a:bodyPr/>
          <a:lstStyle/>
          <a:p>
            <a:pPr>
              <a:defRPr/>
            </a:pPr>
            <a:fld id="{956CFD58-C84F-4C0F-A807-2D6D8BCE9586}" type="slidenum">
              <a:rPr lang="en-US" smtClean="0"/>
              <a:pPr>
                <a:defRPr/>
              </a:pPr>
              <a:t>7</a:t>
            </a:fld>
            <a:endParaRPr lang="en-US"/>
          </a:p>
        </p:txBody>
      </p:sp>
    </p:spTree>
    <p:extLst>
      <p:ext uri="{BB962C8B-B14F-4D97-AF65-F5344CB8AC3E}">
        <p14:creationId xmlns:p14="http://schemas.microsoft.com/office/powerpoint/2010/main" val="2182625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56CFD58-C84F-4C0F-A807-2D6D8BCE9586}" type="slidenum">
              <a:rPr lang="en-US" smtClean="0"/>
              <a:pPr>
                <a:defRPr/>
              </a:pPr>
              <a:t>8</a:t>
            </a:fld>
            <a:endParaRPr lang="en-US"/>
          </a:p>
        </p:txBody>
      </p:sp>
    </p:spTree>
    <p:extLst>
      <p:ext uri="{BB962C8B-B14F-4D97-AF65-F5344CB8AC3E}">
        <p14:creationId xmlns:p14="http://schemas.microsoft.com/office/powerpoint/2010/main" val="507111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56CFD58-C84F-4C0F-A807-2D6D8BCE9586}" type="slidenum">
              <a:rPr lang="en-US" smtClean="0"/>
              <a:pPr>
                <a:defRPr/>
              </a:pPr>
              <a:t>9</a:t>
            </a:fld>
            <a:endParaRPr lang="en-US"/>
          </a:p>
        </p:txBody>
      </p:sp>
    </p:spTree>
    <p:extLst>
      <p:ext uri="{BB962C8B-B14F-4D97-AF65-F5344CB8AC3E}">
        <p14:creationId xmlns:p14="http://schemas.microsoft.com/office/powerpoint/2010/main" val="4121049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56CFD58-C84F-4C0F-A807-2D6D8BCE9586}" type="slidenum">
              <a:rPr lang="en-US" smtClean="0"/>
              <a:pPr>
                <a:defRPr/>
              </a:pPr>
              <a:t>10</a:t>
            </a:fld>
            <a:endParaRPr lang="en-US"/>
          </a:p>
        </p:txBody>
      </p:sp>
    </p:spTree>
    <p:extLst>
      <p:ext uri="{BB962C8B-B14F-4D97-AF65-F5344CB8AC3E}">
        <p14:creationId xmlns:p14="http://schemas.microsoft.com/office/powerpoint/2010/main" val="3421694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Going to dive into the 2014 data… </a:t>
            </a:r>
          </a:p>
          <a:p>
            <a:endParaRPr lang="en-US" dirty="0"/>
          </a:p>
        </p:txBody>
      </p:sp>
      <p:sp>
        <p:nvSpPr>
          <p:cNvPr id="4" name="Slide Number Placeholder 3"/>
          <p:cNvSpPr>
            <a:spLocks noGrp="1"/>
          </p:cNvSpPr>
          <p:nvPr>
            <p:ph type="sldNum" sz="quarter" idx="10"/>
          </p:nvPr>
        </p:nvSpPr>
        <p:spPr/>
        <p:txBody>
          <a:bodyPr/>
          <a:lstStyle/>
          <a:p>
            <a:pPr>
              <a:defRPr/>
            </a:pPr>
            <a:fld id="{956CFD58-C84F-4C0F-A807-2D6D8BCE9586}" type="slidenum">
              <a:rPr lang="en-US" smtClean="0"/>
              <a:pPr>
                <a:defRPr/>
              </a:pPr>
              <a:t>11</a:t>
            </a:fld>
            <a:endParaRPr lang="en-US"/>
          </a:p>
        </p:txBody>
      </p:sp>
    </p:spTree>
    <p:extLst>
      <p:ext uri="{BB962C8B-B14F-4D97-AF65-F5344CB8AC3E}">
        <p14:creationId xmlns:p14="http://schemas.microsoft.com/office/powerpoint/2010/main" val="28573985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lum bright="10000"/>
          </a:blip>
          <a:srcRect t="4126" b="3030"/>
          <a:stretch>
            <a:fillRect/>
          </a:stretch>
        </p:blipFill>
        <p:spPr bwMode="auto">
          <a:xfrm>
            <a:off x="0" y="0"/>
            <a:ext cx="9144000" cy="6858000"/>
          </a:xfrm>
          <a:prstGeom prst="rect">
            <a:avLst/>
          </a:prstGeom>
          <a:noFill/>
          <a:ln w="9525">
            <a:noFill/>
            <a:miter lim="800000"/>
            <a:headEnd/>
            <a:tailEnd/>
          </a:ln>
        </p:spPr>
      </p:pic>
      <p:pic>
        <p:nvPicPr>
          <p:cNvPr id="5" name="Picture 18"/>
          <p:cNvPicPr>
            <a:picLocks noChangeAspect="1" noChangeArrowheads="1"/>
          </p:cNvPicPr>
          <p:nvPr userDrawn="1"/>
        </p:nvPicPr>
        <p:blipFill>
          <a:blip r:embed="rId3" cstate="print">
            <a:lum bright="-10000" contrast="28000"/>
          </a:blip>
          <a:srcRect/>
          <a:stretch>
            <a:fillRect/>
          </a:stretch>
        </p:blipFill>
        <p:spPr bwMode="auto">
          <a:xfrm>
            <a:off x="2133600" y="1676400"/>
            <a:ext cx="4876800" cy="4481513"/>
          </a:xfrm>
          <a:prstGeom prst="rect">
            <a:avLst/>
          </a:prstGeom>
          <a:noFill/>
          <a:ln w="9525">
            <a:noFill/>
            <a:miter lim="800000"/>
            <a:headEnd/>
            <a:tailEnd/>
          </a:ln>
        </p:spPr>
      </p:pic>
      <p:sp>
        <p:nvSpPr>
          <p:cNvPr id="15363" name="Rectangle 3"/>
          <p:cNvSpPr>
            <a:spLocks noGrp="1" noChangeArrowheads="1"/>
          </p:cNvSpPr>
          <p:nvPr>
            <p:ph type="ctrTitle"/>
          </p:nvPr>
        </p:nvSpPr>
        <p:spPr>
          <a:xfrm>
            <a:off x="685800" y="2286000"/>
            <a:ext cx="7772400" cy="1143000"/>
          </a:xfrm>
        </p:spPr>
        <p:txBody>
          <a:bodyPr/>
          <a:lstStyle>
            <a:lvl1pPr>
              <a:defRPr sz="3600" b="1">
                <a:solidFill>
                  <a:srgbClr val="000000"/>
                </a:solidFill>
              </a:defRPr>
            </a:lvl1pPr>
          </a:lstStyle>
          <a:p>
            <a:r>
              <a:rPr lang="en-US"/>
              <a:t>Click to edit Master title style</a:t>
            </a:r>
          </a:p>
        </p:txBody>
      </p:sp>
      <p:sp>
        <p:nvSpPr>
          <p:cNvPr id="15364"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6" name="Rectangle 5"/>
          <p:cNvSpPr>
            <a:spLocks noGrp="1" noChangeArrowheads="1"/>
          </p:cNvSpPr>
          <p:nvPr>
            <p:ph type="dt" sz="half" idx="10"/>
          </p:nvPr>
        </p:nvSpPr>
        <p:spPr/>
        <p:txBody>
          <a:bodyPr/>
          <a:lstStyle>
            <a:lvl1pPr>
              <a:defRPr/>
            </a:lvl1pPr>
          </a:lstStyle>
          <a:p>
            <a:pPr>
              <a:defRPr/>
            </a:pPr>
            <a:fld id="{C86AF2DD-F12A-46FE-B3C7-FD22E545338B}" type="datetime1">
              <a:rPr lang="en-US" smtClean="0"/>
              <a:pPr>
                <a:defRPr/>
              </a:pPr>
              <a:t>1/21/2016</a:t>
            </a:fld>
            <a:endParaRPr lang="en-US" dirty="0"/>
          </a:p>
        </p:txBody>
      </p:sp>
      <p:sp>
        <p:nvSpPr>
          <p:cNvPr id="7" name="Rectangle 6"/>
          <p:cNvSpPr>
            <a:spLocks noGrp="1" noChangeArrowheads="1"/>
          </p:cNvSpPr>
          <p:nvPr>
            <p:ph type="ftr" sz="quarter" idx="11"/>
          </p:nvPr>
        </p:nvSpPr>
        <p:spPr>
          <a:xfrm>
            <a:off x="2667000" y="6248400"/>
            <a:ext cx="3810000" cy="457200"/>
          </a:xfrm>
        </p:spPr>
        <p:txBody>
          <a:bodyPr/>
          <a:lstStyle>
            <a:lvl1pPr>
              <a:defRPr sz="1400"/>
            </a:lvl1pPr>
          </a:lstStyle>
          <a:p>
            <a:pPr>
              <a:defRPr/>
            </a:pPr>
            <a:r>
              <a:rPr lang="en-US"/>
              <a:t>U.S. Environmental Protection Agency</a:t>
            </a:r>
          </a:p>
        </p:txBody>
      </p:sp>
      <p:sp>
        <p:nvSpPr>
          <p:cNvPr id="8" name="Rectangle 7"/>
          <p:cNvSpPr>
            <a:spLocks noGrp="1" noChangeArrowheads="1"/>
          </p:cNvSpPr>
          <p:nvPr>
            <p:ph type="sldNum" sz="quarter" idx="12"/>
          </p:nvPr>
        </p:nvSpPr>
        <p:spPr/>
        <p:txBody>
          <a:bodyPr/>
          <a:lstStyle>
            <a:lvl1pPr>
              <a:defRPr/>
            </a:lvl1pPr>
          </a:lstStyle>
          <a:p>
            <a:pPr>
              <a:defRPr/>
            </a:pPr>
            <a:fld id="{0B0A08D1-CDF8-4968-9CC2-18D6F3C833D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a:t>
            </a:r>
            <a:r>
              <a:rPr lang="en-US" dirty="0" err="1" smtClean="0"/>
              <a:t>lev</a:t>
            </a:r>
            <a:endParaRPr lang="en-US" dirty="0" smtClean="0"/>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347D30F9-EB26-4DFA-B50A-A8C349CE4735}" type="datetime1">
              <a:rPr lang="en-US" smtClean="0"/>
              <a:pPr>
                <a:defRPr/>
              </a:pPr>
              <a:t>1/21/2016</a:t>
            </a:fld>
            <a:endParaRPr lang="en-US"/>
          </a:p>
        </p:txBody>
      </p:sp>
      <p:sp>
        <p:nvSpPr>
          <p:cNvPr id="6" name="Footer Placeholder 4"/>
          <p:cNvSpPr>
            <a:spLocks noGrp="1"/>
          </p:cNvSpPr>
          <p:nvPr>
            <p:ph type="ftr" sz="quarter" idx="11"/>
          </p:nvPr>
        </p:nvSpPr>
        <p:spPr/>
        <p:txBody>
          <a:bodyPr/>
          <a:lstStyle>
            <a:lvl1pPr>
              <a:defRPr sz="1400"/>
            </a:lvl1pPr>
          </a:lstStyle>
          <a:p>
            <a:pPr>
              <a:defRPr/>
            </a:pPr>
            <a:r>
              <a:rPr lang="en-US"/>
              <a:t>U.S. Environmental Protection Agency</a:t>
            </a:r>
          </a:p>
        </p:txBody>
      </p:sp>
      <p:sp>
        <p:nvSpPr>
          <p:cNvPr id="7" name="Slide Number Placeholder 5"/>
          <p:cNvSpPr>
            <a:spLocks noGrp="1"/>
          </p:cNvSpPr>
          <p:nvPr>
            <p:ph type="sldNum" sz="quarter" idx="12"/>
          </p:nvPr>
        </p:nvSpPr>
        <p:spPr/>
        <p:txBody>
          <a:bodyPr/>
          <a:lstStyle>
            <a:lvl1pPr>
              <a:defRPr/>
            </a:lvl1pPr>
          </a:lstStyle>
          <a:p>
            <a:pPr>
              <a:defRPr/>
            </a:pPr>
            <a:fld id="{83CE25DD-E7DC-4C57-9E46-F9D9555E799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Vertical Title 1"/>
          <p:cNvSpPr>
            <a:spLocks noGrp="1"/>
          </p:cNvSpPr>
          <p:nvPr>
            <p:ph type="title" orient="vert"/>
          </p:nvPr>
        </p:nvSpPr>
        <p:spPr>
          <a:xfrm>
            <a:off x="6515100" y="1600200"/>
            <a:ext cx="1943100" cy="4495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600200"/>
            <a:ext cx="5676900" cy="4495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748F7D3-80B8-4D2A-AFDA-A0C85F859D76}" type="datetime1">
              <a:rPr lang="en-US" smtClean="0"/>
              <a:pPr>
                <a:defRPr/>
              </a:pPr>
              <a:t>1/21/2016</a:t>
            </a:fld>
            <a:endParaRPr lang="en-US"/>
          </a:p>
        </p:txBody>
      </p:sp>
      <p:sp>
        <p:nvSpPr>
          <p:cNvPr id="6" name="Footer Placeholder 4"/>
          <p:cNvSpPr>
            <a:spLocks noGrp="1"/>
          </p:cNvSpPr>
          <p:nvPr>
            <p:ph type="ftr" sz="quarter" idx="11"/>
          </p:nvPr>
        </p:nvSpPr>
        <p:spPr/>
        <p:txBody>
          <a:bodyPr/>
          <a:lstStyle>
            <a:lvl1pPr>
              <a:defRPr sz="1400"/>
            </a:lvl1pPr>
          </a:lstStyle>
          <a:p>
            <a:pPr>
              <a:defRPr/>
            </a:pPr>
            <a:r>
              <a:rPr lang="en-US"/>
              <a:t>U.S. Environmental Protection Agency</a:t>
            </a:r>
          </a:p>
        </p:txBody>
      </p:sp>
      <p:sp>
        <p:nvSpPr>
          <p:cNvPr id="7" name="Slide Number Placeholder 5"/>
          <p:cNvSpPr>
            <a:spLocks noGrp="1"/>
          </p:cNvSpPr>
          <p:nvPr>
            <p:ph type="sldNum" sz="quarter" idx="12"/>
          </p:nvPr>
        </p:nvSpPr>
        <p:spPr/>
        <p:txBody>
          <a:bodyPr/>
          <a:lstStyle>
            <a:lvl1pPr>
              <a:defRPr/>
            </a:lvl1pPr>
          </a:lstStyle>
          <a:p>
            <a:pPr>
              <a:defRPr/>
            </a:pPr>
            <a:fld id="{DB3AF269-DB3E-402D-A3A6-5E186F74F49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62000" y="1600200"/>
            <a:ext cx="7620000" cy="990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2667000"/>
            <a:ext cx="3810000" cy="3429000"/>
          </a:xfrm>
        </p:spPr>
        <p:txBody>
          <a:bodyPr/>
          <a:lstStyle/>
          <a:p>
            <a:pPr lvl="0"/>
            <a:endParaRPr lang="en-US" noProof="0" smtClean="0"/>
          </a:p>
        </p:txBody>
      </p:sp>
      <p:sp>
        <p:nvSpPr>
          <p:cNvPr id="4" name="Text Placeholder 3"/>
          <p:cNvSpPr>
            <a:spLocks noGrp="1"/>
          </p:cNvSpPr>
          <p:nvPr>
            <p:ph type="body" sz="half" idx="2"/>
          </p:nvPr>
        </p:nvSpPr>
        <p:spPr>
          <a:xfrm>
            <a:off x="4648200" y="2667000"/>
            <a:ext cx="38100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lstStyle>
          <a:p>
            <a:pPr>
              <a:defRPr/>
            </a:pPr>
            <a:fld id="{5C44301B-9089-465D-93F8-6D9DD351D028}" type="datetime1">
              <a:rPr lang="en-US" smtClean="0"/>
              <a:pPr>
                <a:defRPr/>
              </a:pPr>
              <a:t>1/21/2016</a:t>
            </a:fld>
            <a:endParaRPr lang="en-US"/>
          </a:p>
        </p:txBody>
      </p:sp>
      <p:sp>
        <p:nvSpPr>
          <p:cNvPr id="7" name="Footer Placeholder 5"/>
          <p:cNvSpPr>
            <a:spLocks noGrp="1"/>
          </p:cNvSpPr>
          <p:nvPr>
            <p:ph type="ftr" sz="quarter" idx="11"/>
          </p:nvPr>
        </p:nvSpPr>
        <p:spPr/>
        <p:txBody>
          <a:bodyPr/>
          <a:lstStyle>
            <a:lvl1pPr>
              <a:defRPr/>
            </a:lvl1pPr>
          </a:lstStyle>
          <a:p>
            <a:pPr>
              <a:defRPr/>
            </a:pPr>
            <a:r>
              <a:rPr lang="en-US"/>
              <a:t>U.S. Environmental Protection Agency</a:t>
            </a:r>
          </a:p>
        </p:txBody>
      </p:sp>
      <p:sp>
        <p:nvSpPr>
          <p:cNvPr id="8" name="Slide Number Placeholder 6"/>
          <p:cNvSpPr>
            <a:spLocks noGrp="1"/>
          </p:cNvSpPr>
          <p:nvPr>
            <p:ph type="sldNum" sz="quarter" idx="12"/>
          </p:nvPr>
        </p:nvSpPr>
        <p:spPr/>
        <p:txBody>
          <a:bodyPr/>
          <a:lstStyle>
            <a:lvl1pPr>
              <a:defRPr/>
            </a:lvl1pPr>
          </a:lstStyle>
          <a:p>
            <a:pPr>
              <a:defRPr/>
            </a:pPr>
            <a:fld id="{F768CA97-915B-4F77-8223-88BAF6BC4F4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62000" y="1600200"/>
            <a:ext cx="7620000" cy="990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2667000"/>
            <a:ext cx="7772400" cy="3429000"/>
          </a:xfrm>
        </p:spPr>
        <p:txBody>
          <a:bodyPr/>
          <a:lstStyle/>
          <a:p>
            <a:pPr lvl="0"/>
            <a:endParaRPr lang="en-US" noProof="0" smtClean="0"/>
          </a:p>
        </p:txBody>
      </p:sp>
      <p:sp>
        <p:nvSpPr>
          <p:cNvPr id="5" name="Date Placeholder 3"/>
          <p:cNvSpPr>
            <a:spLocks noGrp="1"/>
          </p:cNvSpPr>
          <p:nvPr>
            <p:ph type="dt" sz="half" idx="10"/>
          </p:nvPr>
        </p:nvSpPr>
        <p:spPr/>
        <p:txBody>
          <a:bodyPr/>
          <a:lstStyle>
            <a:lvl1pPr>
              <a:defRPr/>
            </a:lvl1pPr>
          </a:lstStyle>
          <a:p>
            <a:pPr>
              <a:defRPr/>
            </a:pPr>
            <a:fld id="{509CC5DD-2818-4AE0-8D43-5A0E3E8C09A6}" type="datetime1">
              <a:rPr lang="en-US" smtClean="0"/>
              <a:pPr>
                <a:defRPr/>
              </a:pPr>
              <a:t>1/21/2016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U.S. Environmental Protection Agency</a:t>
            </a:r>
          </a:p>
        </p:txBody>
      </p:sp>
      <p:sp>
        <p:nvSpPr>
          <p:cNvPr id="7" name="Slide Number Placeholder 5"/>
          <p:cNvSpPr>
            <a:spLocks noGrp="1"/>
          </p:cNvSpPr>
          <p:nvPr>
            <p:ph type="sldNum" sz="quarter" idx="12"/>
          </p:nvPr>
        </p:nvSpPr>
        <p:spPr/>
        <p:txBody>
          <a:bodyPr/>
          <a:lstStyle>
            <a:lvl1pPr>
              <a:defRPr/>
            </a:lvl1pPr>
          </a:lstStyle>
          <a:p>
            <a:pPr>
              <a:defRPr/>
            </a:pPr>
            <a:fld id="{6DA155DA-A5C7-4B6D-B096-54F7744FAE7A}"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62000" y="1600200"/>
            <a:ext cx="76200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667000"/>
            <a:ext cx="38100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667000"/>
            <a:ext cx="38100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lstStyle>
          <a:p>
            <a:pPr>
              <a:defRPr/>
            </a:pPr>
            <a:fld id="{D4023516-CE55-41A6-9C29-2190CE0301AD}" type="datetime1">
              <a:rPr lang="en-US" smtClean="0"/>
              <a:pPr>
                <a:defRPr/>
              </a:pPr>
              <a:t>1/21/2016</a:t>
            </a:fld>
            <a:endParaRPr lang="en-US"/>
          </a:p>
        </p:txBody>
      </p:sp>
      <p:sp>
        <p:nvSpPr>
          <p:cNvPr id="7" name="Footer Placeholder 5"/>
          <p:cNvSpPr>
            <a:spLocks noGrp="1"/>
          </p:cNvSpPr>
          <p:nvPr>
            <p:ph type="ftr" sz="quarter" idx="11"/>
          </p:nvPr>
        </p:nvSpPr>
        <p:spPr/>
        <p:txBody>
          <a:bodyPr/>
          <a:lstStyle>
            <a:lvl1pPr>
              <a:defRPr/>
            </a:lvl1pPr>
          </a:lstStyle>
          <a:p>
            <a:pPr>
              <a:defRPr/>
            </a:pPr>
            <a:r>
              <a:rPr lang="en-US"/>
              <a:t>U.S. Environmental Protection Agency</a:t>
            </a:r>
          </a:p>
        </p:txBody>
      </p:sp>
      <p:sp>
        <p:nvSpPr>
          <p:cNvPr id="8" name="Slide Number Placeholder 6"/>
          <p:cNvSpPr>
            <a:spLocks noGrp="1"/>
          </p:cNvSpPr>
          <p:nvPr>
            <p:ph type="sldNum" sz="quarter" idx="12"/>
          </p:nvPr>
        </p:nvSpPr>
        <p:spPr/>
        <p:txBody>
          <a:bodyPr/>
          <a:lstStyle>
            <a:lvl1pPr>
              <a:defRPr/>
            </a:lvl1pPr>
          </a:lstStyle>
          <a:p>
            <a:pPr>
              <a:defRPr/>
            </a:pPr>
            <a:fld id="{DB2A7BFB-9DF4-4B83-B6C5-1EAA4567925F}"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pic>
        <p:nvPicPr>
          <p:cNvPr id="3"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Content Placeholder 1"/>
          <p:cNvSpPr>
            <a:spLocks noGrp="1"/>
          </p:cNvSpPr>
          <p:nvPr>
            <p:ph/>
          </p:nvPr>
        </p:nvSpPr>
        <p:spPr>
          <a:xfrm>
            <a:off x="685800" y="1600200"/>
            <a:ext cx="7772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
          <p:cNvSpPr>
            <a:spLocks noGrp="1"/>
          </p:cNvSpPr>
          <p:nvPr>
            <p:ph type="dt" sz="half" idx="10"/>
          </p:nvPr>
        </p:nvSpPr>
        <p:spPr/>
        <p:txBody>
          <a:bodyPr/>
          <a:lstStyle>
            <a:lvl1pPr>
              <a:defRPr/>
            </a:lvl1pPr>
          </a:lstStyle>
          <a:p>
            <a:pPr>
              <a:defRPr/>
            </a:pPr>
            <a:fld id="{F3B501CE-254F-470F-A223-3C65D250F901}" type="datetime1">
              <a:rPr lang="en-US" smtClean="0"/>
              <a:pPr>
                <a:defRPr/>
              </a:pPr>
              <a:t>1/21/2016</a:t>
            </a:fld>
            <a:endParaRPr lang="en-US"/>
          </a:p>
        </p:txBody>
      </p:sp>
      <p:sp>
        <p:nvSpPr>
          <p:cNvPr id="5" name="Footer Placeholder 3"/>
          <p:cNvSpPr>
            <a:spLocks noGrp="1"/>
          </p:cNvSpPr>
          <p:nvPr>
            <p:ph type="ftr" sz="quarter" idx="11"/>
          </p:nvPr>
        </p:nvSpPr>
        <p:spPr/>
        <p:txBody>
          <a:bodyPr/>
          <a:lstStyle>
            <a:lvl1pPr>
              <a:defRPr/>
            </a:lvl1pPr>
          </a:lstStyle>
          <a:p>
            <a:pPr>
              <a:defRPr/>
            </a:pPr>
            <a:r>
              <a:rPr lang="en-US"/>
              <a:t>U.S. Environmental Protection Agency</a:t>
            </a:r>
          </a:p>
        </p:txBody>
      </p:sp>
      <p:sp>
        <p:nvSpPr>
          <p:cNvPr id="6" name="Slide Number Placeholder 4"/>
          <p:cNvSpPr>
            <a:spLocks noGrp="1"/>
          </p:cNvSpPr>
          <p:nvPr>
            <p:ph type="sldNum" sz="quarter" idx="12"/>
          </p:nvPr>
        </p:nvSpPr>
        <p:spPr/>
        <p:txBody>
          <a:bodyPr/>
          <a:lstStyle>
            <a:lvl1pPr>
              <a:defRPr/>
            </a:lvl1pPr>
          </a:lstStyle>
          <a:p>
            <a:pPr>
              <a:defRPr/>
            </a:pPr>
            <a:fld id="{D6F16004-5A9C-4309-B914-A7F8BA85CF8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FAF5C65-5E12-49A3-8891-D2F1D33D483F}" type="datetime1">
              <a:rPr lang="en-US" smtClean="0"/>
              <a:pPr>
                <a:defRPr/>
              </a:pPr>
              <a:t>1/21/2016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U.S. Environmental Protection Agency</a:t>
            </a:r>
          </a:p>
        </p:txBody>
      </p:sp>
      <p:sp>
        <p:nvSpPr>
          <p:cNvPr id="7" name="Slide Number Placeholder 5"/>
          <p:cNvSpPr>
            <a:spLocks noGrp="1"/>
          </p:cNvSpPr>
          <p:nvPr>
            <p:ph type="sldNum" sz="quarter" idx="12"/>
          </p:nvPr>
        </p:nvSpPr>
        <p:spPr/>
        <p:txBody>
          <a:bodyPr/>
          <a:lstStyle>
            <a:lvl1pPr>
              <a:defRPr/>
            </a:lvl1pPr>
          </a:lstStyle>
          <a:p>
            <a:pPr>
              <a:defRPr/>
            </a:pPr>
            <a:fld id="{8EFC11E7-3BAE-4206-B1C9-97C59F23D10D}"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19D8B02-B436-471E-9BA0-915B6BB0ADFA}" type="datetime1">
              <a:rPr lang="en-US" smtClean="0"/>
              <a:pPr>
                <a:defRPr/>
              </a:pPr>
              <a:t>1/21/2016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U.S. Environmental Protection Agency</a:t>
            </a:r>
          </a:p>
        </p:txBody>
      </p:sp>
      <p:sp>
        <p:nvSpPr>
          <p:cNvPr id="7" name="Slide Number Placeholder 5"/>
          <p:cNvSpPr>
            <a:spLocks noGrp="1"/>
          </p:cNvSpPr>
          <p:nvPr>
            <p:ph type="sldNum" sz="quarter" idx="12"/>
          </p:nvPr>
        </p:nvSpPr>
        <p:spPr/>
        <p:txBody>
          <a:bodyPr/>
          <a:lstStyle>
            <a:lvl1pPr>
              <a:defRPr/>
            </a:lvl1pPr>
          </a:lstStyle>
          <a:p>
            <a:pPr>
              <a:defRPr/>
            </a:pPr>
            <a:fld id="{A01488DB-EFC5-4F47-8810-4D7D66AEC34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667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667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lstStyle>
          <a:p>
            <a:pPr>
              <a:defRPr/>
            </a:pPr>
            <a:fld id="{B2610F6E-2396-44D5-9221-0F9A9A78DFC4}" type="datetime1">
              <a:rPr lang="en-US" smtClean="0"/>
              <a:pPr>
                <a:defRPr/>
              </a:pPr>
              <a:t>1/21/2016</a:t>
            </a:fld>
            <a:endParaRPr lang="en-US"/>
          </a:p>
        </p:txBody>
      </p:sp>
      <p:sp>
        <p:nvSpPr>
          <p:cNvPr id="7" name="Footer Placeholder 5"/>
          <p:cNvSpPr>
            <a:spLocks noGrp="1"/>
          </p:cNvSpPr>
          <p:nvPr>
            <p:ph type="ftr" sz="quarter" idx="11"/>
          </p:nvPr>
        </p:nvSpPr>
        <p:spPr/>
        <p:txBody>
          <a:bodyPr/>
          <a:lstStyle>
            <a:lvl1pPr>
              <a:defRPr sz="1400"/>
            </a:lvl1pPr>
          </a:lstStyle>
          <a:p>
            <a:pPr>
              <a:defRPr/>
            </a:pPr>
            <a:r>
              <a:rPr lang="en-US"/>
              <a:t>U.S. Environmental Protection Agency</a:t>
            </a:r>
          </a:p>
        </p:txBody>
      </p:sp>
      <p:sp>
        <p:nvSpPr>
          <p:cNvPr id="8" name="Slide Number Placeholder 6"/>
          <p:cNvSpPr>
            <a:spLocks noGrp="1"/>
          </p:cNvSpPr>
          <p:nvPr>
            <p:ph type="sldNum" sz="quarter" idx="12"/>
          </p:nvPr>
        </p:nvSpPr>
        <p:spPr/>
        <p:txBody>
          <a:bodyPr/>
          <a:lstStyle>
            <a:lvl1pPr>
              <a:defRPr/>
            </a:lvl1pPr>
          </a:lstStyle>
          <a:p>
            <a:pPr>
              <a:defRPr/>
            </a:pPr>
            <a:fld id="{23CFEB33-921F-4608-B8C7-2255503D429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p:txBody>
          <a:bodyPr/>
          <a:lstStyle>
            <a:lvl1pPr>
              <a:defRPr/>
            </a:lvl1pPr>
          </a:lstStyle>
          <a:p>
            <a:pPr>
              <a:defRPr/>
            </a:pPr>
            <a:fld id="{49F2A37A-1070-4BDB-8BC3-6924E29F6CC4}" type="datetime1">
              <a:rPr lang="en-US" smtClean="0"/>
              <a:pPr>
                <a:defRPr/>
              </a:pPr>
              <a:t>1/21/2016</a:t>
            </a:fld>
            <a:endParaRPr lang="en-US"/>
          </a:p>
        </p:txBody>
      </p:sp>
      <p:sp>
        <p:nvSpPr>
          <p:cNvPr id="9" name="Footer Placeholder 7"/>
          <p:cNvSpPr>
            <a:spLocks noGrp="1"/>
          </p:cNvSpPr>
          <p:nvPr>
            <p:ph type="ftr" sz="quarter" idx="11"/>
          </p:nvPr>
        </p:nvSpPr>
        <p:spPr/>
        <p:txBody>
          <a:bodyPr/>
          <a:lstStyle>
            <a:lvl1pPr>
              <a:defRPr/>
            </a:lvl1pPr>
          </a:lstStyle>
          <a:p>
            <a:pPr>
              <a:defRPr/>
            </a:pPr>
            <a:r>
              <a:rPr lang="en-US"/>
              <a:t>U.S. Environmental Protection Agency</a:t>
            </a:r>
          </a:p>
        </p:txBody>
      </p:sp>
      <p:sp>
        <p:nvSpPr>
          <p:cNvPr id="10" name="Slide Number Placeholder 8"/>
          <p:cNvSpPr>
            <a:spLocks noGrp="1"/>
          </p:cNvSpPr>
          <p:nvPr>
            <p:ph type="sldNum" sz="quarter" idx="12"/>
          </p:nvPr>
        </p:nvSpPr>
        <p:spPr/>
        <p:txBody>
          <a:bodyPr/>
          <a:lstStyle>
            <a:lvl1pPr>
              <a:defRPr/>
            </a:lvl1pPr>
          </a:lstStyle>
          <a:p>
            <a:pPr>
              <a:defRPr/>
            </a:pPr>
            <a:fld id="{AF2D8C4B-06DF-4EDF-B962-FE36C72A576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fld id="{7697CDC5-555E-4124-AFA1-908475B86E13}" type="datetime1">
              <a:rPr lang="en-US" smtClean="0"/>
              <a:pPr>
                <a:defRPr/>
              </a:pPr>
              <a:t>1/21/2016</a:t>
            </a:fld>
            <a:endParaRPr lang="en-US"/>
          </a:p>
        </p:txBody>
      </p:sp>
      <p:sp>
        <p:nvSpPr>
          <p:cNvPr id="5" name="Footer Placeholder 3"/>
          <p:cNvSpPr>
            <a:spLocks noGrp="1"/>
          </p:cNvSpPr>
          <p:nvPr>
            <p:ph type="ftr" sz="quarter" idx="11"/>
          </p:nvPr>
        </p:nvSpPr>
        <p:spPr/>
        <p:txBody>
          <a:bodyPr/>
          <a:lstStyle>
            <a:lvl1pPr>
              <a:defRPr sz="1400"/>
            </a:lvl1pPr>
          </a:lstStyle>
          <a:p>
            <a:pPr>
              <a:defRPr/>
            </a:pPr>
            <a:r>
              <a:rPr lang="en-US"/>
              <a:t>U.S. Environmental Protection Agency</a:t>
            </a:r>
          </a:p>
        </p:txBody>
      </p:sp>
      <p:sp>
        <p:nvSpPr>
          <p:cNvPr id="6" name="Slide Number Placeholder 4"/>
          <p:cNvSpPr>
            <a:spLocks noGrp="1"/>
          </p:cNvSpPr>
          <p:nvPr>
            <p:ph type="sldNum" sz="quarter" idx="12"/>
          </p:nvPr>
        </p:nvSpPr>
        <p:spPr/>
        <p:txBody>
          <a:bodyPr/>
          <a:lstStyle>
            <a:lvl1pPr>
              <a:defRPr/>
            </a:lvl1pPr>
          </a:lstStyle>
          <a:p>
            <a:pPr>
              <a:defRPr/>
            </a:pPr>
            <a:fld id="{C4BF6C9B-1B57-4B69-B020-6A4519610BA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fld id="{8F2E600C-C6ED-4429-B0EC-C23CB92E5090}" type="datetime1">
              <a:rPr lang="en-US" smtClean="0"/>
              <a:pPr>
                <a:defRPr/>
              </a:pPr>
              <a:t>1/21/2016</a:t>
            </a:fld>
            <a:endParaRPr lang="en-US"/>
          </a:p>
        </p:txBody>
      </p:sp>
      <p:sp>
        <p:nvSpPr>
          <p:cNvPr id="4" name="Footer Placeholder 2"/>
          <p:cNvSpPr>
            <a:spLocks noGrp="1"/>
          </p:cNvSpPr>
          <p:nvPr>
            <p:ph type="ftr" sz="quarter" idx="11"/>
          </p:nvPr>
        </p:nvSpPr>
        <p:spPr/>
        <p:txBody>
          <a:bodyPr/>
          <a:lstStyle>
            <a:lvl1pPr>
              <a:defRPr sz="1400"/>
            </a:lvl1pPr>
          </a:lstStyle>
          <a:p>
            <a:pPr>
              <a:defRPr/>
            </a:pPr>
            <a:r>
              <a:rPr lang="en-US"/>
              <a:t>U.S. Environmental Protection Agency</a:t>
            </a:r>
          </a:p>
        </p:txBody>
      </p:sp>
      <p:sp>
        <p:nvSpPr>
          <p:cNvPr id="5" name="Slide Number Placeholder 3"/>
          <p:cNvSpPr>
            <a:spLocks noGrp="1"/>
          </p:cNvSpPr>
          <p:nvPr>
            <p:ph type="sldNum" sz="quarter" idx="12"/>
          </p:nvPr>
        </p:nvSpPr>
        <p:spPr/>
        <p:txBody>
          <a:bodyPr/>
          <a:lstStyle>
            <a:lvl1pPr>
              <a:defRPr/>
            </a:lvl1pPr>
          </a:lstStyle>
          <a:p>
            <a:pPr>
              <a:defRPr/>
            </a:pPr>
            <a:fld id="{FE5B6FE8-5FFF-4E89-A05C-CCE6655E134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AFCDA556-85C7-4E28-8B05-4F89A14E8183}" type="datetime1">
              <a:rPr lang="en-US" smtClean="0"/>
              <a:pPr>
                <a:defRPr/>
              </a:pPr>
              <a:t>1/21/2016</a:t>
            </a:fld>
            <a:endParaRPr lang="en-US"/>
          </a:p>
        </p:txBody>
      </p:sp>
      <p:sp>
        <p:nvSpPr>
          <p:cNvPr id="7" name="Footer Placeholder 5"/>
          <p:cNvSpPr>
            <a:spLocks noGrp="1"/>
          </p:cNvSpPr>
          <p:nvPr>
            <p:ph type="ftr" sz="quarter" idx="11"/>
          </p:nvPr>
        </p:nvSpPr>
        <p:spPr/>
        <p:txBody>
          <a:bodyPr/>
          <a:lstStyle>
            <a:lvl1pPr>
              <a:defRPr sz="1400"/>
            </a:lvl1pPr>
          </a:lstStyle>
          <a:p>
            <a:pPr>
              <a:defRPr/>
            </a:pPr>
            <a:r>
              <a:rPr lang="en-US"/>
              <a:t>U.S. Environmental Protection Agency</a:t>
            </a:r>
          </a:p>
        </p:txBody>
      </p:sp>
      <p:sp>
        <p:nvSpPr>
          <p:cNvPr id="8" name="Slide Number Placeholder 6"/>
          <p:cNvSpPr>
            <a:spLocks noGrp="1"/>
          </p:cNvSpPr>
          <p:nvPr>
            <p:ph type="sldNum" sz="quarter" idx="12"/>
          </p:nvPr>
        </p:nvSpPr>
        <p:spPr/>
        <p:txBody>
          <a:bodyPr/>
          <a:lstStyle>
            <a:lvl1pPr>
              <a:defRPr/>
            </a:lvl1pPr>
          </a:lstStyle>
          <a:p>
            <a:pPr>
              <a:defRPr/>
            </a:pPr>
            <a:fld id="{952704EF-DAFD-437B-9D00-AF07A335AF3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429D9646-590F-4FF0-B51C-E1DC4FD5B8E2}" type="datetime1">
              <a:rPr lang="en-US" smtClean="0"/>
              <a:pPr>
                <a:defRPr/>
              </a:pPr>
              <a:t>1/21/2016</a:t>
            </a:fld>
            <a:endParaRPr lang="en-US"/>
          </a:p>
        </p:txBody>
      </p:sp>
      <p:sp>
        <p:nvSpPr>
          <p:cNvPr id="7" name="Footer Placeholder 5"/>
          <p:cNvSpPr>
            <a:spLocks noGrp="1"/>
          </p:cNvSpPr>
          <p:nvPr>
            <p:ph type="ftr" sz="quarter" idx="11"/>
          </p:nvPr>
        </p:nvSpPr>
        <p:spPr/>
        <p:txBody>
          <a:bodyPr/>
          <a:lstStyle>
            <a:lvl1pPr>
              <a:defRPr sz="1400"/>
            </a:lvl1pPr>
          </a:lstStyle>
          <a:p>
            <a:pPr>
              <a:defRPr/>
            </a:pPr>
            <a:r>
              <a:rPr lang="en-US"/>
              <a:t>U.S. Environmental Protection Agency</a:t>
            </a:r>
          </a:p>
        </p:txBody>
      </p:sp>
      <p:sp>
        <p:nvSpPr>
          <p:cNvPr id="8" name="Slide Number Placeholder 6"/>
          <p:cNvSpPr>
            <a:spLocks noGrp="1"/>
          </p:cNvSpPr>
          <p:nvPr>
            <p:ph type="sldNum" sz="quarter" idx="12"/>
          </p:nvPr>
        </p:nvSpPr>
        <p:spPr/>
        <p:txBody>
          <a:bodyPr/>
          <a:lstStyle>
            <a:lvl1pPr>
              <a:defRPr/>
            </a:lvl1pPr>
          </a:lstStyle>
          <a:p>
            <a:pPr>
              <a:defRPr/>
            </a:pPr>
            <a:fld id="{41BAFD78-68A2-4093-8714-FBCD84A34A7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7"/>
          <p:cNvPicPr>
            <a:picLocks noChangeAspect="1" noChangeArrowheads="1"/>
          </p:cNvPicPr>
          <p:nvPr userDrawn="1"/>
        </p:nvPicPr>
        <p:blipFill>
          <a:blip r:embed="rId17" cstate="print">
            <a:lum bright="10000"/>
          </a:blip>
          <a:srcRect t="4126" b="3030"/>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762000" y="1600200"/>
            <a:ext cx="7620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685800" y="2667000"/>
            <a:ext cx="77724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Arial" charset="0"/>
                <a:ea typeface="ＭＳ Ｐゴシック" pitchFamily="84" charset="-128"/>
                <a:cs typeface="+mn-cs"/>
              </a:defRPr>
            </a:lvl1pPr>
          </a:lstStyle>
          <a:p>
            <a:pPr>
              <a:defRPr/>
            </a:pPr>
            <a:fld id="{33F33E6A-DF61-4AEC-914E-78B22E40D682}" type="datetime1">
              <a:rPr lang="en-US" smtClean="0"/>
              <a:pPr>
                <a:defRPr/>
              </a:pPr>
              <a:t>1/21/2016</a:t>
            </a:fld>
            <a:endParaRPr lang="en-US"/>
          </a:p>
        </p:txBody>
      </p:sp>
      <p:sp>
        <p:nvSpPr>
          <p:cNvPr id="1029" name="Rectangle 5"/>
          <p:cNvSpPr>
            <a:spLocks noGrp="1" noChangeArrowheads="1"/>
          </p:cNvSpPr>
          <p:nvPr>
            <p:ph type="ftr" sz="quarter" idx="3"/>
          </p:nvPr>
        </p:nvSpPr>
        <p:spPr bwMode="auto">
          <a:xfrm>
            <a:off x="1905000" y="6248400"/>
            <a:ext cx="5486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ＭＳ Ｐゴシック" pitchFamily="84" charset="-128"/>
                <a:cs typeface="+mn-cs"/>
              </a:defRPr>
            </a:lvl1pPr>
          </a:lstStyle>
          <a:p>
            <a:pPr>
              <a:defRPr/>
            </a:pPr>
            <a:r>
              <a:rPr lang="en-US"/>
              <a:t>U.S. Environmental Protection Agency</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Arial" charset="0"/>
                <a:ea typeface="ＭＳ Ｐゴシック" pitchFamily="84" charset="-128"/>
                <a:cs typeface="+mn-cs"/>
              </a:defRPr>
            </a:lvl1pPr>
          </a:lstStyle>
          <a:p>
            <a:pPr>
              <a:defRPr/>
            </a:pPr>
            <a:fld id="{D6FF8397-EE04-462D-8FCB-076586EBD09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 id="2147483901" r:id="rId13"/>
    <p:sldLayoutId id="2147483902" r:id="rId14"/>
    <p:sldLayoutId id="2147483903" r:id="rId15"/>
  </p:sldLayoutIdLst>
  <p:hf hdr="0"/>
  <p:txStyles>
    <p:titleStyle>
      <a:lvl1pPr algn="ctr" rtl="0" eaLnBrk="0" fontAlgn="base" hangingPunct="0">
        <a:spcBef>
          <a:spcPct val="0"/>
        </a:spcBef>
        <a:spcAft>
          <a:spcPct val="0"/>
        </a:spcAft>
        <a:defRPr sz="3200">
          <a:solidFill>
            <a:schemeClr val="tx1"/>
          </a:solidFill>
          <a:latin typeface="+mj-lt"/>
          <a:ea typeface="+mj-ea"/>
          <a:cs typeface="ＭＳ Ｐゴシック"/>
        </a:defRPr>
      </a:lvl1pPr>
      <a:lvl2pPr algn="ctr" rtl="0" eaLnBrk="0" fontAlgn="base" hangingPunct="0">
        <a:spcBef>
          <a:spcPct val="0"/>
        </a:spcBef>
        <a:spcAft>
          <a:spcPct val="0"/>
        </a:spcAft>
        <a:defRPr sz="3200">
          <a:solidFill>
            <a:schemeClr val="tx1"/>
          </a:solidFill>
          <a:latin typeface="Arial" charset="0"/>
          <a:ea typeface="ＭＳ Ｐゴシック" pitchFamily="84" charset="-128"/>
          <a:cs typeface="ＭＳ Ｐゴシック"/>
        </a:defRPr>
      </a:lvl2pPr>
      <a:lvl3pPr algn="ctr" rtl="0" eaLnBrk="0" fontAlgn="base" hangingPunct="0">
        <a:spcBef>
          <a:spcPct val="0"/>
        </a:spcBef>
        <a:spcAft>
          <a:spcPct val="0"/>
        </a:spcAft>
        <a:defRPr sz="3200">
          <a:solidFill>
            <a:schemeClr val="tx1"/>
          </a:solidFill>
          <a:latin typeface="Arial" charset="0"/>
          <a:ea typeface="ＭＳ Ｐゴシック" pitchFamily="84" charset="-128"/>
          <a:cs typeface="ＭＳ Ｐゴシック"/>
        </a:defRPr>
      </a:lvl3pPr>
      <a:lvl4pPr algn="ctr" rtl="0" eaLnBrk="0" fontAlgn="base" hangingPunct="0">
        <a:spcBef>
          <a:spcPct val="0"/>
        </a:spcBef>
        <a:spcAft>
          <a:spcPct val="0"/>
        </a:spcAft>
        <a:defRPr sz="3200">
          <a:solidFill>
            <a:schemeClr val="tx1"/>
          </a:solidFill>
          <a:latin typeface="Arial" charset="0"/>
          <a:ea typeface="ＭＳ Ｐゴシック" pitchFamily="84" charset="-128"/>
          <a:cs typeface="ＭＳ Ｐゴシック"/>
        </a:defRPr>
      </a:lvl4pPr>
      <a:lvl5pPr algn="ctr" rtl="0" eaLnBrk="0" fontAlgn="base" hangingPunct="0">
        <a:spcBef>
          <a:spcPct val="0"/>
        </a:spcBef>
        <a:spcAft>
          <a:spcPct val="0"/>
        </a:spcAft>
        <a:defRPr sz="3200">
          <a:solidFill>
            <a:schemeClr val="tx1"/>
          </a:solidFill>
          <a:latin typeface="Arial" charset="0"/>
          <a:ea typeface="ＭＳ Ｐゴシック" pitchFamily="84" charset="-128"/>
          <a:cs typeface="ＭＳ Ｐゴシック"/>
        </a:defRPr>
      </a:lvl5pPr>
      <a:lvl6pPr marL="457200" algn="ctr" rtl="0" fontAlgn="base">
        <a:spcBef>
          <a:spcPct val="0"/>
        </a:spcBef>
        <a:spcAft>
          <a:spcPct val="0"/>
        </a:spcAft>
        <a:defRPr sz="3200">
          <a:solidFill>
            <a:schemeClr val="tx1"/>
          </a:solidFill>
          <a:latin typeface="Arial" charset="0"/>
          <a:ea typeface="ＭＳ Ｐゴシック" pitchFamily="84" charset="-128"/>
        </a:defRPr>
      </a:lvl6pPr>
      <a:lvl7pPr marL="914400" algn="ctr" rtl="0" fontAlgn="base">
        <a:spcBef>
          <a:spcPct val="0"/>
        </a:spcBef>
        <a:spcAft>
          <a:spcPct val="0"/>
        </a:spcAft>
        <a:defRPr sz="3200">
          <a:solidFill>
            <a:schemeClr val="tx1"/>
          </a:solidFill>
          <a:latin typeface="Arial" charset="0"/>
          <a:ea typeface="ＭＳ Ｐゴシック" pitchFamily="84" charset="-128"/>
        </a:defRPr>
      </a:lvl7pPr>
      <a:lvl8pPr marL="1371600" algn="ctr" rtl="0" fontAlgn="base">
        <a:spcBef>
          <a:spcPct val="0"/>
        </a:spcBef>
        <a:spcAft>
          <a:spcPct val="0"/>
        </a:spcAft>
        <a:defRPr sz="3200">
          <a:solidFill>
            <a:schemeClr val="tx1"/>
          </a:solidFill>
          <a:latin typeface="Arial" charset="0"/>
          <a:ea typeface="ＭＳ Ｐゴシック" pitchFamily="84" charset="-128"/>
        </a:defRPr>
      </a:lvl8pPr>
      <a:lvl9pPr marL="1828800" algn="ctr" rtl="0" fontAlgn="base">
        <a:spcBef>
          <a:spcPct val="0"/>
        </a:spcBef>
        <a:spcAft>
          <a:spcPct val="0"/>
        </a:spcAft>
        <a:defRPr sz="3200">
          <a:solidFill>
            <a:schemeClr val="tx1"/>
          </a:solidFill>
          <a:latin typeface="Arial" charset="0"/>
          <a:ea typeface="ＭＳ Ｐゴシック" pitchFamily="84" charset="-128"/>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4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0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1600">
          <a:solidFill>
            <a:schemeClr val="tx1"/>
          </a:solidFill>
          <a:latin typeface="+mn-lt"/>
          <a:ea typeface="+mn-ea"/>
          <a:cs typeface="ＭＳ Ｐゴシック"/>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epa.gov/tri/NationalAnalysi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hyperlink" Target="http://iaspub.epa.gov/triexplorer/tri_release.chemica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hyperlink" Target="http://www.epa.gov/toxics-release-inventory-tri-program/factors-consider-when-using-toxics-release-inventory-data" TargetMode="External"/><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tiff"/></Relationships>
</file>

<file path=ppt/slides/_rels/slide7.xml.rels><?xml version="1.0" encoding="UTF-8" standalone="yes"?>
<Relationships xmlns="http://schemas.openxmlformats.org/package/2006/relationships"><Relationship Id="rId3" Type="http://schemas.openxmlformats.org/officeDocument/2006/relationships/hyperlink" Target="http://www.epa.gov/tri/p2"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hyperlink" Target="http://www.epa.gov/toxics-release-inventory-tri-program/factors-consider-when-using-toxics-release-inventory-data"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295400" y="1114902"/>
            <a:ext cx="6705600" cy="1846659"/>
          </a:xfrm>
          <a:prstGeom prst="rect">
            <a:avLst/>
          </a:prstGeom>
          <a:noFill/>
        </p:spPr>
        <p:txBody>
          <a:bodyPr wrap="square" rtlCol="0">
            <a:spAutoFit/>
          </a:bodyPr>
          <a:lstStyle/>
          <a:p>
            <a:pPr algn="ctr"/>
            <a:r>
              <a:rPr lang="en-US" b="1" dirty="0" smtClean="0"/>
              <a:t>Introduction to the </a:t>
            </a:r>
          </a:p>
          <a:p>
            <a:pPr algn="ctr"/>
            <a:r>
              <a:rPr lang="en-US" sz="3000" b="1" dirty="0" smtClean="0">
                <a:solidFill>
                  <a:srgbClr val="008000"/>
                </a:solidFill>
              </a:rPr>
              <a:t>Toxics Release Inventory</a:t>
            </a:r>
          </a:p>
          <a:p>
            <a:pPr algn="ctr"/>
            <a:r>
              <a:rPr lang="en-US" sz="3000" b="1" dirty="0" smtClean="0">
                <a:solidFill>
                  <a:srgbClr val="008000"/>
                </a:solidFill>
              </a:rPr>
              <a:t>and the </a:t>
            </a:r>
          </a:p>
          <a:p>
            <a:pPr algn="ctr"/>
            <a:r>
              <a:rPr lang="en-US" sz="3000" b="1" dirty="0" smtClean="0">
                <a:solidFill>
                  <a:srgbClr val="008000"/>
                </a:solidFill>
              </a:rPr>
              <a:t>2014 TRI National Analysis Report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1001" y="2961561"/>
            <a:ext cx="4574398" cy="3879315"/>
          </a:xfrm>
          <a:prstGeom prst="rect">
            <a:avLst/>
          </a:prstGeom>
        </p:spPr>
      </p:pic>
    </p:spTree>
    <p:extLst>
      <p:ext uri="{BB962C8B-B14F-4D97-AF65-F5344CB8AC3E}">
        <p14:creationId xmlns:p14="http://schemas.microsoft.com/office/powerpoint/2010/main" val="2389862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1219200"/>
            <a:ext cx="7620000" cy="990600"/>
          </a:xfrm>
        </p:spPr>
        <p:txBody>
          <a:bodyPr/>
          <a:lstStyle/>
          <a:p>
            <a:r>
              <a:rPr lang="en-US" b="1" dirty="0" smtClean="0">
                <a:solidFill>
                  <a:srgbClr val="008000"/>
                </a:solidFill>
              </a:rPr>
              <a:t>TRI Preliminary Dataset</a:t>
            </a:r>
            <a:endParaRPr lang="en-US" b="1" dirty="0">
              <a:solidFill>
                <a:srgbClr val="008000"/>
              </a:solidFill>
            </a:endParaRPr>
          </a:p>
        </p:txBody>
      </p:sp>
      <p:sp>
        <p:nvSpPr>
          <p:cNvPr id="6" name="Content Placeholder 5"/>
          <p:cNvSpPr>
            <a:spLocks noGrp="1"/>
          </p:cNvSpPr>
          <p:nvPr>
            <p:ph idx="1"/>
          </p:nvPr>
        </p:nvSpPr>
        <p:spPr>
          <a:xfrm>
            <a:off x="685800" y="2209800"/>
            <a:ext cx="7772400" cy="3886200"/>
          </a:xfrm>
        </p:spPr>
        <p:txBody>
          <a:bodyPr/>
          <a:lstStyle/>
          <a:p>
            <a:r>
              <a:rPr lang="en-US" sz="2400" dirty="0" smtClean="0"/>
              <a:t>Most recent TRI data available in July in </a:t>
            </a:r>
            <a:r>
              <a:rPr lang="en-US" sz="2400" dirty="0" err="1" smtClean="0"/>
              <a:t>Envirofacts</a:t>
            </a:r>
            <a:r>
              <a:rPr lang="en-US" sz="2400" dirty="0" smtClean="0"/>
              <a:t> and downloadable data files</a:t>
            </a:r>
          </a:p>
          <a:p>
            <a:r>
              <a:rPr lang="en-US" sz="2400" dirty="0" smtClean="0"/>
              <a:t>Dataset ~ 95% complete in July</a:t>
            </a:r>
          </a:p>
          <a:p>
            <a:r>
              <a:rPr lang="en-US" sz="2400" dirty="0" smtClean="0"/>
              <a:t>Opportunity to see most recent data prior to 	  National Analysis publication</a:t>
            </a:r>
          </a:p>
          <a:p>
            <a:r>
              <a:rPr lang="en-US" sz="2400" dirty="0" smtClean="0"/>
              <a:t>Can be used to begin looking at facility-level data</a:t>
            </a:r>
          </a:p>
          <a:p>
            <a:r>
              <a:rPr lang="en-US" sz="2400" dirty="0" smtClean="0"/>
              <a:t>Dataset updated several times during summer and fall as EPA processes late TRI submissions and revisions, and performs data quality checks</a:t>
            </a:r>
          </a:p>
          <a:p>
            <a:endParaRPr lang="en-US" sz="2400" dirty="0"/>
          </a:p>
        </p:txBody>
      </p:sp>
      <p:sp>
        <p:nvSpPr>
          <p:cNvPr id="4" name="Slide Number Placeholder 3"/>
          <p:cNvSpPr>
            <a:spLocks noGrp="1"/>
          </p:cNvSpPr>
          <p:nvPr>
            <p:ph type="sldNum" sz="quarter" idx="12"/>
          </p:nvPr>
        </p:nvSpPr>
        <p:spPr/>
        <p:txBody>
          <a:bodyPr/>
          <a:lstStyle/>
          <a:p>
            <a:pPr>
              <a:defRPr/>
            </a:pPr>
            <a:fld id="{FE5B6FE8-5FFF-4E89-A05C-CCE6655E1346}"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143000"/>
            <a:ext cx="7620000" cy="990600"/>
          </a:xfrm>
        </p:spPr>
        <p:txBody>
          <a:bodyPr/>
          <a:lstStyle/>
          <a:p>
            <a:r>
              <a:rPr lang="en-US" b="1" dirty="0" smtClean="0">
                <a:solidFill>
                  <a:srgbClr val="008000"/>
                </a:solidFill>
              </a:rPr>
              <a:t>TRI National Analysis</a:t>
            </a:r>
            <a:endParaRPr lang="en-US" b="1" dirty="0">
              <a:solidFill>
                <a:srgbClr val="008000"/>
              </a:solidFill>
            </a:endParaRPr>
          </a:p>
        </p:txBody>
      </p:sp>
      <p:sp>
        <p:nvSpPr>
          <p:cNvPr id="6" name="Slide Number Placeholder 5"/>
          <p:cNvSpPr>
            <a:spLocks noGrp="1"/>
          </p:cNvSpPr>
          <p:nvPr>
            <p:ph type="sldNum" sz="quarter" idx="12"/>
          </p:nvPr>
        </p:nvSpPr>
        <p:spPr/>
        <p:txBody>
          <a:bodyPr/>
          <a:lstStyle/>
          <a:p>
            <a:pPr>
              <a:defRPr/>
            </a:pPr>
            <a:fld id="{8EFC11E7-3BAE-4206-B1C9-97C59F23D10D}" type="slidenum">
              <a:rPr lang="en-US" smtClean="0"/>
              <a:pPr>
                <a:defRPr/>
              </a:pPr>
              <a:t>11</a:t>
            </a:fld>
            <a:endParaRPr lang="en-US" dirty="0"/>
          </a:p>
        </p:txBody>
      </p:sp>
      <p:pic>
        <p:nvPicPr>
          <p:cNvPr id="5" name="Picture 4" descr="Image showing TRI National Analysis homepage, found at www.epa.gov/trinationalanalysi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6402" y="2057400"/>
            <a:ext cx="5391196" cy="4572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3"/>
          <p:cNvSpPr>
            <a:spLocks noGrp="1"/>
          </p:cNvSpPr>
          <p:nvPr>
            <p:ph type="sldNum" sz="quarter" idx="10"/>
          </p:nvPr>
        </p:nvSpPr>
        <p:spPr>
          <a:noFill/>
        </p:spPr>
        <p:txBody>
          <a:bodyPr/>
          <a:lstStyle/>
          <a:p>
            <a:fld id="{EE9C837C-25F6-4543-BF9E-9A1B0EE985C2}" type="slidenum">
              <a:rPr lang="en-US" smtClean="0"/>
              <a:pPr/>
              <a:t>12</a:t>
            </a:fld>
            <a:endParaRPr lang="en-US" dirty="0" smtClean="0"/>
          </a:p>
        </p:txBody>
      </p:sp>
      <p:sp>
        <p:nvSpPr>
          <p:cNvPr id="6" name="Title 1"/>
          <p:cNvSpPr txBox="1">
            <a:spLocks/>
          </p:cNvSpPr>
          <p:nvPr/>
        </p:nvSpPr>
        <p:spPr bwMode="auto">
          <a:xfrm>
            <a:off x="762000" y="914400"/>
            <a:ext cx="7620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b="1" kern="0" dirty="0" smtClean="0">
                <a:solidFill>
                  <a:srgbClr val="008000"/>
                </a:solidFill>
                <a:latin typeface="+mj-lt"/>
                <a:ea typeface="+mj-ea"/>
                <a:cs typeface="ＭＳ Ｐゴシック"/>
              </a:rPr>
              <a:t>Key Messages for 2014 </a:t>
            </a:r>
            <a:r>
              <a:rPr kumimoji="0" lang="en-US" b="1" i="0" u="none" strike="noStrike" kern="0" cap="none" spc="0" normalizeH="0" baseline="0" noProof="0" dirty="0" smtClean="0">
                <a:ln>
                  <a:noFill/>
                </a:ln>
                <a:solidFill>
                  <a:srgbClr val="008000"/>
                </a:solidFill>
                <a:effectLst/>
                <a:uLnTx/>
                <a:uFillTx/>
                <a:latin typeface="+mj-lt"/>
                <a:ea typeface="+mj-ea"/>
                <a:cs typeface="ＭＳ Ｐゴシック"/>
              </a:rPr>
              <a:t>TRI National Analysis</a:t>
            </a:r>
            <a:endParaRPr kumimoji="0" lang="en-US" b="1" i="0" u="none" strike="noStrike" kern="0" cap="none" spc="0" normalizeH="0" baseline="0" noProof="0" dirty="0">
              <a:ln>
                <a:noFill/>
              </a:ln>
              <a:solidFill>
                <a:srgbClr val="008000"/>
              </a:solidFill>
              <a:effectLst/>
              <a:uLnTx/>
              <a:uFillTx/>
              <a:latin typeface="+mj-lt"/>
              <a:ea typeface="+mj-ea"/>
              <a:cs typeface="ＭＳ Ｐゴシック"/>
            </a:endParaRPr>
          </a:p>
        </p:txBody>
      </p:sp>
      <p:sp>
        <p:nvSpPr>
          <p:cNvPr id="7" name="Content Placeholder 2"/>
          <p:cNvSpPr>
            <a:spLocks noGrp="1"/>
          </p:cNvSpPr>
          <p:nvPr>
            <p:ph idx="1"/>
          </p:nvPr>
        </p:nvSpPr>
        <p:spPr>
          <a:xfrm>
            <a:off x="685800" y="1644721"/>
            <a:ext cx="7772400" cy="5181600"/>
          </a:xfrm>
        </p:spPr>
        <p:txBody>
          <a:bodyPr>
            <a:normAutofit fontScale="55000" lnSpcReduction="20000"/>
          </a:bodyPr>
          <a:lstStyle/>
          <a:p>
            <a:pPr eaLnBrk="1" hangingPunct="1">
              <a:lnSpc>
                <a:spcPct val="120000"/>
              </a:lnSpc>
              <a:spcBef>
                <a:spcPts val="500"/>
              </a:spcBef>
              <a:spcAft>
                <a:spcPts val="300"/>
              </a:spcAft>
            </a:pPr>
            <a:r>
              <a:rPr lang="en-US" sz="2900" dirty="0"/>
              <a:t>Total production-related waste increased 2% from </a:t>
            </a:r>
            <a:r>
              <a:rPr lang="en-US" sz="2900" dirty="0" smtClean="0"/>
              <a:t>2013 to 2014</a:t>
            </a:r>
            <a:endParaRPr lang="en-US" sz="2900" dirty="0"/>
          </a:p>
          <a:p>
            <a:pPr lvl="1" eaLnBrk="1" hangingPunct="1">
              <a:lnSpc>
                <a:spcPct val="120000"/>
              </a:lnSpc>
              <a:spcBef>
                <a:spcPts val="500"/>
              </a:spcBef>
              <a:spcAft>
                <a:spcPts val="300"/>
              </a:spcAft>
            </a:pPr>
            <a:r>
              <a:rPr lang="en-US" sz="2300" dirty="0"/>
              <a:t>Includes amount of chemicals recycled, treated and burned for energy recovery, as well as the amount disposed of or otherwise released into the environment. </a:t>
            </a:r>
          </a:p>
          <a:p>
            <a:pPr lvl="2">
              <a:lnSpc>
                <a:spcPct val="120000"/>
              </a:lnSpc>
              <a:spcBef>
                <a:spcPts val="500"/>
              </a:spcBef>
              <a:spcAft>
                <a:spcPts val="300"/>
              </a:spcAft>
            </a:pPr>
            <a:r>
              <a:rPr lang="en-US" sz="2300" dirty="0"/>
              <a:t>All waste management activities except Energy Recovery decreased; Energy Recovery increased 21%</a:t>
            </a:r>
          </a:p>
          <a:p>
            <a:pPr lvl="2">
              <a:lnSpc>
                <a:spcPct val="120000"/>
              </a:lnSpc>
              <a:spcBef>
                <a:spcPts val="500"/>
              </a:spcBef>
              <a:spcAft>
                <a:spcPts val="300"/>
              </a:spcAft>
            </a:pPr>
            <a:r>
              <a:rPr lang="en-US" sz="2300" dirty="0"/>
              <a:t>Good news: Of 25 billion pounds of waste managed in 2014, 22 billion pounds (84%) were not released due to preferred waste management practices like recycling.</a:t>
            </a:r>
          </a:p>
          <a:p>
            <a:pPr eaLnBrk="1" hangingPunct="1">
              <a:lnSpc>
                <a:spcPct val="120000"/>
              </a:lnSpc>
              <a:spcBef>
                <a:spcPts val="500"/>
              </a:spcBef>
              <a:spcAft>
                <a:spcPts val="300"/>
              </a:spcAft>
            </a:pPr>
            <a:r>
              <a:rPr lang="en-US" sz="2900" dirty="0"/>
              <a:t>Total disposal or other releases decreased 6% from </a:t>
            </a:r>
            <a:r>
              <a:rPr lang="en-US" sz="2900" dirty="0" smtClean="0"/>
              <a:t>2013 to 2014</a:t>
            </a:r>
            <a:endParaRPr lang="en-US" sz="2900" dirty="0"/>
          </a:p>
          <a:p>
            <a:pPr lvl="1" eaLnBrk="1" hangingPunct="1">
              <a:lnSpc>
                <a:spcPct val="120000"/>
              </a:lnSpc>
              <a:spcBef>
                <a:spcPts val="500"/>
              </a:spcBef>
              <a:spcAft>
                <a:spcPts val="300"/>
              </a:spcAft>
            </a:pPr>
            <a:r>
              <a:rPr lang="en-US" sz="2300" dirty="0">
                <a:solidFill>
                  <a:schemeClr val="tx1"/>
                </a:solidFill>
              </a:rPr>
              <a:t>Land disposal </a:t>
            </a:r>
            <a:r>
              <a:rPr lang="en-US" sz="2300" dirty="0" smtClean="0">
                <a:solidFill>
                  <a:schemeClr val="tx1"/>
                </a:solidFill>
              </a:rPr>
              <a:t>decreased </a:t>
            </a:r>
            <a:r>
              <a:rPr lang="en-US" sz="2300" dirty="0">
                <a:solidFill>
                  <a:schemeClr val="tx1"/>
                </a:solidFill>
              </a:rPr>
              <a:t>– Metal mines</a:t>
            </a:r>
          </a:p>
          <a:p>
            <a:pPr lvl="1" eaLnBrk="1" hangingPunct="1">
              <a:lnSpc>
                <a:spcPct val="120000"/>
              </a:lnSpc>
              <a:spcBef>
                <a:spcPts val="500"/>
              </a:spcBef>
              <a:spcAft>
                <a:spcPts val="300"/>
              </a:spcAft>
            </a:pPr>
            <a:r>
              <a:rPr lang="en-US" sz="2300" dirty="0">
                <a:solidFill>
                  <a:schemeClr val="tx1"/>
                </a:solidFill>
              </a:rPr>
              <a:t>Air releases </a:t>
            </a:r>
            <a:r>
              <a:rPr lang="en-US" sz="2300" dirty="0" smtClean="0">
                <a:solidFill>
                  <a:schemeClr val="tx1"/>
                </a:solidFill>
              </a:rPr>
              <a:t>decreased </a:t>
            </a:r>
            <a:r>
              <a:rPr lang="en-US" sz="2300" dirty="0">
                <a:solidFill>
                  <a:schemeClr val="tx1"/>
                </a:solidFill>
              </a:rPr>
              <a:t>– Electric utilities and chemical manufacturing</a:t>
            </a:r>
          </a:p>
          <a:p>
            <a:pPr lvl="1" eaLnBrk="1" hangingPunct="1">
              <a:lnSpc>
                <a:spcPct val="120000"/>
              </a:lnSpc>
              <a:spcBef>
                <a:spcPts val="500"/>
              </a:spcBef>
              <a:spcAft>
                <a:spcPts val="300"/>
              </a:spcAft>
            </a:pPr>
            <a:r>
              <a:rPr lang="en-US" sz="2300" dirty="0">
                <a:solidFill>
                  <a:schemeClr val="tx1"/>
                </a:solidFill>
              </a:rPr>
              <a:t>Some industries, including </a:t>
            </a:r>
            <a:r>
              <a:rPr lang="en-US" sz="2300" dirty="0" smtClean="0">
                <a:solidFill>
                  <a:schemeClr val="tx1"/>
                </a:solidFill>
              </a:rPr>
              <a:t>petroleum and stone/clay/glass manufacturing, increased</a:t>
            </a:r>
            <a:endParaRPr lang="en-US" sz="2300" dirty="0">
              <a:solidFill>
                <a:schemeClr val="tx1"/>
              </a:solidFill>
            </a:endParaRPr>
          </a:p>
          <a:p>
            <a:pPr lvl="1" eaLnBrk="1" hangingPunct="1">
              <a:lnSpc>
                <a:spcPct val="120000"/>
              </a:lnSpc>
              <a:spcBef>
                <a:spcPts val="500"/>
              </a:spcBef>
              <a:spcAft>
                <a:spcPts val="300"/>
              </a:spcAft>
            </a:pPr>
            <a:r>
              <a:rPr lang="en-US" sz="2300" dirty="0" smtClean="0">
                <a:solidFill>
                  <a:schemeClr val="tx1"/>
                </a:solidFill>
              </a:rPr>
              <a:t>2014: </a:t>
            </a:r>
            <a:r>
              <a:rPr lang="en-US" sz="2300" dirty="0">
                <a:solidFill>
                  <a:schemeClr val="tx1"/>
                </a:solidFill>
              </a:rPr>
              <a:t>Of the </a:t>
            </a:r>
            <a:r>
              <a:rPr lang="en-US" sz="2300" dirty="0" smtClean="0">
                <a:solidFill>
                  <a:schemeClr val="tx1"/>
                </a:solidFill>
              </a:rPr>
              <a:t>3.9 </a:t>
            </a:r>
            <a:r>
              <a:rPr lang="en-US" sz="2300" dirty="0">
                <a:solidFill>
                  <a:schemeClr val="tx1"/>
                </a:solidFill>
              </a:rPr>
              <a:t>billion lbs released, </a:t>
            </a:r>
            <a:r>
              <a:rPr lang="en-US" sz="2300" dirty="0" smtClean="0">
                <a:solidFill>
                  <a:schemeClr val="tx1"/>
                </a:solidFill>
              </a:rPr>
              <a:t>2.5 </a:t>
            </a:r>
            <a:r>
              <a:rPr lang="en-US" sz="2300" dirty="0">
                <a:solidFill>
                  <a:schemeClr val="tx1"/>
                </a:solidFill>
              </a:rPr>
              <a:t>billion lbs (</a:t>
            </a:r>
            <a:r>
              <a:rPr lang="en-US" sz="2300" dirty="0" smtClean="0">
                <a:solidFill>
                  <a:schemeClr val="tx1"/>
                </a:solidFill>
              </a:rPr>
              <a:t>65%) </a:t>
            </a:r>
            <a:r>
              <a:rPr lang="en-US" sz="2300" dirty="0">
                <a:solidFill>
                  <a:schemeClr val="tx1"/>
                </a:solidFill>
              </a:rPr>
              <a:t>were released to </a:t>
            </a:r>
            <a:r>
              <a:rPr lang="en-US" sz="2300" dirty="0" smtClean="0">
                <a:solidFill>
                  <a:schemeClr val="tx1"/>
                </a:solidFill>
              </a:rPr>
              <a:t>land, 738 </a:t>
            </a:r>
            <a:r>
              <a:rPr lang="en-US" sz="2300" dirty="0">
                <a:solidFill>
                  <a:schemeClr val="tx1"/>
                </a:solidFill>
              </a:rPr>
              <a:t>million lbs (</a:t>
            </a:r>
            <a:r>
              <a:rPr lang="en-US" sz="2300" dirty="0" smtClean="0">
                <a:solidFill>
                  <a:schemeClr val="tx1"/>
                </a:solidFill>
              </a:rPr>
              <a:t>19%) </a:t>
            </a:r>
            <a:r>
              <a:rPr lang="en-US" sz="2300" dirty="0">
                <a:solidFill>
                  <a:schemeClr val="tx1"/>
                </a:solidFill>
              </a:rPr>
              <a:t>were released to </a:t>
            </a:r>
            <a:r>
              <a:rPr lang="en-US" sz="2300" dirty="0" smtClean="0">
                <a:solidFill>
                  <a:schemeClr val="tx1"/>
                </a:solidFill>
              </a:rPr>
              <a:t>air, and 216 million lbs (6%) were released to water</a:t>
            </a:r>
            <a:endParaRPr lang="en-US" sz="2300" dirty="0">
              <a:solidFill>
                <a:schemeClr val="tx1"/>
              </a:solidFill>
            </a:endParaRPr>
          </a:p>
          <a:p>
            <a:pPr eaLnBrk="1" hangingPunct="1">
              <a:lnSpc>
                <a:spcPct val="120000"/>
              </a:lnSpc>
              <a:spcBef>
                <a:spcPts val="500"/>
              </a:spcBef>
              <a:spcAft>
                <a:spcPts val="300"/>
              </a:spcAft>
            </a:pPr>
            <a:r>
              <a:rPr lang="en-US" sz="2900" dirty="0">
                <a:solidFill>
                  <a:schemeClr val="tx1"/>
                </a:solidFill>
              </a:rPr>
              <a:t>New this year: </a:t>
            </a:r>
          </a:p>
          <a:p>
            <a:pPr lvl="1">
              <a:lnSpc>
                <a:spcPct val="120000"/>
              </a:lnSpc>
              <a:spcBef>
                <a:spcPts val="500"/>
              </a:spcBef>
              <a:spcAft>
                <a:spcPts val="300"/>
              </a:spcAft>
            </a:pPr>
            <a:r>
              <a:rPr lang="en-US" sz="2300" dirty="0" smtClean="0">
                <a:solidFill>
                  <a:schemeClr val="tx1"/>
                </a:solidFill>
              </a:rPr>
              <a:t>National Analysis </a:t>
            </a:r>
            <a:r>
              <a:rPr lang="en-US" sz="2300" dirty="0">
                <a:solidFill>
                  <a:schemeClr val="tx1"/>
                </a:solidFill>
              </a:rPr>
              <a:t>hosted on its own </a:t>
            </a:r>
            <a:r>
              <a:rPr lang="en-US" sz="2300" dirty="0" smtClean="0">
                <a:solidFill>
                  <a:schemeClr val="tx1"/>
                </a:solidFill>
              </a:rPr>
              <a:t>website</a:t>
            </a:r>
            <a:endParaRPr lang="en-US" sz="2300" dirty="0">
              <a:solidFill>
                <a:schemeClr val="tx1"/>
              </a:solidFill>
            </a:endParaRPr>
          </a:p>
          <a:p>
            <a:pPr lvl="1">
              <a:lnSpc>
                <a:spcPct val="120000"/>
              </a:lnSpc>
              <a:spcBef>
                <a:spcPts val="500"/>
              </a:spcBef>
              <a:spcAft>
                <a:spcPts val="300"/>
              </a:spcAft>
            </a:pPr>
            <a:r>
              <a:rPr lang="en-US" sz="2300" dirty="0" smtClean="0">
                <a:solidFill>
                  <a:schemeClr val="tx1"/>
                </a:solidFill>
              </a:rPr>
              <a:t>Integrated </a:t>
            </a:r>
            <a:r>
              <a:rPr lang="en-US" sz="2300" dirty="0">
                <a:solidFill>
                  <a:schemeClr val="tx1"/>
                </a:solidFill>
              </a:rPr>
              <a:t>TRI facility </a:t>
            </a:r>
            <a:r>
              <a:rPr lang="en-US" sz="2300" dirty="0" smtClean="0">
                <a:solidFill>
                  <a:schemeClr val="tx1"/>
                </a:solidFill>
              </a:rPr>
              <a:t>location information </a:t>
            </a:r>
            <a:r>
              <a:rPr lang="en-US" sz="2300" dirty="0">
                <a:solidFill>
                  <a:schemeClr val="tx1"/>
                </a:solidFill>
              </a:rPr>
              <a:t>and demographic information from the </a:t>
            </a:r>
            <a:r>
              <a:rPr lang="en-US" sz="2300" dirty="0" smtClean="0">
                <a:solidFill>
                  <a:schemeClr val="tx1"/>
                </a:solidFill>
              </a:rPr>
              <a:t>Census</a:t>
            </a:r>
            <a:endParaRPr lang="en-US" sz="2300" dirty="0">
              <a:solidFill>
                <a:schemeClr val="tx1"/>
              </a:solidFill>
            </a:endParaRPr>
          </a:p>
          <a:p>
            <a:pPr lvl="1" eaLnBrk="1" hangingPunct="1">
              <a:lnSpc>
                <a:spcPct val="120000"/>
              </a:lnSpc>
              <a:spcBef>
                <a:spcPts val="500"/>
              </a:spcBef>
              <a:spcAft>
                <a:spcPts val="300"/>
              </a:spcAft>
            </a:pPr>
            <a:r>
              <a:rPr lang="en-US" sz="2300" dirty="0" smtClean="0">
                <a:solidFill>
                  <a:schemeClr val="tx1"/>
                </a:solidFill>
              </a:rPr>
              <a:t>Highlight federal facilities and “zero releasers”</a:t>
            </a:r>
            <a:endParaRPr lang="en-US" sz="2300" dirty="0">
              <a:solidFill>
                <a:schemeClr val="tx1"/>
              </a:solidFill>
            </a:endParaRPr>
          </a:p>
          <a:p>
            <a:pPr lvl="1" eaLnBrk="1" hangingPunct="1">
              <a:lnSpc>
                <a:spcPct val="120000"/>
              </a:lnSpc>
              <a:spcBef>
                <a:spcPts val="500"/>
              </a:spcBef>
              <a:spcAft>
                <a:spcPts val="300"/>
              </a:spcAft>
            </a:pPr>
            <a:r>
              <a:rPr lang="en-US" sz="2300" dirty="0" smtClean="0">
                <a:solidFill>
                  <a:schemeClr val="tx1"/>
                </a:solidFill>
              </a:rPr>
              <a:t>Highlight automotive manufacturing sector</a:t>
            </a:r>
            <a:endParaRPr lang="en-US" sz="2300" dirty="0">
              <a:solidFill>
                <a:schemeClr val="tx1"/>
              </a:solidFill>
            </a:endParaRPr>
          </a:p>
          <a:p>
            <a:pPr eaLnBrk="1" hangingPunct="1">
              <a:lnSpc>
                <a:spcPct val="120000"/>
              </a:lnSpc>
              <a:spcBef>
                <a:spcPts val="500"/>
              </a:spcBef>
              <a:spcAft>
                <a:spcPts val="300"/>
              </a:spcAft>
            </a:pPr>
            <a:endParaRPr lang="en-US" dirty="0" smtClean="0">
              <a:solidFill>
                <a:schemeClr val="tx1"/>
              </a:solidFill>
            </a:endParaRPr>
          </a:p>
          <a:p>
            <a:pPr lvl="1" eaLnBrk="1" hangingPunct="1">
              <a:lnSpc>
                <a:spcPct val="120000"/>
              </a:lnSpc>
              <a:spcBef>
                <a:spcPts val="500"/>
              </a:spcBef>
              <a:spcAft>
                <a:spcPts val="300"/>
              </a:spcAft>
            </a:pPr>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lide Number Placeholder 3"/>
          <p:cNvSpPr>
            <a:spLocks noGrp="1"/>
          </p:cNvSpPr>
          <p:nvPr>
            <p:ph type="sldNum" sz="quarter" idx="10"/>
          </p:nvPr>
        </p:nvSpPr>
        <p:spPr>
          <a:noFill/>
        </p:spPr>
        <p:txBody>
          <a:bodyPr/>
          <a:lstStyle/>
          <a:p>
            <a:fld id="{450E60D8-DE80-42BA-807A-F9070D091FEA}" type="slidenum">
              <a:rPr lang="en-US" smtClean="0"/>
              <a:pPr/>
              <a:t>13</a:t>
            </a:fld>
            <a:endParaRPr lang="en-US" dirty="0" smtClean="0"/>
          </a:p>
        </p:txBody>
      </p:sp>
      <p:sp>
        <p:nvSpPr>
          <p:cNvPr id="10" name="Title 1"/>
          <p:cNvSpPr txBox="1">
            <a:spLocks/>
          </p:cNvSpPr>
          <p:nvPr/>
        </p:nvSpPr>
        <p:spPr bwMode="auto">
          <a:xfrm>
            <a:off x="762000" y="1143000"/>
            <a:ext cx="7620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b="1" kern="0" dirty="0" smtClean="0">
                <a:solidFill>
                  <a:srgbClr val="008000"/>
                </a:solidFill>
                <a:latin typeface="+mj-lt"/>
                <a:ea typeface="+mj-ea"/>
                <a:cs typeface="ＭＳ Ｐゴシック"/>
              </a:rPr>
              <a:t>Key Messages for 2014 </a:t>
            </a:r>
            <a:r>
              <a:rPr kumimoji="0" lang="en-US" b="1" i="0" u="none" strike="noStrike" kern="0" cap="none" spc="0" normalizeH="0" baseline="0" noProof="0" dirty="0" smtClean="0">
                <a:ln>
                  <a:noFill/>
                </a:ln>
                <a:solidFill>
                  <a:srgbClr val="008000"/>
                </a:solidFill>
                <a:effectLst/>
                <a:uLnTx/>
                <a:uFillTx/>
                <a:latin typeface="+mj-lt"/>
                <a:ea typeface="+mj-ea"/>
                <a:cs typeface="ＭＳ Ｐゴシック"/>
              </a:rPr>
              <a:t>TRI National Analysis</a:t>
            </a:r>
            <a:endParaRPr kumimoji="0" lang="en-US" b="1" i="0" u="none" strike="noStrike" kern="0" cap="none" spc="0" normalizeH="0" baseline="0" noProof="0" dirty="0">
              <a:ln>
                <a:noFill/>
              </a:ln>
              <a:solidFill>
                <a:srgbClr val="008000"/>
              </a:solidFill>
              <a:effectLst/>
              <a:uLnTx/>
              <a:uFillTx/>
              <a:latin typeface="+mj-lt"/>
              <a:ea typeface="+mj-ea"/>
              <a:cs typeface="ＭＳ Ｐゴシック"/>
            </a:endParaRPr>
          </a:p>
        </p:txBody>
      </p:sp>
      <p:graphicFrame>
        <p:nvGraphicFramePr>
          <p:cNvPr id="6" name="Chart 5" descr="Graph showing tend in production-related waste managed at TRI facilities since 2003, as well as number of reporting facilities in each year. Number of facilities has remained fairly constant since 2009." title="Production-Related Waste Managed, 2003-2014"/>
          <p:cNvGraphicFramePr>
            <a:graphicFrameLocks/>
          </p:cNvGraphicFramePr>
          <p:nvPr>
            <p:extLst>
              <p:ext uri="{D42A27DB-BD31-4B8C-83A1-F6EECF244321}">
                <p14:modId xmlns:p14="http://schemas.microsoft.com/office/powerpoint/2010/main" val="4062658967"/>
              </p:ext>
            </p:extLst>
          </p:nvPr>
        </p:nvGraphicFramePr>
        <p:xfrm>
          <a:off x="681925" y="1981200"/>
          <a:ext cx="7507862"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48887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lide Number Placeholder 3"/>
          <p:cNvSpPr>
            <a:spLocks noGrp="1"/>
          </p:cNvSpPr>
          <p:nvPr>
            <p:ph type="sldNum" sz="quarter" idx="10"/>
          </p:nvPr>
        </p:nvSpPr>
        <p:spPr>
          <a:noFill/>
        </p:spPr>
        <p:txBody>
          <a:bodyPr/>
          <a:lstStyle/>
          <a:p>
            <a:fld id="{450E60D8-DE80-42BA-807A-F9070D091FEA}" type="slidenum">
              <a:rPr lang="en-US" smtClean="0"/>
              <a:pPr/>
              <a:t>14</a:t>
            </a:fld>
            <a:endParaRPr lang="en-US" dirty="0" smtClean="0"/>
          </a:p>
        </p:txBody>
      </p:sp>
      <p:sp>
        <p:nvSpPr>
          <p:cNvPr id="10" name="Title 1"/>
          <p:cNvSpPr txBox="1">
            <a:spLocks/>
          </p:cNvSpPr>
          <p:nvPr/>
        </p:nvSpPr>
        <p:spPr bwMode="auto">
          <a:xfrm>
            <a:off x="762000" y="1143000"/>
            <a:ext cx="7620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b="1" kern="0" dirty="0" smtClean="0">
                <a:solidFill>
                  <a:srgbClr val="008000"/>
                </a:solidFill>
                <a:latin typeface="+mj-lt"/>
                <a:ea typeface="+mj-ea"/>
                <a:cs typeface="ＭＳ Ｐゴシック"/>
              </a:rPr>
              <a:t>Key Messages for 2014 </a:t>
            </a:r>
            <a:r>
              <a:rPr kumimoji="0" lang="en-US" b="1" i="0" u="none" strike="noStrike" kern="0" cap="none" spc="0" normalizeH="0" baseline="0" noProof="0" dirty="0" smtClean="0">
                <a:ln>
                  <a:noFill/>
                </a:ln>
                <a:solidFill>
                  <a:srgbClr val="008000"/>
                </a:solidFill>
                <a:effectLst/>
                <a:uLnTx/>
                <a:uFillTx/>
                <a:latin typeface="+mj-lt"/>
                <a:ea typeface="+mj-ea"/>
                <a:cs typeface="ＭＳ Ｐゴシック"/>
              </a:rPr>
              <a:t>TRI National Analysis</a:t>
            </a:r>
            <a:endParaRPr kumimoji="0" lang="en-US" b="1" i="0" u="none" strike="noStrike" kern="0" cap="none" spc="0" normalizeH="0" baseline="0" noProof="0" dirty="0">
              <a:ln>
                <a:noFill/>
              </a:ln>
              <a:solidFill>
                <a:srgbClr val="008000"/>
              </a:solidFill>
              <a:effectLst/>
              <a:uLnTx/>
              <a:uFillTx/>
              <a:latin typeface="+mj-lt"/>
              <a:ea typeface="+mj-ea"/>
              <a:cs typeface="ＭＳ Ｐゴシック"/>
            </a:endParaRPr>
          </a:p>
        </p:txBody>
      </p:sp>
      <p:graphicFrame>
        <p:nvGraphicFramePr>
          <p:cNvPr id="5" name="Chart 4" descr="Bar graph showing trend in disposal or other releases reported to the TRI Program. Most notably, air releases have declined 55% since 2003." title="Disposal or Other Releases, 2003-2014"/>
          <p:cNvGraphicFramePr>
            <a:graphicFrameLocks/>
          </p:cNvGraphicFramePr>
          <p:nvPr>
            <p:extLst>
              <p:ext uri="{D42A27DB-BD31-4B8C-83A1-F6EECF244321}">
                <p14:modId xmlns:p14="http://schemas.microsoft.com/office/powerpoint/2010/main" val="2049468915"/>
              </p:ext>
            </p:extLst>
          </p:nvPr>
        </p:nvGraphicFramePr>
        <p:xfrm>
          <a:off x="685800" y="1905000"/>
          <a:ext cx="7467600" cy="4953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237729"/>
            <a:ext cx="7467600" cy="762000"/>
          </a:xfrm>
        </p:spPr>
        <p:txBody>
          <a:bodyPr/>
          <a:lstStyle/>
          <a:p>
            <a:r>
              <a:rPr lang="en-US" b="1" dirty="0">
                <a:solidFill>
                  <a:srgbClr val="008000"/>
                </a:solidFill>
              </a:rPr>
              <a:t>New Analyses: Demographics</a:t>
            </a:r>
          </a:p>
        </p:txBody>
      </p:sp>
      <p:sp>
        <p:nvSpPr>
          <p:cNvPr id="4" name="Slide Number Placeholder 3"/>
          <p:cNvSpPr>
            <a:spLocks noGrp="1"/>
          </p:cNvSpPr>
          <p:nvPr>
            <p:ph type="sldNum" sz="quarter" idx="10"/>
          </p:nvPr>
        </p:nvSpPr>
        <p:spPr/>
        <p:txBody>
          <a:bodyPr/>
          <a:lstStyle/>
          <a:p>
            <a:pPr>
              <a:defRPr/>
            </a:pPr>
            <a:fld id="{AC2C22DE-6ED7-452D-B273-3A6028AAA12B}" type="slidenum">
              <a:rPr lang="en-US" smtClean="0"/>
              <a:pPr>
                <a:defRPr/>
              </a:pPr>
              <a:t>15</a:t>
            </a:fld>
            <a:endParaRPr lang="en-US" dirty="0"/>
          </a:p>
        </p:txBody>
      </p:sp>
      <p:sp>
        <p:nvSpPr>
          <p:cNvPr id="6" name="Content Placeholder 2"/>
          <p:cNvSpPr txBox="1">
            <a:spLocks/>
          </p:cNvSpPr>
          <p:nvPr/>
        </p:nvSpPr>
        <p:spPr bwMode="auto">
          <a:xfrm>
            <a:off x="0" y="2172287"/>
            <a:ext cx="3200400" cy="4549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lnSpc>
                <a:spcPct val="140000"/>
              </a:lnSpc>
              <a:spcBef>
                <a:spcPct val="20000"/>
              </a:spcBef>
              <a:spcAft>
                <a:spcPct val="0"/>
              </a:spcAft>
              <a:buChar char="•"/>
              <a:defRPr sz="2400">
                <a:solidFill>
                  <a:srgbClr val="585858"/>
                </a:solidFill>
                <a:latin typeface="+mn-lt"/>
                <a:ea typeface="+mn-ea"/>
                <a:cs typeface="+mn-cs"/>
              </a:defRPr>
            </a:lvl1pPr>
            <a:lvl2pPr marL="742950" indent="-285750" algn="l" rtl="0" eaLnBrk="0" fontAlgn="base" hangingPunct="0">
              <a:lnSpc>
                <a:spcPct val="140000"/>
              </a:lnSpc>
              <a:spcBef>
                <a:spcPct val="20000"/>
              </a:spcBef>
              <a:spcAft>
                <a:spcPct val="0"/>
              </a:spcAft>
              <a:buChar char="–"/>
              <a:defRPr>
                <a:solidFill>
                  <a:srgbClr val="585858"/>
                </a:solidFill>
                <a:latin typeface="+mn-lt"/>
                <a:ea typeface="+mn-ea"/>
              </a:defRPr>
            </a:lvl2pPr>
            <a:lvl3pPr marL="1143000" indent="-228600" algn="l" rtl="0" eaLnBrk="0" fontAlgn="base" hangingPunct="0">
              <a:lnSpc>
                <a:spcPct val="140000"/>
              </a:lnSpc>
              <a:spcBef>
                <a:spcPct val="20000"/>
              </a:spcBef>
              <a:spcAft>
                <a:spcPct val="0"/>
              </a:spcAft>
              <a:buChar char="•"/>
              <a:defRPr>
                <a:solidFill>
                  <a:srgbClr val="585858"/>
                </a:solidFill>
                <a:latin typeface="+mn-lt"/>
                <a:ea typeface="+mn-ea"/>
              </a:defRPr>
            </a:lvl3pPr>
            <a:lvl4pPr marL="1600200" indent="-228600" algn="l" rtl="0" eaLnBrk="0" fontAlgn="base" hangingPunct="0">
              <a:lnSpc>
                <a:spcPct val="140000"/>
              </a:lnSpc>
              <a:spcBef>
                <a:spcPct val="20000"/>
              </a:spcBef>
              <a:spcAft>
                <a:spcPct val="0"/>
              </a:spcAft>
              <a:buChar char="–"/>
              <a:defRPr sz="1600">
                <a:solidFill>
                  <a:srgbClr val="585858"/>
                </a:solidFill>
                <a:latin typeface="+mn-lt"/>
                <a:ea typeface="+mn-ea"/>
              </a:defRPr>
            </a:lvl4pPr>
            <a:lvl5pPr marL="2057400" indent="-228600" algn="l" rtl="0" eaLnBrk="0" fontAlgn="base" hangingPunct="0">
              <a:lnSpc>
                <a:spcPct val="140000"/>
              </a:lnSpc>
              <a:spcBef>
                <a:spcPct val="20000"/>
              </a:spcBef>
              <a:spcAft>
                <a:spcPct val="0"/>
              </a:spcAft>
              <a:buChar char="»"/>
              <a:defRPr sz="1400">
                <a:solidFill>
                  <a:srgbClr val="585858"/>
                </a:solidFill>
                <a:latin typeface="+mn-lt"/>
                <a:ea typeface="+mn-ea"/>
              </a:defRPr>
            </a:lvl5pPr>
            <a:lvl6pPr marL="2514600" indent="-228600" algn="l" rtl="0" fontAlgn="base">
              <a:lnSpc>
                <a:spcPct val="140000"/>
              </a:lnSpc>
              <a:spcBef>
                <a:spcPct val="20000"/>
              </a:spcBef>
              <a:spcAft>
                <a:spcPct val="0"/>
              </a:spcAft>
              <a:buChar char="»"/>
              <a:defRPr sz="1400">
                <a:solidFill>
                  <a:srgbClr val="585858"/>
                </a:solidFill>
                <a:latin typeface="+mn-lt"/>
                <a:ea typeface="+mn-ea"/>
              </a:defRPr>
            </a:lvl6pPr>
            <a:lvl7pPr marL="2971800" indent="-228600" algn="l" rtl="0" fontAlgn="base">
              <a:lnSpc>
                <a:spcPct val="140000"/>
              </a:lnSpc>
              <a:spcBef>
                <a:spcPct val="20000"/>
              </a:spcBef>
              <a:spcAft>
                <a:spcPct val="0"/>
              </a:spcAft>
              <a:buChar char="»"/>
              <a:defRPr sz="1400">
                <a:solidFill>
                  <a:srgbClr val="585858"/>
                </a:solidFill>
                <a:latin typeface="+mn-lt"/>
                <a:ea typeface="+mn-ea"/>
              </a:defRPr>
            </a:lvl7pPr>
            <a:lvl8pPr marL="3429000" indent="-228600" algn="l" rtl="0" fontAlgn="base">
              <a:lnSpc>
                <a:spcPct val="140000"/>
              </a:lnSpc>
              <a:spcBef>
                <a:spcPct val="20000"/>
              </a:spcBef>
              <a:spcAft>
                <a:spcPct val="0"/>
              </a:spcAft>
              <a:buChar char="»"/>
              <a:defRPr sz="1400">
                <a:solidFill>
                  <a:srgbClr val="585858"/>
                </a:solidFill>
                <a:latin typeface="+mn-lt"/>
                <a:ea typeface="+mn-ea"/>
              </a:defRPr>
            </a:lvl8pPr>
            <a:lvl9pPr marL="3886200" indent="-228600" algn="l" rtl="0" fontAlgn="base">
              <a:lnSpc>
                <a:spcPct val="140000"/>
              </a:lnSpc>
              <a:spcBef>
                <a:spcPct val="20000"/>
              </a:spcBef>
              <a:spcAft>
                <a:spcPct val="0"/>
              </a:spcAft>
              <a:buChar char="»"/>
              <a:defRPr sz="1400">
                <a:solidFill>
                  <a:srgbClr val="585858"/>
                </a:solidFill>
                <a:latin typeface="+mn-lt"/>
                <a:ea typeface="+mn-ea"/>
              </a:defRPr>
            </a:lvl9pPr>
          </a:lstStyle>
          <a:p>
            <a:r>
              <a:rPr lang="en-US" sz="1800" kern="0" dirty="0" smtClean="0">
                <a:solidFill>
                  <a:schemeClr val="tx1"/>
                </a:solidFill>
              </a:rPr>
              <a:t>Story Map feature from ArcGIS Online</a:t>
            </a:r>
          </a:p>
          <a:p>
            <a:r>
              <a:rPr lang="en-US" sz="1800" kern="0" dirty="0" smtClean="0">
                <a:solidFill>
                  <a:schemeClr val="tx1"/>
                </a:solidFill>
              </a:rPr>
              <a:t>Provides demographic information from Census in context of proximity to TRI facilities (i.e., “Who Lives near a TRI Facility?”)</a:t>
            </a:r>
          </a:p>
        </p:txBody>
      </p:sp>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441"/>
          <a:stretch/>
        </p:blipFill>
        <p:spPr bwMode="auto">
          <a:xfrm>
            <a:off x="3200400" y="2020173"/>
            <a:ext cx="5657540" cy="4267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97167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447800"/>
            <a:ext cx="7467600" cy="762000"/>
          </a:xfrm>
        </p:spPr>
        <p:txBody>
          <a:bodyPr/>
          <a:lstStyle/>
          <a:p>
            <a:r>
              <a:rPr lang="en-US" b="1" dirty="0">
                <a:solidFill>
                  <a:srgbClr val="008000"/>
                </a:solidFill>
              </a:rPr>
              <a:t>New Analyses: Federal Facilities</a:t>
            </a:r>
          </a:p>
        </p:txBody>
      </p:sp>
      <p:sp>
        <p:nvSpPr>
          <p:cNvPr id="4" name="Slide Number Placeholder 3"/>
          <p:cNvSpPr>
            <a:spLocks noGrp="1"/>
          </p:cNvSpPr>
          <p:nvPr>
            <p:ph type="sldNum" sz="quarter" idx="10"/>
          </p:nvPr>
        </p:nvSpPr>
        <p:spPr/>
        <p:txBody>
          <a:bodyPr/>
          <a:lstStyle/>
          <a:p>
            <a:pPr>
              <a:defRPr/>
            </a:pPr>
            <a:fld id="{AC2C22DE-6ED7-452D-B273-3A6028AAA12B}" type="slidenum">
              <a:rPr lang="en-US" smtClean="0"/>
              <a:pPr>
                <a:defRPr/>
              </a:pPr>
              <a:t>16</a:t>
            </a:fld>
            <a:endParaRPr lang="en-US" dirty="0"/>
          </a:p>
        </p:txBody>
      </p:sp>
      <p:sp>
        <p:nvSpPr>
          <p:cNvPr id="6" name="Content Placeholder 2"/>
          <p:cNvSpPr txBox="1">
            <a:spLocks/>
          </p:cNvSpPr>
          <p:nvPr/>
        </p:nvSpPr>
        <p:spPr bwMode="auto">
          <a:xfrm>
            <a:off x="261011" y="2514600"/>
            <a:ext cx="3244189"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lnSpc>
                <a:spcPct val="140000"/>
              </a:lnSpc>
              <a:spcBef>
                <a:spcPct val="20000"/>
              </a:spcBef>
              <a:spcAft>
                <a:spcPct val="0"/>
              </a:spcAft>
              <a:buChar char="•"/>
              <a:defRPr sz="2400">
                <a:solidFill>
                  <a:srgbClr val="585858"/>
                </a:solidFill>
                <a:latin typeface="+mn-lt"/>
                <a:ea typeface="+mn-ea"/>
                <a:cs typeface="+mn-cs"/>
              </a:defRPr>
            </a:lvl1pPr>
            <a:lvl2pPr marL="742950" indent="-285750" algn="l" rtl="0" eaLnBrk="0" fontAlgn="base" hangingPunct="0">
              <a:lnSpc>
                <a:spcPct val="140000"/>
              </a:lnSpc>
              <a:spcBef>
                <a:spcPct val="20000"/>
              </a:spcBef>
              <a:spcAft>
                <a:spcPct val="0"/>
              </a:spcAft>
              <a:buChar char="–"/>
              <a:defRPr>
                <a:solidFill>
                  <a:srgbClr val="585858"/>
                </a:solidFill>
                <a:latin typeface="+mn-lt"/>
                <a:ea typeface="+mn-ea"/>
              </a:defRPr>
            </a:lvl2pPr>
            <a:lvl3pPr marL="1143000" indent="-228600" algn="l" rtl="0" eaLnBrk="0" fontAlgn="base" hangingPunct="0">
              <a:lnSpc>
                <a:spcPct val="140000"/>
              </a:lnSpc>
              <a:spcBef>
                <a:spcPct val="20000"/>
              </a:spcBef>
              <a:spcAft>
                <a:spcPct val="0"/>
              </a:spcAft>
              <a:buChar char="•"/>
              <a:defRPr>
                <a:solidFill>
                  <a:srgbClr val="585858"/>
                </a:solidFill>
                <a:latin typeface="+mn-lt"/>
                <a:ea typeface="+mn-ea"/>
              </a:defRPr>
            </a:lvl3pPr>
            <a:lvl4pPr marL="1600200" indent="-228600" algn="l" rtl="0" eaLnBrk="0" fontAlgn="base" hangingPunct="0">
              <a:lnSpc>
                <a:spcPct val="140000"/>
              </a:lnSpc>
              <a:spcBef>
                <a:spcPct val="20000"/>
              </a:spcBef>
              <a:spcAft>
                <a:spcPct val="0"/>
              </a:spcAft>
              <a:buChar char="–"/>
              <a:defRPr sz="1600">
                <a:solidFill>
                  <a:srgbClr val="585858"/>
                </a:solidFill>
                <a:latin typeface="+mn-lt"/>
                <a:ea typeface="+mn-ea"/>
              </a:defRPr>
            </a:lvl4pPr>
            <a:lvl5pPr marL="2057400" indent="-228600" algn="l" rtl="0" eaLnBrk="0" fontAlgn="base" hangingPunct="0">
              <a:lnSpc>
                <a:spcPct val="140000"/>
              </a:lnSpc>
              <a:spcBef>
                <a:spcPct val="20000"/>
              </a:spcBef>
              <a:spcAft>
                <a:spcPct val="0"/>
              </a:spcAft>
              <a:buChar char="»"/>
              <a:defRPr sz="1400">
                <a:solidFill>
                  <a:srgbClr val="585858"/>
                </a:solidFill>
                <a:latin typeface="+mn-lt"/>
                <a:ea typeface="+mn-ea"/>
              </a:defRPr>
            </a:lvl5pPr>
            <a:lvl6pPr marL="2514600" indent="-228600" algn="l" rtl="0" fontAlgn="base">
              <a:lnSpc>
                <a:spcPct val="140000"/>
              </a:lnSpc>
              <a:spcBef>
                <a:spcPct val="20000"/>
              </a:spcBef>
              <a:spcAft>
                <a:spcPct val="0"/>
              </a:spcAft>
              <a:buChar char="»"/>
              <a:defRPr sz="1400">
                <a:solidFill>
                  <a:srgbClr val="585858"/>
                </a:solidFill>
                <a:latin typeface="+mn-lt"/>
                <a:ea typeface="+mn-ea"/>
              </a:defRPr>
            </a:lvl6pPr>
            <a:lvl7pPr marL="2971800" indent="-228600" algn="l" rtl="0" fontAlgn="base">
              <a:lnSpc>
                <a:spcPct val="140000"/>
              </a:lnSpc>
              <a:spcBef>
                <a:spcPct val="20000"/>
              </a:spcBef>
              <a:spcAft>
                <a:spcPct val="0"/>
              </a:spcAft>
              <a:buChar char="»"/>
              <a:defRPr sz="1400">
                <a:solidFill>
                  <a:srgbClr val="585858"/>
                </a:solidFill>
                <a:latin typeface="+mn-lt"/>
                <a:ea typeface="+mn-ea"/>
              </a:defRPr>
            </a:lvl7pPr>
            <a:lvl8pPr marL="3429000" indent="-228600" algn="l" rtl="0" fontAlgn="base">
              <a:lnSpc>
                <a:spcPct val="140000"/>
              </a:lnSpc>
              <a:spcBef>
                <a:spcPct val="20000"/>
              </a:spcBef>
              <a:spcAft>
                <a:spcPct val="0"/>
              </a:spcAft>
              <a:buChar char="»"/>
              <a:defRPr sz="1400">
                <a:solidFill>
                  <a:srgbClr val="585858"/>
                </a:solidFill>
                <a:latin typeface="+mn-lt"/>
                <a:ea typeface="+mn-ea"/>
              </a:defRPr>
            </a:lvl8pPr>
            <a:lvl9pPr marL="3886200" indent="-228600" algn="l" rtl="0" fontAlgn="base">
              <a:lnSpc>
                <a:spcPct val="140000"/>
              </a:lnSpc>
              <a:spcBef>
                <a:spcPct val="20000"/>
              </a:spcBef>
              <a:spcAft>
                <a:spcPct val="0"/>
              </a:spcAft>
              <a:buChar char="»"/>
              <a:defRPr sz="1400">
                <a:solidFill>
                  <a:srgbClr val="585858"/>
                </a:solidFill>
                <a:latin typeface="+mn-lt"/>
                <a:ea typeface="+mn-ea"/>
              </a:defRPr>
            </a:lvl9pPr>
          </a:lstStyle>
          <a:p>
            <a:pPr>
              <a:lnSpc>
                <a:spcPct val="100000"/>
              </a:lnSpc>
              <a:spcAft>
                <a:spcPts val="1200"/>
              </a:spcAft>
            </a:pPr>
            <a:r>
              <a:rPr lang="en-US" sz="1800" kern="0" dirty="0" smtClean="0">
                <a:solidFill>
                  <a:schemeClr val="tx1"/>
                </a:solidFill>
              </a:rPr>
              <a:t>Highlight reports from federal facilities, similar to existing Industry Profiles</a:t>
            </a:r>
          </a:p>
          <a:p>
            <a:pPr>
              <a:lnSpc>
                <a:spcPct val="100000"/>
              </a:lnSpc>
              <a:spcAft>
                <a:spcPts val="1200"/>
              </a:spcAft>
            </a:pPr>
            <a:r>
              <a:rPr lang="en-US" sz="1800" kern="0" dirty="0" smtClean="0">
                <a:solidFill>
                  <a:schemeClr val="tx1"/>
                </a:solidFill>
              </a:rPr>
              <a:t>Include distribution among government organizations and sectors</a:t>
            </a:r>
          </a:p>
          <a:p>
            <a:pPr>
              <a:lnSpc>
                <a:spcPct val="100000"/>
              </a:lnSpc>
            </a:pPr>
            <a:r>
              <a:rPr lang="en-US" sz="1800" kern="0" dirty="0" smtClean="0">
                <a:solidFill>
                  <a:schemeClr val="tx1"/>
                </a:solidFill>
              </a:rPr>
              <a:t>Case study showing source reduction efforts at a federal facility</a:t>
            </a:r>
          </a:p>
        </p:txBody>
      </p:sp>
      <p:graphicFrame>
        <p:nvGraphicFramePr>
          <p:cNvPr id="10" name="Chart 9" descr="Pie chart showing that the Tennessee Valley Authority accounted for 51% of TRI releases from federal facilities in 2014, followed by the U.S. Army (30%), Department of the Treasury (10%), and all other federal facilities (9%)." title="Production-Related Waste by Government Organizations, 2014"/>
          <p:cNvGraphicFramePr>
            <a:graphicFrameLocks/>
          </p:cNvGraphicFramePr>
          <p:nvPr>
            <p:extLst>
              <p:ext uri="{D42A27DB-BD31-4B8C-83A1-F6EECF244321}">
                <p14:modId xmlns:p14="http://schemas.microsoft.com/office/powerpoint/2010/main" val="2705669960"/>
              </p:ext>
            </p:extLst>
          </p:nvPr>
        </p:nvGraphicFramePr>
        <p:xfrm>
          <a:off x="3386914" y="2209800"/>
          <a:ext cx="5638799"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939322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7300"/>
            <a:ext cx="8005433" cy="762000"/>
          </a:xfrm>
        </p:spPr>
        <p:txBody>
          <a:bodyPr/>
          <a:lstStyle/>
          <a:p>
            <a:r>
              <a:rPr lang="en-US" sz="2400" b="1" dirty="0">
                <a:solidFill>
                  <a:srgbClr val="008000"/>
                </a:solidFill>
              </a:rPr>
              <a:t>New Analyses: Automotive Manufacturing Sector</a:t>
            </a:r>
          </a:p>
        </p:txBody>
      </p:sp>
      <p:sp>
        <p:nvSpPr>
          <p:cNvPr id="4" name="Slide Number Placeholder 3"/>
          <p:cNvSpPr>
            <a:spLocks noGrp="1"/>
          </p:cNvSpPr>
          <p:nvPr>
            <p:ph type="sldNum" sz="quarter" idx="10"/>
          </p:nvPr>
        </p:nvSpPr>
        <p:spPr/>
        <p:txBody>
          <a:bodyPr/>
          <a:lstStyle/>
          <a:p>
            <a:pPr>
              <a:defRPr/>
            </a:pPr>
            <a:fld id="{AC2C22DE-6ED7-452D-B273-3A6028AAA12B}" type="slidenum">
              <a:rPr lang="en-US" smtClean="0"/>
              <a:pPr>
                <a:defRPr/>
              </a:pPr>
              <a:t>17</a:t>
            </a:fld>
            <a:endParaRPr lang="en-US" dirty="0"/>
          </a:p>
        </p:txBody>
      </p:sp>
      <p:sp>
        <p:nvSpPr>
          <p:cNvPr id="6" name="Content Placeholder 2"/>
          <p:cNvSpPr txBox="1">
            <a:spLocks/>
          </p:cNvSpPr>
          <p:nvPr/>
        </p:nvSpPr>
        <p:spPr bwMode="auto">
          <a:xfrm>
            <a:off x="224167" y="2514600"/>
            <a:ext cx="3244189"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lnSpc>
                <a:spcPct val="140000"/>
              </a:lnSpc>
              <a:spcBef>
                <a:spcPct val="20000"/>
              </a:spcBef>
              <a:spcAft>
                <a:spcPct val="0"/>
              </a:spcAft>
              <a:buChar char="•"/>
              <a:defRPr sz="2400">
                <a:solidFill>
                  <a:srgbClr val="585858"/>
                </a:solidFill>
                <a:latin typeface="+mn-lt"/>
                <a:ea typeface="+mn-ea"/>
                <a:cs typeface="+mn-cs"/>
              </a:defRPr>
            </a:lvl1pPr>
            <a:lvl2pPr marL="742950" indent="-285750" algn="l" rtl="0" eaLnBrk="0" fontAlgn="base" hangingPunct="0">
              <a:lnSpc>
                <a:spcPct val="140000"/>
              </a:lnSpc>
              <a:spcBef>
                <a:spcPct val="20000"/>
              </a:spcBef>
              <a:spcAft>
                <a:spcPct val="0"/>
              </a:spcAft>
              <a:buChar char="–"/>
              <a:defRPr>
                <a:solidFill>
                  <a:srgbClr val="585858"/>
                </a:solidFill>
                <a:latin typeface="+mn-lt"/>
                <a:ea typeface="+mn-ea"/>
              </a:defRPr>
            </a:lvl2pPr>
            <a:lvl3pPr marL="1143000" indent="-228600" algn="l" rtl="0" eaLnBrk="0" fontAlgn="base" hangingPunct="0">
              <a:lnSpc>
                <a:spcPct val="140000"/>
              </a:lnSpc>
              <a:spcBef>
                <a:spcPct val="20000"/>
              </a:spcBef>
              <a:spcAft>
                <a:spcPct val="0"/>
              </a:spcAft>
              <a:buChar char="•"/>
              <a:defRPr>
                <a:solidFill>
                  <a:srgbClr val="585858"/>
                </a:solidFill>
                <a:latin typeface="+mn-lt"/>
                <a:ea typeface="+mn-ea"/>
              </a:defRPr>
            </a:lvl3pPr>
            <a:lvl4pPr marL="1600200" indent="-228600" algn="l" rtl="0" eaLnBrk="0" fontAlgn="base" hangingPunct="0">
              <a:lnSpc>
                <a:spcPct val="140000"/>
              </a:lnSpc>
              <a:spcBef>
                <a:spcPct val="20000"/>
              </a:spcBef>
              <a:spcAft>
                <a:spcPct val="0"/>
              </a:spcAft>
              <a:buChar char="–"/>
              <a:defRPr sz="1600">
                <a:solidFill>
                  <a:srgbClr val="585858"/>
                </a:solidFill>
                <a:latin typeface="+mn-lt"/>
                <a:ea typeface="+mn-ea"/>
              </a:defRPr>
            </a:lvl4pPr>
            <a:lvl5pPr marL="2057400" indent="-228600" algn="l" rtl="0" eaLnBrk="0" fontAlgn="base" hangingPunct="0">
              <a:lnSpc>
                <a:spcPct val="140000"/>
              </a:lnSpc>
              <a:spcBef>
                <a:spcPct val="20000"/>
              </a:spcBef>
              <a:spcAft>
                <a:spcPct val="0"/>
              </a:spcAft>
              <a:buChar char="»"/>
              <a:defRPr sz="1400">
                <a:solidFill>
                  <a:srgbClr val="585858"/>
                </a:solidFill>
                <a:latin typeface="+mn-lt"/>
                <a:ea typeface="+mn-ea"/>
              </a:defRPr>
            </a:lvl5pPr>
            <a:lvl6pPr marL="2514600" indent="-228600" algn="l" rtl="0" fontAlgn="base">
              <a:lnSpc>
                <a:spcPct val="140000"/>
              </a:lnSpc>
              <a:spcBef>
                <a:spcPct val="20000"/>
              </a:spcBef>
              <a:spcAft>
                <a:spcPct val="0"/>
              </a:spcAft>
              <a:buChar char="»"/>
              <a:defRPr sz="1400">
                <a:solidFill>
                  <a:srgbClr val="585858"/>
                </a:solidFill>
                <a:latin typeface="+mn-lt"/>
                <a:ea typeface="+mn-ea"/>
              </a:defRPr>
            </a:lvl6pPr>
            <a:lvl7pPr marL="2971800" indent="-228600" algn="l" rtl="0" fontAlgn="base">
              <a:lnSpc>
                <a:spcPct val="140000"/>
              </a:lnSpc>
              <a:spcBef>
                <a:spcPct val="20000"/>
              </a:spcBef>
              <a:spcAft>
                <a:spcPct val="0"/>
              </a:spcAft>
              <a:buChar char="»"/>
              <a:defRPr sz="1400">
                <a:solidFill>
                  <a:srgbClr val="585858"/>
                </a:solidFill>
                <a:latin typeface="+mn-lt"/>
                <a:ea typeface="+mn-ea"/>
              </a:defRPr>
            </a:lvl7pPr>
            <a:lvl8pPr marL="3429000" indent="-228600" algn="l" rtl="0" fontAlgn="base">
              <a:lnSpc>
                <a:spcPct val="140000"/>
              </a:lnSpc>
              <a:spcBef>
                <a:spcPct val="20000"/>
              </a:spcBef>
              <a:spcAft>
                <a:spcPct val="0"/>
              </a:spcAft>
              <a:buChar char="»"/>
              <a:defRPr sz="1400">
                <a:solidFill>
                  <a:srgbClr val="585858"/>
                </a:solidFill>
                <a:latin typeface="+mn-lt"/>
                <a:ea typeface="+mn-ea"/>
              </a:defRPr>
            </a:lvl8pPr>
            <a:lvl9pPr marL="3886200" indent="-228600" algn="l" rtl="0" fontAlgn="base">
              <a:lnSpc>
                <a:spcPct val="140000"/>
              </a:lnSpc>
              <a:spcBef>
                <a:spcPct val="20000"/>
              </a:spcBef>
              <a:spcAft>
                <a:spcPct val="0"/>
              </a:spcAft>
              <a:buChar char="»"/>
              <a:defRPr sz="1400">
                <a:solidFill>
                  <a:srgbClr val="585858"/>
                </a:solidFill>
                <a:latin typeface="+mn-lt"/>
                <a:ea typeface="+mn-ea"/>
              </a:defRPr>
            </a:lvl9pPr>
          </a:lstStyle>
          <a:p>
            <a:r>
              <a:rPr lang="en-US" sz="1800" kern="0" dirty="0" smtClean="0">
                <a:solidFill>
                  <a:schemeClr val="tx1"/>
                </a:solidFill>
              </a:rPr>
              <a:t>Highlight Automotive Manufacturing in Industry Sectors (in addition to three main industries)</a:t>
            </a:r>
          </a:p>
          <a:p>
            <a:r>
              <a:rPr lang="en-US" sz="1800" kern="0" dirty="0" smtClean="0">
                <a:solidFill>
                  <a:schemeClr val="tx1"/>
                </a:solidFill>
              </a:rPr>
              <a:t>Releases have remained relatively constant since 2009 while production has increased</a:t>
            </a:r>
          </a:p>
        </p:txBody>
      </p:sp>
      <p:graphicFrame>
        <p:nvGraphicFramePr>
          <p:cNvPr id="7" name="Chart 6" descr="Bar graph shows that releases from the auto manufacturing sector have decreased, even as production has increased since 2009." title="Total Disposal or Other Releases, 2003-2014, for Auto Manufacturing Sector"/>
          <p:cNvGraphicFramePr>
            <a:graphicFrameLocks/>
          </p:cNvGraphicFramePr>
          <p:nvPr>
            <p:extLst>
              <p:ext uri="{D42A27DB-BD31-4B8C-83A1-F6EECF244321}">
                <p14:modId xmlns:p14="http://schemas.microsoft.com/office/powerpoint/2010/main" val="2303282090"/>
              </p:ext>
            </p:extLst>
          </p:nvPr>
        </p:nvGraphicFramePr>
        <p:xfrm>
          <a:off x="3352800" y="2005506"/>
          <a:ext cx="5602287" cy="48524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916981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84514"/>
            <a:ext cx="7467600" cy="762000"/>
          </a:xfrm>
        </p:spPr>
        <p:txBody>
          <a:bodyPr/>
          <a:lstStyle/>
          <a:p>
            <a:r>
              <a:rPr lang="en-US" sz="2800" b="1" dirty="0">
                <a:solidFill>
                  <a:srgbClr val="008000"/>
                </a:solidFill>
              </a:rPr>
              <a:t>New Analyses: Zero-Releasers</a:t>
            </a:r>
          </a:p>
        </p:txBody>
      </p:sp>
      <p:sp>
        <p:nvSpPr>
          <p:cNvPr id="4" name="Slide Number Placeholder 3"/>
          <p:cNvSpPr>
            <a:spLocks noGrp="1"/>
          </p:cNvSpPr>
          <p:nvPr>
            <p:ph type="sldNum" sz="quarter" idx="10"/>
          </p:nvPr>
        </p:nvSpPr>
        <p:spPr/>
        <p:txBody>
          <a:bodyPr/>
          <a:lstStyle/>
          <a:p>
            <a:pPr>
              <a:defRPr/>
            </a:pPr>
            <a:fld id="{AC2C22DE-6ED7-452D-B273-3A6028AAA12B}" type="slidenum">
              <a:rPr lang="en-US" smtClean="0"/>
              <a:pPr>
                <a:defRPr/>
              </a:pPr>
              <a:t>18</a:t>
            </a:fld>
            <a:endParaRPr lang="en-US" dirty="0"/>
          </a:p>
        </p:txBody>
      </p:sp>
      <p:sp>
        <p:nvSpPr>
          <p:cNvPr id="6" name="Content Placeholder 2"/>
          <p:cNvSpPr txBox="1">
            <a:spLocks/>
          </p:cNvSpPr>
          <p:nvPr/>
        </p:nvSpPr>
        <p:spPr bwMode="auto">
          <a:xfrm>
            <a:off x="152400" y="2133600"/>
            <a:ext cx="9144001" cy="2498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lnSpc>
                <a:spcPct val="140000"/>
              </a:lnSpc>
              <a:spcBef>
                <a:spcPct val="20000"/>
              </a:spcBef>
              <a:spcAft>
                <a:spcPct val="0"/>
              </a:spcAft>
              <a:buChar char="•"/>
              <a:defRPr sz="2400">
                <a:solidFill>
                  <a:srgbClr val="585858"/>
                </a:solidFill>
                <a:latin typeface="+mn-lt"/>
                <a:ea typeface="+mn-ea"/>
                <a:cs typeface="+mn-cs"/>
              </a:defRPr>
            </a:lvl1pPr>
            <a:lvl2pPr marL="742950" indent="-285750" algn="l" rtl="0" eaLnBrk="0" fontAlgn="base" hangingPunct="0">
              <a:lnSpc>
                <a:spcPct val="140000"/>
              </a:lnSpc>
              <a:spcBef>
                <a:spcPct val="20000"/>
              </a:spcBef>
              <a:spcAft>
                <a:spcPct val="0"/>
              </a:spcAft>
              <a:buChar char="–"/>
              <a:defRPr>
                <a:solidFill>
                  <a:srgbClr val="585858"/>
                </a:solidFill>
                <a:latin typeface="+mn-lt"/>
                <a:ea typeface="+mn-ea"/>
              </a:defRPr>
            </a:lvl2pPr>
            <a:lvl3pPr marL="1143000" indent="-228600" algn="l" rtl="0" eaLnBrk="0" fontAlgn="base" hangingPunct="0">
              <a:lnSpc>
                <a:spcPct val="140000"/>
              </a:lnSpc>
              <a:spcBef>
                <a:spcPct val="20000"/>
              </a:spcBef>
              <a:spcAft>
                <a:spcPct val="0"/>
              </a:spcAft>
              <a:buChar char="•"/>
              <a:defRPr>
                <a:solidFill>
                  <a:srgbClr val="585858"/>
                </a:solidFill>
                <a:latin typeface="+mn-lt"/>
                <a:ea typeface="+mn-ea"/>
              </a:defRPr>
            </a:lvl3pPr>
            <a:lvl4pPr marL="1600200" indent="-228600" algn="l" rtl="0" eaLnBrk="0" fontAlgn="base" hangingPunct="0">
              <a:lnSpc>
                <a:spcPct val="140000"/>
              </a:lnSpc>
              <a:spcBef>
                <a:spcPct val="20000"/>
              </a:spcBef>
              <a:spcAft>
                <a:spcPct val="0"/>
              </a:spcAft>
              <a:buChar char="–"/>
              <a:defRPr sz="1600">
                <a:solidFill>
                  <a:srgbClr val="585858"/>
                </a:solidFill>
                <a:latin typeface="+mn-lt"/>
                <a:ea typeface="+mn-ea"/>
              </a:defRPr>
            </a:lvl4pPr>
            <a:lvl5pPr marL="2057400" indent="-228600" algn="l" rtl="0" eaLnBrk="0" fontAlgn="base" hangingPunct="0">
              <a:lnSpc>
                <a:spcPct val="140000"/>
              </a:lnSpc>
              <a:spcBef>
                <a:spcPct val="20000"/>
              </a:spcBef>
              <a:spcAft>
                <a:spcPct val="0"/>
              </a:spcAft>
              <a:buChar char="»"/>
              <a:defRPr sz="1400">
                <a:solidFill>
                  <a:srgbClr val="585858"/>
                </a:solidFill>
                <a:latin typeface="+mn-lt"/>
                <a:ea typeface="+mn-ea"/>
              </a:defRPr>
            </a:lvl5pPr>
            <a:lvl6pPr marL="2514600" indent="-228600" algn="l" rtl="0" fontAlgn="base">
              <a:lnSpc>
                <a:spcPct val="140000"/>
              </a:lnSpc>
              <a:spcBef>
                <a:spcPct val="20000"/>
              </a:spcBef>
              <a:spcAft>
                <a:spcPct val="0"/>
              </a:spcAft>
              <a:buChar char="»"/>
              <a:defRPr sz="1400">
                <a:solidFill>
                  <a:srgbClr val="585858"/>
                </a:solidFill>
                <a:latin typeface="+mn-lt"/>
                <a:ea typeface="+mn-ea"/>
              </a:defRPr>
            </a:lvl6pPr>
            <a:lvl7pPr marL="2971800" indent="-228600" algn="l" rtl="0" fontAlgn="base">
              <a:lnSpc>
                <a:spcPct val="140000"/>
              </a:lnSpc>
              <a:spcBef>
                <a:spcPct val="20000"/>
              </a:spcBef>
              <a:spcAft>
                <a:spcPct val="0"/>
              </a:spcAft>
              <a:buChar char="»"/>
              <a:defRPr sz="1400">
                <a:solidFill>
                  <a:srgbClr val="585858"/>
                </a:solidFill>
                <a:latin typeface="+mn-lt"/>
                <a:ea typeface="+mn-ea"/>
              </a:defRPr>
            </a:lvl7pPr>
            <a:lvl8pPr marL="3429000" indent="-228600" algn="l" rtl="0" fontAlgn="base">
              <a:lnSpc>
                <a:spcPct val="140000"/>
              </a:lnSpc>
              <a:spcBef>
                <a:spcPct val="20000"/>
              </a:spcBef>
              <a:spcAft>
                <a:spcPct val="0"/>
              </a:spcAft>
              <a:buChar char="»"/>
              <a:defRPr sz="1400">
                <a:solidFill>
                  <a:srgbClr val="585858"/>
                </a:solidFill>
                <a:latin typeface="+mn-lt"/>
                <a:ea typeface="+mn-ea"/>
              </a:defRPr>
            </a:lvl8pPr>
            <a:lvl9pPr marL="3886200" indent="-228600" algn="l" rtl="0" fontAlgn="base">
              <a:lnSpc>
                <a:spcPct val="140000"/>
              </a:lnSpc>
              <a:spcBef>
                <a:spcPct val="20000"/>
              </a:spcBef>
              <a:spcAft>
                <a:spcPct val="0"/>
              </a:spcAft>
              <a:buChar char="»"/>
              <a:defRPr sz="1400">
                <a:solidFill>
                  <a:srgbClr val="585858"/>
                </a:solidFill>
                <a:latin typeface="+mn-lt"/>
                <a:ea typeface="+mn-ea"/>
              </a:defRPr>
            </a:lvl9pPr>
          </a:lstStyle>
          <a:p>
            <a:pPr>
              <a:lnSpc>
                <a:spcPct val="100000"/>
              </a:lnSpc>
              <a:spcAft>
                <a:spcPts val="600"/>
              </a:spcAft>
            </a:pPr>
            <a:r>
              <a:rPr lang="en-US" sz="1800" kern="0" dirty="0" smtClean="0">
                <a:solidFill>
                  <a:schemeClr val="tx1"/>
                </a:solidFill>
              </a:rPr>
              <a:t>3,065 facilities managed waste but reported zero releases of TRI chemicals in RY2014</a:t>
            </a:r>
          </a:p>
        </p:txBody>
      </p:sp>
      <p:sp>
        <p:nvSpPr>
          <p:cNvPr id="8" name="Text Box 2"/>
          <p:cNvSpPr txBox="1">
            <a:spLocks noChangeArrowheads="1"/>
          </p:cNvSpPr>
          <p:nvPr/>
        </p:nvSpPr>
        <p:spPr bwMode="auto">
          <a:xfrm>
            <a:off x="344011" y="3048000"/>
            <a:ext cx="3048000" cy="27813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200" dirty="0">
                <a:effectLst/>
                <a:latin typeface="Tahoma" panose="020B0604030504040204" pitchFamily="34" charset="0"/>
                <a:ea typeface="Tahoma" panose="020B0604030504040204" pitchFamily="34" charset="0"/>
                <a:cs typeface="Tahoma" panose="020B0604030504040204" pitchFamily="34" charset="0"/>
              </a:rPr>
              <a:t>American NTN Bearing Manufacturing Corp. (owned by NTN USA Corp.) manufactures ball and roller </a:t>
            </a:r>
            <a:r>
              <a:rPr lang="en-US" sz="1200" dirty="0" smtClean="0">
                <a:effectLst/>
                <a:latin typeface="Tahoma" panose="020B0604030504040204" pitchFamily="34" charset="0"/>
                <a:ea typeface="Tahoma" panose="020B0604030504040204" pitchFamily="34" charset="0"/>
                <a:cs typeface="Tahoma" panose="020B0604030504040204" pitchFamily="34" charset="0"/>
              </a:rPr>
              <a:t>bearings in Cook County, IL. </a:t>
            </a:r>
            <a:r>
              <a:rPr lang="en-US" sz="1200" dirty="0">
                <a:effectLst/>
                <a:latin typeface="Tahoma" panose="020B0604030504040204" pitchFamily="34" charset="0"/>
                <a:ea typeface="Tahoma" panose="020B0604030504040204" pitchFamily="34" charset="0"/>
                <a:cs typeface="Tahoma" panose="020B0604030504040204" pitchFamily="34" charset="0"/>
              </a:rPr>
              <a:t>In 2012, they implemented a recycling process for the chips and debris generated as part of the metal grinding process. By 2013, releases of chromium had been reduced to zero and all other chromium waste was recycled.  </a:t>
            </a:r>
          </a:p>
        </p:txBody>
      </p:sp>
      <p:graphicFrame>
        <p:nvGraphicFramePr>
          <p:cNvPr id="10" name="Chart 9"/>
          <p:cNvGraphicFramePr>
            <a:graphicFrameLocks/>
          </p:cNvGraphicFramePr>
          <p:nvPr>
            <p:extLst>
              <p:ext uri="{D42A27DB-BD31-4B8C-83A1-F6EECF244321}">
                <p14:modId xmlns:p14="http://schemas.microsoft.com/office/powerpoint/2010/main" val="3855300668"/>
              </p:ext>
            </p:extLst>
          </p:nvPr>
        </p:nvGraphicFramePr>
        <p:xfrm>
          <a:off x="3266281" y="2743200"/>
          <a:ext cx="5659438" cy="33956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3746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1207502"/>
            <a:ext cx="7467600" cy="762000"/>
          </a:xfrm>
        </p:spPr>
        <p:txBody>
          <a:bodyPr/>
          <a:lstStyle/>
          <a:p>
            <a:r>
              <a:rPr lang="en-US" sz="2800" b="1" dirty="0">
                <a:solidFill>
                  <a:srgbClr val="008000"/>
                </a:solidFill>
              </a:rPr>
              <a:t>New Analyses: Barriers to P2</a:t>
            </a:r>
          </a:p>
        </p:txBody>
      </p:sp>
      <p:sp>
        <p:nvSpPr>
          <p:cNvPr id="4" name="Slide Number Placeholder 3"/>
          <p:cNvSpPr>
            <a:spLocks noGrp="1"/>
          </p:cNvSpPr>
          <p:nvPr>
            <p:ph type="sldNum" sz="quarter" idx="10"/>
          </p:nvPr>
        </p:nvSpPr>
        <p:spPr/>
        <p:txBody>
          <a:bodyPr/>
          <a:lstStyle/>
          <a:p>
            <a:pPr>
              <a:defRPr/>
            </a:pPr>
            <a:fld id="{AC2C22DE-6ED7-452D-B273-3A6028AAA12B}" type="slidenum">
              <a:rPr lang="en-US" smtClean="0"/>
              <a:pPr>
                <a:defRPr/>
              </a:pPr>
              <a:t>19</a:t>
            </a:fld>
            <a:endParaRPr lang="en-US" dirty="0"/>
          </a:p>
        </p:txBody>
      </p:sp>
      <p:sp>
        <p:nvSpPr>
          <p:cNvPr id="6" name="Content Placeholder 2"/>
          <p:cNvSpPr txBox="1">
            <a:spLocks/>
          </p:cNvSpPr>
          <p:nvPr/>
        </p:nvSpPr>
        <p:spPr bwMode="auto">
          <a:xfrm>
            <a:off x="32657" y="1867368"/>
            <a:ext cx="8763001" cy="974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lnSpc>
                <a:spcPct val="140000"/>
              </a:lnSpc>
              <a:spcBef>
                <a:spcPct val="20000"/>
              </a:spcBef>
              <a:spcAft>
                <a:spcPct val="0"/>
              </a:spcAft>
              <a:buChar char="•"/>
              <a:defRPr sz="2400">
                <a:solidFill>
                  <a:srgbClr val="585858"/>
                </a:solidFill>
                <a:latin typeface="+mn-lt"/>
                <a:ea typeface="+mn-ea"/>
                <a:cs typeface="+mn-cs"/>
              </a:defRPr>
            </a:lvl1pPr>
            <a:lvl2pPr marL="742950" indent="-285750" algn="l" rtl="0" eaLnBrk="0" fontAlgn="base" hangingPunct="0">
              <a:lnSpc>
                <a:spcPct val="140000"/>
              </a:lnSpc>
              <a:spcBef>
                <a:spcPct val="20000"/>
              </a:spcBef>
              <a:spcAft>
                <a:spcPct val="0"/>
              </a:spcAft>
              <a:buChar char="–"/>
              <a:defRPr>
                <a:solidFill>
                  <a:srgbClr val="585858"/>
                </a:solidFill>
                <a:latin typeface="+mn-lt"/>
                <a:ea typeface="+mn-ea"/>
              </a:defRPr>
            </a:lvl2pPr>
            <a:lvl3pPr marL="1143000" indent="-228600" algn="l" rtl="0" eaLnBrk="0" fontAlgn="base" hangingPunct="0">
              <a:lnSpc>
                <a:spcPct val="140000"/>
              </a:lnSpc>
              <a:spcBef>
                <a:spcPct val="20000"/>
              </a:spcBef>
              <a:spcAft>
                <a:spcPct val="0"/>
              </a:spcAft>
              <a:buChar char="•"/>
              <a:defRPr>
                <a:solidFill>
                  <a:srgbClr val="585858"/>
                </a:solidFill>
                <a:latin typeface="+mn-lt"/>
                <a:ea typeface="+mn-ea"/>
              </a:defRPr>
            </a:lvl3pPr>
            <a:lvl4pPr marL="1600200" indent="-228600" algn="l" rtl="0" eaLnBrk="0" fontAlgn="base" hangingPunct="0">
              <a:lnSpc>
                <a:spcPct val="140000"/>
              </a:lnSpc>
              <a:spcBef>
                <a:spcPct val="20000"/>
              </a:spcBef>
              <a:spcAft>
                <a:spcPct val="0"/>
              </a:spcAft>
              <a:buChar char="–"/>
              <a:defRPr sz="1600">
                <a:solidFill>
                  <a:srgbClr val="585858"/>
                </a:solidFill>
                <a:latin typeface="+mn-lt"/>
                <a:ea typeface="+mn-ea"/>
              </a:defRPr>
            </a:lvl4pPr>
            <a:lvl5pPr marL="2057400" indent="-228600" algn="l" rtl="0" eaLnBrk="0" fontAlgn="base" hangingPunct="0">
              <a:lnSpc>
                <a:spcPct val="140000"/>
              </a:lnSpc>
              <a:spcBef>
                <a:spcPct val="20000"/>
              </a:spcBef>
              <a:spcAft>
                <a:spcPct val="0"/>
              </a:spcAft>
              <a:buChar char="»"/>
              <a:defRPr sz="1400">
                <a:solidFill>
                  <a:srgbClr val="585858"/>
                </a:solidFill>
                <a:latin typeface="+mn-lt"/>
                <a:ea typeface="+mn-ea"/>
              </a:defRPr>
            </a:lvl5pPr>
            <a:lvl6pPr marL="2514600" indent="-228600" algn="l" rtl="0" fontAlgn="base">
              <a:lnSpc>
                <a:spcPct val="140000"/>
              </a:lnSpc>
              <a:spcBef>
                <a:spcPct val="20000"/>
              </a:spcBef>
              <a:spcAft>
                <a:spcPct val="0"/>
              </a:spcAft>
              <a:buChar char="»"/>
              <a:defRPr sz="1400">
                <a:solidFill>
                  <a:srgbClr val="585858"/>
                </a:solidFill>
                <a:latin typeface="+mn-lt"/>
                <a:ea typeface="+mn-ea"/>
              </a:defRPr>
            </a:lvl6pPr>
            <a:lvl7pPr marL="2971800" indent="-228600" algn="l" rtl="0" fontAlgn="base">
              <a:lnSpc>
                <a:spcPct val="140000"/>
              </a:lnSpc>
              <a:spcBef>
                <a:spcPct val="20000"/>
              </a:spcBef>
              <a:spcAft>
                <a:spcPct val="0"/>
              </a:spcAft>
              <a:buChar char="»"/>
              <a:defRPr sz="1400">
                <a:solidFill>
                  <a:srgbClr val="585858"/>
                </a:solidFill>
                <a:latin typeface="+mn-lt"/>
                <a:ea typeface="+mn-ea"/>
              </a:defRPr>
            </a:lvl7pPr>
            <a:lvl8pPr marL="3429000" indent="-228600" algn="l" rtl="0" fontAlgn="base">
              <a:lnSpc>
                <a:spcPct val="140000"/>
              </a:lnSpc>
              <a:spcBef>
                <a:spcPct val="20000"/>
              </a:spcBef>
              <a:spcAft>
                <a:spcPct val="0"/>
              </a:spcAft>
              <a:buChar char="»"/>
              <a:defRPr sz="1400">
                <a:solidFill>
                  <a:srgbClr val="585858"/>
                </a:solidFill>
                <a:latin typeface="+mn-lt"/>
                <a:ea typeface="+mn-ea"/>
              </a:defRPr>
            </a:lvl8pPr>
            <a:lvl9pPr marL="3886200" indent="-228600" algn="l" rtl="0" fontAlgn="base">
              <a:lnSpc>
                <a:spcPct val="140000"/>
              </a:lnSpc>
              <a:spcBef>
                <a:spcPct val="20000"/>
              </a:spcBef>
              <a:spcAft>
                <a:spcPct val="0"/>
              </a:spcAft>
              <a:buChar char="»"/>
              <a:defRPr sz="1400">
                <a:solidFill>
                  <a:srgbClr val="585858"/>
                </a:solidFill>
                <a:latin typeface="+mn-lt"/>
                <a:ea typeface="+mn-ea"/>
              </a:defRPr>
            </a:lvl9pPr>
          </a:lstStyle>
          <a:p>
            <a:endParaRPr lang="en-US" sz="1800" kern="0" dirty="0" smtClean="0">
              <a:solidFill>
                <a:schemeClr val="tx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993" y="2071635"/>
            <a:ext cx="7597414" cy="4633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49428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1219200"/>
            <a:ext cx="7620000" cy="990600"/>
          </a:xfrm>
        </p:spPr>
        <p:txBody>
          <a:bodyPr/>
          <a:lstStyle/>
          <a:p>
            <a:r>
              <a:rPr lang="en-US" b="1" dirty="0" smtClean="0">
                <a:solidFill>
                  <a:srgbClr val="008000"/>
                </a:solidFill>
              </a:rPr>
              <a:t>Overview</a:t>
            </a:r>
            <a:r>
              <a:rPr lang="en-US" dirty="0" smtClean="0">
                <a:solidFill>
                  <a:srgbClr val="008000"/>
                </a:solidFill>
              </a:rPr>
              <a:t>	</a:t>
            </a:r>
            <a:endParaRPr lang="en-US" dirty="0">
              <a:solidFill>
                <a:srgbClr val="008000"/>
              </a:solidFill>
            </a:endParaRPr>
          </a:p>
        </p:txBody>
      </p:sp>
      <p:sp>
        <p:nvSpPr>
          <p:cNvPr id="6" name="Content Placeholder 5"/>
          <p:cNvSpPr>
            <a:spLocks noGrp="1"/>
          </p:cNvSpPr>
          <p:nvPr>
            <p:ph idx="1"/>
          </p:nvPr>
        </p:nvSpPr>
        <p:spPr>
          <a:xfrm>
            <a:off x="685800" y="2209800"/>
            <a:ext cx="7772400" cy="3429000"/>
          </a:xfrm>
        </p:spPr>
        <p:txBody>
          <a:bodyPr/>
          <a:lstStyle/>
          <a:p>
            <a:r>
              <a:rPr lang="en-US" dirty="0" smtClean="0"/>
              <a:t>Introduction to TRI</a:t>
            </a:r>
          </a:p>
          <a:p>
            <a:r>
              <a:rPr lang="en-US" dirty="0" smtClean="0"/>
              <a:t>Reporting Year 2014 TRI National Analysis</a:t>
            </a:r>
          </a:p>
          <a:p>
            <a:r>
              <a:rPr lang="en-US" dirty="0" smtClean="0"/>
              <a:t>Interactive web-based format</a:t>
            </a:r>
          </a:p>
          <a:p>
            <a:r>
              <a:rPr lang="en-US" dirty="0" smtClean="0"/>
              <a:t>Using TRI Explorer to analyze TRI data</a:t>
            </a:r>
          </a:p>
          <a:p>
            <a:r>
              <a:rPr lang="en-US" dirty="0" smtClean="0"/>
              <a:t>Questions &amp; Discussion</a:t>
            </a:r>
            <a:endParaRPr lang="en-US" dirty="0"/>
          </a:p>
        </p:txBody>
      </p:sp>
      <p:sp>
        <p:nvSpPr>
          <p:cNvPr id="4" name="Slide Number Placeholder 3"/>
          <p:cNvSpPr>
            <a:spLocks noGrp="1"/>
          </p:cNvSpPr>
          <p:nvPr>
            <p:ph type="sldNum" sz="quarter" idx="12"/>
          </p:nvPr>
        </p:nvSpPr>
        <p:spPr/>
        <p:txBody>
          <a:bodyPr/>
          <a:lstStyle/>
          <a:p>
            <a:pPr>
              <a:defRPr/>
            </a:pPr>
            <a:fld id="{FE5B6FE8-5FFF-4E89-A05C-CCE6655E1346}"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95400"/>
            <a:ext cx="8077200" cy="762000"/>
          </a:xfrm>
        </p:spPr>
        <p:txBody>
          <a:bodyPr/>
          <a:lstStyle/>
          <a:p>
            <a:r>
              <a:rPr lang="en-US" sz="2800" b="1" dirty="0">
                <a:solidFill>
                  <a:srgbClr val="008000"/>
                </a:solidFill>
              </a:rPr>
              <a:t>New Analyses: Estimated Annual Reduction – Source Reduction</a:t>
            </a:r>
          </a:p>
        </p:txBody>
      </p:sp>
      <p:sp>
        <p:nvSpPr>
          <p:cNvPr id="4" name="Slide Number Placeholder 3"/>
          <p:cNvSpPr>
            <a:spLocks noGrp="1"/>
          </p:cNvSpPr>
          <p:nvPr>
            <p:ph type="sldNum" sz="quarter" idx="10"/>
          </p:nvPr>
        </p:nvSpPr>
        <p:spPr/>
        <p:txBody>
          <a:bodyPr/>
          <a:lstStyle/>
          <a:p>
            <a:pPr>
              <a:defRPr/>
            </a:pPr>
            <a:fld id="{AC2C22DE-6ED7-452D-B273-3A6028AAA12B}" type="slidenum">
              <a:rPr lang="en-US" smtClean="0"/>
              <a:pPr>
                <a:defRPr/>
              </a:pPr>
              <a:t>20</a:t>
            </a:fld>
            <a:endParaRPr lang="en-US" dirty="0"/>
          </a:p>
        </p:txBody>
      </p:sp>
      <p:sp>
        <p:nvSpPr>
          <p:cNvPr id="9" name="Content Placeholder 2"/>
          <p:cNvSpPr txBox="1">
            <a:spLocks/>
          </p:cNvSpPr>
          <p:nvPr/>
        </p:nvSpPr>
        <p:spPr bwMode="auto">
          <a:xfrm>
            <a:off x="0" y="2895600"/>
            <a:ext cx="3505201"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lnSpc>
                <a:spcPct val="140000"/>
              </a:lnSpc>
              <a:spcBef>
                <a:spcPct val="20000"/>
              </a:spcBef>
              <a:spcAft>
                <a:spcPct val="0"/>
              </a:spcAft>
              <a:buChar char="•"/>
              <a:defRPr sz="2400">
                <a:solidFill>
                  <a:srgbClr val="585858"/>
                </a:solidFill>
                <a:latin typeface="+mn-lt"/>
                <a:ea typeface="+mn-ea"/>
                <a:cs typeface="+mn-cs"/>
              </a:defRPr>
            </a:lvl1pPr>
            <a:lvl2pPr marL="742950" indent="-285750" algn="l" rtl="0" eaLnBrk="0" fontAlgn="base" hangingPunct="0">
              <a:lnSpc>
                <a:spcPct val="140000"/>
              </a:lnSpc>
              <a:spcBef>
                <a:spcPct val="20000"/>
              </a:spcBef>
              <a:spcAft>
                <a:spcPct val="0"/>
              </a:spcAft>
              <a:buChar char="–"/>
              <a:defRPr>
                <a:solidFill>
                  <a:srgbClr val="585858"/>
                </a:solidFill>
                <a:latin typeface="+mn-lt"/>
                <a:ea typeface="+mn-ea"/>
              </a:defRPr>
            </a:lvl2pPr>
            <a:lvl3pPr marL="1143000" indent="-228600" algn="l" rtl="0" eaLnBrk="0" fontAlgn="base" hangingPunct="0">
              <a:lnSpc>
                <a:spcPct val="140000"/>
              </a:lnSpc>
              <a:spcBef>
                <a:spcPct val="20000"/>
              </a:spcBef>
              <a:spcAft>
                <a:spcPct val="0"/>
              </a:spcAft>
              <a:buChar char="•"/>
              <a:defRPr>
                <a:solidFill>
                  <a:srgbClr val="585858"/>
                </a:solidFill>
                <a:latin typeface="+mn-lt"/>
                <a:ea typeface="+mn-ea"/>
              </a:defRPr>
            </a:lvl3pPr>
            <a:lvl4pPr marL="1600200" indent="-228600" algn="l" rtl="0" eaLnBrk="0" fontAlgn="base" hangingPunct="0">
              <a:lnSpc>
                <a:spcPct val="140000"/>
              </a:lnSpc>
              <a:spcBef>
                <a:spcPct val="20000"/>
              </a:spcBef>
              <a:spcAft>
                <a:spcPct val="0"/>
              </a:spcAft>
              <a:buChar char="–"/>
              <a:defRPr sz="1600">
                <a:solidFill>
                  <a:srgbClr val="585858"/>
                </a:solidFill>
                <a:latin typeface="+mn-lt"/>
                <a:ea typeface="+mn-ea"/>
              </a:defRPr>
            </a:lvl4pPr>
            <a:lvl5pPr marL="2057400" indent="-228600" algn="l" rtl="0" eaLnBrk="0" fontAlgn="base" hangingPunct="0">
              <a:lnSpc>
                <a:spcPct val="140000"/>
              </a:lnSpc>
              <a:spcBef>
                <a:spcPct val="20000"/>
              </a:spcBef>
              <a:spcAft>
                <a:spcPct val="0"/>
              </a:spcAft>
              <a:buChar char="»"/>
              <a:defRPr sz="1400">
                <a:solidFill>
                  <a:srgbClr val="585858"/>
                </a:solidFill>
                <a:latin typeface="+mn-lt"/>
                <a:ea typeface="+mn-ea"/>
              </a:defRPr>
            </a:lvl5pPr>
            <a:lvl6pPr marL="2514600" indent="-228600" algn="l" rtl="0" fontAlgn="base">
              <a:lnSpc>
                <a:spcPct val="140000"/>
              </a:lnSpc>
              <a:spcBef>
                <a:spcPct val="20000"/>
              </a:spcBef>
              <a:spcAft>
                <a:spcPct val="0"/>
              </a:spcAft>
              <a:buChar char="»"/>
              <a:defRPr sz="1400">
                <a:solidFill>
                  <a:srgbClr val="585858"/>
                </a:solidFill>
                <a:latin typeface="+mn-lt"/>
                <a:ea typeface="+mn-ea"/>
              </a:defRPr>
            </a:lvl6pPr>
            <a:lvl7pPr marL="2971800" indent="-228600" algn="l" rtl="0" fontAlgn="base">
              <a:lnSpc>
                <a:spcPct val="140000"/>
              </a:lnSpc>
              <a:spcBef>
                <a:spcPct val="20000"/>
              </a:spcBef>
              <a:spcAft>
                <a:spcPct val="0"/>
              </a:spcAft>
              <a:buChar char="»"/>
              <a:defRPr sz="1400">
                <a:solidFill>
                  <a:srgbClr val="585858"/>
                </a:solidFill>
                <a:latin typeface="+mn-lt"/>
                <a:ea typeface="+mn-ea"/>
              </a:defRPr>
            </a:lvl7pPr>
            <a:lvl8pPr marL="3429000" indent="-228600" algn="l" rtl="0" fontAlgn="base">
              <a:lnSpc>
                <a:spcPct val="140000"/>
              </a:lnSpc>
              <a:spcBef>
                <a:spcPct val="20000"/>
              </a:spcBef>
              <a:spcAft>
                <a:spcPct val="0"/>
              </a:spcAft>
              <a:buChar char="»"/>
              <a:defRPr sz="1400">
                <a:solidFill>
                  <a:srgbClr val="585858"/>
                </a:solidFill>
                <a:latin typeface="+mn-lt"/>
                <a:ea typeface="+mn-ea"/>
              </a:defRPr>
            </a:lvl8pPr>
            <a:lvl9pPr marL="3886200" indent="-228600" algn="l" rtl="0" fontAlgn="base">
              <a:lnSpc>
                <a:spcPct val="140000"/>
              </a:lnSpc>
              <a:spcBef>
                <a:spcPct val="20000"/>
              </a:spcBef>
              <a:spcAft>
                <a:spcPct val="0"/>
              </a:spcAft>
              <a:buChar char="»"/>
              <a:defRPr sz="1400">
                <a:solidFill>
                  <a:srgbClr val="585858"/>
                </a:solidFill>
                <a:latin typeface="+mn-lt"/>
                <a:ea typeface="+mn-ea"/>
              </a:defRPr>
            </a:lvl9pPr>
          </a:lstStyle>
          <a:p>
            <a:r>
              <a:rPr lang="en-US" sz="1800" kern="0" dirty="0" smtClean="0">
                <a:solidFill>
                  <a:schemeClr val="tx1"/>
                </a:solidFill>
              </a:rPr>
              <a:t>New field illustrating estimated source reduction from facilities by measures implemented in RY2014</a:t>
            </a:r>
          </a:p>
          <a:p>
            <a:r>
              <a:rPr lang="en-US" sz="1800" kern="0" dirty="0" smtClean="0">
                <a:solidFill>
                  <a:schemeClr val="tx1"/>
                </a:solidFill>
              </a:rPr>
              <a:t>Categorized by type of activity and expected % annual reduction</a:t>
            </a:r>
          </a:p>
        </p:txBody>
      </p:sp>
      <p:graphicFrame>
        <p:nvGraphicFramePr>
          <p:cNvPr id="10" name="Chart 9"/>
          <p:cNvGraphicFramePr>
            <a:graphicFrameLocks/>
          </p:cNvGraphicFramePr>
          <p:nvPr>
            <p:extLst>
              <p:ext uri="{D42A27DB-BD31-4B8C-83A1-F6EECF244321}">
                <p14:modId xmlns:p14="http://schemas.microsoft.com/office/powerpoint/2010/main" val="2303542694"/>
              </p:ext>
            </p:extLst>
          </p:nvPr>
        </p:nvGraphicFramePr>
        <p:xfrm>
          <a:off x="3352800" y="2286000"/>
          <a:ext cx="5534025" cy="4038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343487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Slide Number Placeholder 3"/>
          <p:cNvSpPr>
            <a:spLocks noGrp="1"/>
          </p:cNvSpPr>
          <p:nvPr>
            <p:ph type="sldNum" sz="quarter" idx="10"/>
          </p:nvPr>
        </p:nvSpPr>
        <p:spPr>
          <a:xfrm>
            <a:off x="8382000" y="6248400"/>
            <a:ext cx="533400" cy="457200"/>
          </a:xfrm>
          <a:noFill/>
        </p:spPr>
        <p:txBody>
          <a:bodyPr/>
          <a:lstStyle/>
          <a:p>
            <a:fld id="{14F2C477-D762-43FC-AEC3-6A62A91B1A82}" type="slidenum">
              <a:rPr lang="en-US" smtClean="0"/>
              <a:pPr/>
              <a:t>21</a:t>
            </a:fld>
            <a:endParaRPr lang="en-US" smtClean="0"/>
          </a:p>
        </p:txBody>
      </p:sp>
      <p:sp>
        <p:nvSpPr>
          <p:cNvPr id="2" name="Content Placeholder 1"/>
          <p:cNvSpPr>
            <a:spLocks noGrp="1"/>
          </p:cNvSpPr>
          <p:nvPr>
            <p:ph idx="1"/>
          </p:nvPr>
        </p:nvSpPr>
        <p:spPr>
          <a:xfrm>
            <a:off x="807823" y="1066800"/>
            <a:ext cx="7086600" cy="1981200"/>
          </a:xfrm>
        </p:spPr>
        <p:txBody>
          <a:bodyPr>
            <a:normAutofit/>
          </a:bodyPr>
          <a:lstStyle/>
          <a:p>
            <a:pPr marL="0" indent="0" algn="ctr">
              <a:buNone/>
            </a:pPr>
            <a:endParaRPr lang="en-US" dirty="0" smtClean="0">
              <a:hlinkClick r:id="rId3"/>
            </a:endParaRPr>
          </a:p>
          <a:p>
            <a:pPr marL="0" indent="0" algn="ctr">
              <a:buNone/>
            </a:pPr>
            <a:endParaRPr lang="en-US" dirty="0">
              <a:hlinkClick r:id="rId3"/>
            </a:endParaRPr>
          </a:p>
          <a:p>
            <a:pPr marL="0" indent="0" algn="ctr">
              <a:buNone/>
            </a:pPr>
            <a:r>
              <a:rPr lang="en-US" dirty="0" smtClean="0">
                <a:hlinkClick r:id="rId3"/>
              </a:rPr>
              <a:t>www.epa.gov/trinationalanalysis</a:t>
            </a:r>
            <a:r>
              <a:rPr lang="en-US" dirty="0" smtClean="0"/>
              <a:t> </a:t>
            </a:r>
            <a:endParaRPr lang="en-US" dirty="0"/>
          </a:p>
        </p:txBody>
      </p:sp>
      <p:sp>
        <p:nvSpPr>
          <p:cNvPr id="5" name="TextBox 4"/>
          <p:cNvSpPr txBox="1"/>
          <p:nvPr/>
        </p:nvSpPr>
        <p:spPr>
          <a:xfrm>
            <a:off x="1303123" y="1472625"/>
            <a:ext cx="6096000" cy="584775"/>
          </a:xfrm>
          <a:prstGeom prst="rect">
            <a:avLst/>
          </a:prstGeom>
          <a:noFill/>
        </p:spPr>
        <p:txBody>
          <a:bodyPr wrap="square" rtlCol="0">
            <a:spAutoFit/>
          </a:bodyPr>
          <a:lstStyle/>
          <a:p>
            <a:pPr algn="ctr"/>
            <a:r>
              <a:rPr lang="en-US" sz="3200" b="1" dirty="0" smtClean="0">
                <a:solidFill>
                  <a:srgbClr val="008000"/>
                </a:solidFill>
              </a:rPr>
              <a:t>National Analysis Website </a:t>
            </a:r>
            <a:endParaRPr lang="en-US" sz="3200" b="1" dirty="0">
              <a:solidFill>
                <a:srgbClr val="008000"/>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444" y="2585466"/>
            <a:ext cx="5031358" cy="4123559"/>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4"/>
          <p:cNvSpPr>
            <a:spLocks noGrp="1"/>
          </p:cNvSpPr>
          <p:nvPr>
            <p:ph type="title"/>
          </p:nvPr>
        </p:nvSpPr>
        <p:spPr>
          <a:xfrm>
            <a:off x="762000" y="1066800"/>
            <a:ext cx="7620000" cy="990600"/>
          </a:xfrm>
        </p:spPr>
        <p:txBody>
          <a:bodyPr/>
          <a:lstStyle/>
          <a:p>
            <a:r>
              <a:rPr lang="en-US" b="1" smtClean="0">
                <a:solidFill>
                  <a:srgbClr val="008000"/>
                </a:solidFill>
              </a:rPr>
              <a:t>Using TRI Explorer</a:t>
            </a:r>
          </a:p>
        </p:txBody>
      </p:sp>
      <p:sp>
        <p:nvSpPr>
          <p:cNvPr id="20482" name="Slide Number Placeholder 3"/>
          <p:cNvSpPr>
            <a:spLocks noGrp="1"/>
          </p:cNvSpPr>
          <p:nvPr>
            <p:ph type="sldNum" sz="quarter" idx="12"/>
          </p:nvPr>
        </p:nvSpPr>
        <p:spPr>
          <a:noFill/>
        </p:spPr>
        <p:txBody>
          <a:bodyPr/>
          <a:lstStyle/>
          <a:p>
            <a:fld id="{1D220A2E-F41F-44B7-B235-21ED570B2AC1}" type="slidenum">
              <a:rPr lang="en-US" smtClean="0">
                <a:solidFill>
                  <a:srgbClr val="000000"/>
                </a:solidFill>
                <a:ea typeface="ＭＳ Ｐゴシック"/>
                <a:cs typeface="ＭＳ Ｐゴシック"/>
              </a:rPr>
              <a:pPr/>
              <a:t>22</a:t>
            </a:fld>
            <a:endParaRPr lang="en-US" smtClean="0">
              <a:solidFill>
                <a:srgbClr val="000000"/>
              </a:solidFill>
              <a:ea typeface="ＭＳ Ｐゴシック"/>
              <a:cs typeface="ＭＳ Ｐゴシック"/>
            </a:endParaRPr>
          </a:p>
        </p:txBody>
      </p:sp>
      <p:sp>
        <p:nvSpPr>
          <p:cNvPr id="20483" name="TextBox 7"/>
          <p:cNvSpPr txBox="1">
            <a:spLocks noChangeArrowheads="1"/>
          </p:cNvSpPr>
          <p:nvPr/>
        </p:nvSpPr>
        <p:spPr bwMode="auto">
          <a:xfrm>
            <a:off x="762000" y="1981200"/>
            <a:ext cx="7162800" cy="800100"/>
          </a:xfrm>
          <a:prstGeom prst="rect">
            <a:avLst/>
          </a:prstGeom>
          <a:noFill/>
          <a:ln w="9525">
            <a:noFill/>
            <a:miter lim="800000"/>
            <a:headEnd/>
            <a:tailEnd/>
          </a:ln>
        </p:spPr>
        <p:txBody>
          <a:bodyPr>
            <a:spAutoFit/>
          </a:bodyPr>
          <a:lstStyle/>
          <a:p>
            <a:pPr algn="ctr"/>
            <a:r>
              <a:rPr lang="en-US" sz="2200">
                <a:solidFill>
                  <a:srgbClr val="000000"/>
                </a:solidFill>
                <a:ea typeface="ＭＳ Ｐゴシック"/>
                <a:hlinkClick r:id="rId3"/>
              </a:rPr>
              <a:t>http://iaspub.epa.gov/triexplorer/tri_release.chemical</a:t>
            </a:r>
            <a:endParaRPr lang="en-US" sz="2200">
              <a:solidFill>
                <a:srgbClr val="000000"/>
              </a:solidFill>
              <a:ea typeface="ＭＳ Ｐゴシック"/>
            </a:endParaRPr>
          </a:p>
          <a:p>
            <a:pPr algn="ctr"/>
            <a:endParaRPr lang="en-US">
              <a:solidFill>
                <a:srgbClr val="000000"/>
              </a:solidFill>
              <a:ea typeface="ＭＳ Ｐゴシック"/>
            </a:endParaRPr>
          </a:p>
        </p:txBody>
      </p:sp>
      <p:pic>
        <p:nvPicPr>
          <p:cNvPr id="20485" name="Picture 7"/>
          <p:cNvPicPr>
            <a:picLocks noChangeAspect="1" noChangeArrowheads="1"/>
          </p:cNvPicPr>
          <p:nvPr/>
        </p:nvPicPr>
        <p:blipFill>
          <a:blip r:embed="rId4"/>
          <a:srcRect l="2063" t="10408" r="24472" b="12846"/>
          <a:stretch>
            <a:fillRect/>
          </a:stretch>
        </p:blipFill>
        <p:spPr bwMode="auto">
          <a:xfrm>
            <a:off x="2163763" y="2611438"/>
            <a:ext cx="4484687" cy="3376612"/>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2841259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Date Placeholder 1"/>
          <p:cNvSpPr>
            <a:spLocks noGrp="1"/>
          </p:cNvSpPr>
          <p:nvPr>
            <p:ph type="dt" sz="quarter" idx="10"/>
          </p:nvPr>
        </p:nvSpPr>
        <p:spPr>
          <a:xfrm>
            <a:off x="685800" y="6400800"/>
            <a:ext cx="1905000" cy="457200"/>
          </a:xfrm>
          <a:noFill/>
        </p:spPr>
        <p:txBody>
          <a:bodyPr/>
          <a:lstStyle/>
          <a:p>
            <a:endParaRPr lang="en-US" smtClean="0">
              <a:solidFill>
                <a:srgbClr val="000000"/>
              </a:solidFill>
              <a:ea typeface="ＭＳ Ｐゴシック"/>
              <a:cs typeface="ＭＳ Ｐゴシック"/>
            </a:endParaRPr>
          </a:p>
          <a:p>
            <a:endParaRPr lang="en-US" smtClean="0">
              <a:solidFill>
                <a:srgbClr val="000000"/>
              </a:solidFill>
              <a:ea typeface="ＭＳ Ｐゴシック"/>
              <a:cs typeface="ＭＳ Ｐゴシック"/>
            </a:endParaRPr>
          </a:p>
        </p:txBody>
      </p:sp>
      <p:sp>
        <p:nvSpPr>
          <p:cNvPr id="22530" name="Slide Number Placeholder 3"/>
          <p:cNvSpPr>
            <a:spLocks noGrp="1"/>
          </p:cNvSpPr>
          <p:nvPr>
            <p:ph type="sldNum" sz="quarter" idx="12"/>
          </p:nvPr>
        </p:nvSpPr>
        <p:spPr>
          <a:noFill/>
        </p:spPr>
        <p:txBody>
          <a:bodyPr/>
          <a:lstStyle/>
          <a:p>
            <a:fld id="{D530C41D-4FDC-4BD1-8AE8-5714F83923BD}" type="slidenum">
              <a:rPr lang="en-US" smtClean="0">
                <a:solidFill>
                  <a:srgbClr val="000000"/>
                </a:solidFill>
                <a:ea typeface="ＭＳ Ｐゴシック"/>
                <a:cs typeface="ＭＳ Ｐゴシック"/>
              </a:rPr>
              <a:pPr/>
              <a:t>23</a:t>
            </a:fld>
            <a:endParaRPr lang="en-US" smtClean="0">
              <a:solidFill>
                <a:srgbClr val="000000"/>
              </a:solidFill>
              <a:ea typeface="ＭＳ Ｐゴシック"/>
              <a:cs typeface="ＭＳ Ｐゴシック"/>
            </a:endParaRPr>
          </a:p>
        </p:txBody>
      </p:sp>
      <p:sp>
        <p:nvSpPr>
          <p:cNvPr id="6" name="Title 1"/>
          <p:cNvSpPr txBox="1">
            <a:spLocks/>
          </p:cNvSpPr>
          <p:nvPr/>
        </p:nvSpPr>
        <p:spPr>
          <a:xfrm>
            <a:off x="447675" y="904875"/>
            <a:ext cx="8382000" cy="990600"/>
          </a:xfrm>
          <a:prstGeom prst="rect">
            <a:avLst/>
          </a:prstGeom>
        </p:spPr>
        <p:txBody>
          <a:bodyPr>
            <a:normAutofit fontScale="90000" lnSpcReduction="10000"/>
          </a:bodyPr>
          <a:lstStyle/>
          <a:p>
            <a:pPr algn="ctr" fontAlgn="auto">
              <a:spcAft>
                <a:spcPts val="0"/>
              </a:spcAft>
              <a:defRPr/>
            </a:pPr>
            <a:r>
              <a:rPr lang="en-US" sz="4000" b="1" spc="-100" dirty="0">
                <a:solidFill>
                  <a:srgbClr val="000000"/>
                </a:solidFill>
                <a:latin typeface="Arial"/>
                <a:ea typeface="ＭＳ Ｐゴシック"/>
                <a:cs typeface="+mj-cs"/>
              </a:rPr>
              <a:t>                </a:t>
            </a:r>
            <a:r>
              <a:rPr lang="en-US" sz="3600" b="1" spc="-100" dirty="0">
                <a:solidFill>
                  <a:srgbClr val="000000"/>
                </a:solidFill>
                <a:latin typeface="Arial"/>
                <a:ea typeface="ＭＳ Ｐゴシック"/>
                <a:cs typeface="+mj-cs"/>
              </a:rPr>
              <a:t>TRI Explorer </a:t>
            </a:r>
          </a:p>
          <a:p>
            <a:pPr algn="ctr" fontAlgn="auto">
              <a:spcAft>
                <a:spcPts val="0"/>
              </a:spcAft>
              <a:defRPr/>
            </a:pPr>
            <a:r>
              <a:rPr lang="en-US" sz="2700" b="1" dirty="0">
                <a:solidFill>
                  <a:srgbClr val="000000"/>
                </a:solidFill>
                <a:latin typeface="Arial"/>
              </a:rPr>
              <a:t>Five Steps to generate a report</a:t>
            </a:r>
            <a:endParaRPr lang="en-US" sz="2700" spc="-100" dirty="0">
              <a:solidFill>
                <a:srgbClr val="000000"/>
              </a:solidFill>
              <a:latin typeface="Arial"/>
              <a:ea typeface="ＭＳ Ｐゴシック"/>
              <a:cs typeface="+mj-cs"/>
            </a:endParaRPr>
          </a:p>
        </p:txBody>
      </p:sp>
      <p:grpSp>
        <p:nvGrpSpPr>
          <p:cNvPr id="22532" name="Group 25"/>
          <p:cNvGrpSpPr>
            <a:grpSpLocks/>
          </p:cNvGrpSpPr>
          <p:nvPr/>
        </p:nvGrpSpPr>
        <p:grpSpPr bwMode="auto">
          <a:xfrm>
            <a:off x="107950" y="1882775"/>
            <a:ext cx="9036050" cy="4816475"/>
            <a:chOff x="68" y="1186"/>
            <a:chExt cx="5692" cy="3034"/>
          </a:xfrm>
        </p:grpSpPr>
        <p:pic>
          <p:nvPicPr>
            <p:cNvPr id="22534" name="Picture 26"/>
            <p:cNvPicPr>
              <a:picLocks noChangeAspect="1" noChangeArrowheads="1"/>
            </p:cNvPicPr>
            <p:nvPr/>
          </p:nvPicPr>
          <p:blipFill>
            <a:blip r:embed="rId2"/>
            <a:srcRect l="2251" t="23547" r="4031" b="5464"/>
            <a:stretch>
              <a:fillRect/>
            </a:stretch>
          </p:blipFill>
          <p:spPr bwMode="auto">
            <a:xfrm>
              <a:off x="1553" y="1186"/>
              <a:ext cx="4207" cy="2296"/>
            </a:xfrm>
            <a:prstGeom prst="rect">
              <a:avLst/>
            </a:prstGeom>
            <a:noFill/>
            <a:ln w="9525">
              <a:solidFill>
                <a:schemeClr val="tx1"/>
              </a:solidFill>
              <a:miter lim="800000"/>
              <a:headEnd/>
              <a:tailEnd/>
            </a:ln>
          </p:spPr>
        </p:pic>
        <p:sp>
          <p:nvSpPr>
            <p:cNvPr id="22535" name="TextBox 9"/>
            <p:cNvSpPr txBox="1">
              <a:spLocks noChangeArrowheads="1"/>
            </p:cNvSpPr>
            <p:nvPr/>
          </p:nvSpPr>
          <p:spPr bwMode="auto">
            <a:xfrm>
              <a:off x="265" y="1342"/>
              <a:ext cx="998" cy="350"/>
            </a:xfrm>
            <a:prstGeom prst="rect">
              <a:avLst/>
            </a:prstGeom>
            <a:noFill/>
            <a:ln w="38100">
              <a:solidFill>
                <a:srgbClr val="FFC000"/>
              </a:solidFill>
              <a:miter lim="800000"/>
              <a:headEnd/>
              <a:tailEnd/>
            </a:ln>
          </p:spPr>
          <p:txBody>
            <a:bodyPr>
              <a:spAutoFit/>
            </a:bodyPr>
            <a:lstStyle/>
            <a:p>
              <a:r>
                <a:rPr lang="en-US" sz="1400" b="1">
                  <a:solidFill>
                    <a:srgbClr val="000000"/>
                  </a:solidFill>
                  <a:ea typeface="ＭＳ Ｐゴシック"/>
                </a:rPr>
                <a:t>Step 1.</a:t>
              </a:r>
              <a:r>
                <a:rPr lang="en-US" sz="1400">
                  <a:solidFill>
                    <a:srgbClr val="000000"/>
                  </a:solidFill>
                  <a:ea typeface="ＭＳ Ｐゴシック"/>
                </a:rPr>
                <a:t> Choose </a:t>
              </a:r>
              <a:r>
                <a:rPr lang="en-US" sz="1400" i="1">
                  <a:solidFill>
                    <a:srgbClr val="000000"/>
                  </a:solidFill>
                  <a:ea typeface="ＭＳ Ｐゴシック"/>
                </a:rPr>
                <a:t>Report Type</a:t>
              </a:r>
              <a:endParaRPr lang="en-US" sz="1400">
                <a:solidFill>
                  <a:srgbClr val="000000"/>
                </a:solidFill>
                <a:ea typeface="ＭＳ Ｐゴシック"/>
              </a:endParaRPr>
            </a:p>
          </p:txBody>
        </p:sp>
        <p:sp>
          <p:nvSpPr>
            <p:cNvPr id="9" name="Rectangle 8"/>
            <p:cNvSpPr/>
            <p:nvPr/>
          </p:nvSpPr>
          <p:spPr>
            <a:xfrm>
              <a:off x="1265" y="1582"/>
              <a:ext cx="2585" cy="113"/>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0" name="Rectangle 9"/>
            <p:cNvSpPr/>
            <p:nvPr/>
          </p:nvSpPr>
          <p:spPr>
            <a:xfrm>
              <a:off x="1410" y="1710"/>
              <a:ext cx="4350" cy="112"/>
            </a:xfrm>
            <a:prstGeom prst="rect">
              <a:avLst/>
            </a:prstGeom>
            <a:no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22538" name="TextBox 13"/>
            <p:cNvSpPr txBox="1">
              <a:spLocks noChangeArrowheads="1"/>
            </p:cNvSpPr>
            <p:nvPr/>
          </p:nvSpPr>
          <p:spPr bwMode="auto">
            <a:xfrm>
              <a:off x="204" y="2426"/>
              <a:ext cx="1338" cy="484"/>
            </a:xfrm>
            <a:prstGeom prst="rect">
              <a:avLst/>
            </a:prstGeom>
            <a:noFill/>
            <a:ln w="38100">
              <a:solidFill>
                <a:srgbClr val="00B050"/>
              </a:solidFill>
              <a:miter lim="800000"/>
              <a:headEnd/>
              <a:tailEnd/>
            </a:ln>
          </p:spPr>
          <p:txBody>
            <a:bodyPr>
              <a:spAutoFit/>
            </a:bodyPr>
            <a:lstStyle/>
            <a:p>
              <a:r>
                <a:rPr lang="en-US" sz="1400" b="1">
                  <a:solidFill>
                    <a:srgbClr val="000000"/>
                  </a:solidFill>
                  <a:ea typeface="ＭＳ Ｐゴシック"/>
                </a:rPr>
                <a:t>Step 3.</a:t>
              </a:r>
              <a:r>
                <a:rPr lang="en-US" sz="1400">
                  <a:solidFill>
                    <a:srgbClr val="000000"/>
                  </a:solidFill>
                  <a:ea typeface="ＭＳ Ｐゴシック"/>
                </a:rPr>
                <a:t> Choose </a:t>
              </a:r>
              <a:r>
                <a:rPr lang="en-US" sz="1400" i="1">
                  <a:solidFill>
                    <a:srgbClr val="000000"/>
                  </a:solidFill>
                  <a:ea typeface="ＭＳ Ｐゴシック"/>
                </a:rPr>
                <a:t>Filters (Optional - All filters have a default)</a:t>
              </a:r>
              <a:endParaRPr lang="en-US" sz="1400">
                <a:solidFill>
                  <a:srgbClr val="000000"/>
                </a:solidFill>
                <a:ea typeface="ＭＳ Ｐゴシック"/>
              </a:endParaRPr>
            </a:p>
          </p:txBody>
        </p:sp>
        <p:sp>
          <p:nvSpPr>
            <p:cNvPr id="12" name="Rectangle 11"/>
            <p:cNvSpPr>
              <a:spLocks noChangeArrowheads="1"/>
            </p:cNvSpPr>
            <p:nvPr/>
          </p:nvSpPr>
          <p:spPr bwMode="auto">
            <a:xfrm>
              <a:off x="1549" y="2140"/>
              <a:ext cx="1253" cy="1207"/>
            </a:xfrm>
            <a:prstGeom prst="rect">
              <a:avLst/>
            </a:prstGeom>
            <a:noFill/>
            <a:ln w="34925" algn="ctr">
              <a:solidFill>
                <a:srgbClr val="00B050"/>
              </a:solidFill>
              <a:miter lim="800000"/>
              <a:headEnd/>
              <a:tailEnd/>
            </a:ln>
          </p:spPr>
          <p:txBody>
            <a:bodyPr anchor="ctr"/>
            <a:lstStyle/>
            <a:p>
              <a:pPr algn="ctr" fontAlgn="auto">
                <a:spcBef>
                  <a:spcPts val="0"/>
                </a:spcBef>
                <a:spcAft>
                  <a:spcPts val="0"/>
                </a:spcAft>
                <a:defRPr/>
              </a:pPr>
              <a:endParaRPr lang="en-US">
                <a:solidFill>
                  <a:srgbClr val="FFFFFF"/>
                </a:solidFill>
                <a:latin typeface="Arial"/>
                <a:ea typeface="ＭＳ Ｐゴシック"/>
              </a:endParaRPr>
            </a:p>
          </p:txBody>
        </p:sp>
        <p:sp>
          <p:nvSpPr>
            <p:cNvPr id="13" name="TextBox 12"/>
            <p:cNvSpPr txBox="1">
              <a:spLocks noChangeArrowheads="1"/>
            </p:cNvSpPr>
            <p:nvPr/>
          </p:nvSpPr>
          <p:spPr bwMode="auto">
            <a:xfrm>
              <a:off x="68" y="1708"/>
              <a:ext cx="1338" cy="484"/>
            </a:xfrm>
            <a:prstGeom prst="rect">
              <a:avLst/>
            </a:prstGeom>
            <a:noFill/>
            <a:ln w="38100">
              <a:solidFill>
                <a:srgbClr val="000000"/>
              </a:solidFill>
              <a:miter lim="800000"/>
              <a:headEnd/>
              <a:tailEnd/>
            </a:ln>
          </p:spPr>
          <p:txBody>
            <a:bodyPr>
              <a:spAutoFit/>
            </a:bodyPr>
            <a:lstStyle/>
            <a:p>
              <a:pPr fontAlgn="auto">
                <a:spcBef>
                  <a:spcPts val="0"/>
                </a:spcBef>
                <a:spcAft>
                  <a:spcPts val="0"/>
                </a:spcAft>
                <a:defRPr/>
              </a:pPr>
              <a:r>
                <a:rPr lang="en-US" sz="1400" b="1" dirty="0">
                  <a:solidFill>
                    <a:srgbClr val="000000"/>
                  </a:solidFill>
                  <a:latin typeface="Arial"/>
                </a:rPr>
                <a:t>Step 2.</a:t>
              </a:r>
              <a:r>
                <a:rPr lang="en-US" sz="1400" dirty="0">
                  <a:solidFill>
                    <a:srgbClr val="000000"/>
                  </a:solidFill>
                  <a:latin typeface="Arial"/>
                </a:rPr>
                <a:t> Select a </a:t>
              </a:r>
              <a:r>
                <a:rPr lang="en-US" sz="1400" i="1" dirty="0">
                  <a:solidFill>
                    <a:srgbClr val="000000"/>
                  </a:solidFill>
                  <a:latin typeface="Arial"/>
                </a:rPr>
                <a:t>Report Grouping</a:t>
              </a:r>
              <a:r>
                <a:rPr lang="en-US" sz="1400" dirty="0">
                  <a:solidFill>
                    <a:srgbClr val="000000"/>
                  </a:solidFill>
                  <a:latin typeface="Arial"/>
                </a:rPr>
                <a:t> (How data will be summarized)</a:t>
              </a:r>
            </a:p>
          </p:txBody>
        </p:sp>
        <p:sp>
          <p:nvSpPr>
            <p:cNvPr id="22541" name="TextBox 15"/>
            <p:cNvSpPr txBox="1">
              <a:spLocks noChangeArrowheads="1"/>
            </p:cNvSpPr>
            <p:nvPr/>
          </p:nvSpPr>
          <p:spPr bwMode="auto">
            <a:xfrm>
              <a:off x="142" y="3063"/>
              <a:ext cx="1308" cy="618"/>
            </a:xfrm>
            <a:prstGeom prst="rect">
              <a:avLst/>
            </a:prstGeom>
            <a:noFill/>
            <a:ln w="38100">
              <a:solidFill>
                <a:srgbClr val="0070C0"/>
              </a:solidFill>
              <a:miter lim="800000"/>
              <a:headEnd/>
              <a:tailEnd/>
            </a:ln>
          </p:spPr>
          <p:txBody>
            <a:bodyPr>
              <a:spAutoFit/>
            </a:bodyPr>
            <a:lstStyle/>
            <a:p>
              <a:r>
                <a:rPr lang="en-US" sz="1400" b="1">
                  <a:solidFill>
                    <a:srgbClr val="000000"/>
                  </a:solidFill>
                  <a:ea typeface="ＭＳ Ｐゴシック"/>
                </a:rPr>
                <a:t>Step 4.</a:t>
              </a:r>
              <a:r>
                <a:rPr lang="en-US" sz="1400">
                  <a:solidFill>
                    <a:srgbClr val="000000"/>
                  </a:solidFill>
                  <a:ea typeface="ＭＳ Ｐゴシック"/>
                </a:rPr>
                <a:t> Choose </a:t>
              </a:r>
              <a:r>
                <a:rPr lang="en-US" sz="1400" i="1">
                  <a:solidFill>
                    <a:srgbClr val="000000"/>
                  </a:solidFill>
                  <a:ea typeface="ＭＳ Ｐゴシック"/>
                </a:rPr>
                <a:t>Columns</a:t>
              </a:r>
              <a:r>
                <a:rPr lang="en-US" sz="1400">
                  <a:solidFill>
                    <a:srgbClr val="000000"/>
                  </a:solidFill>
                  <a:ea typeface="ＭＳ Ｐゴシック"/>
                </a:rPr>
                <a:t> to be displayed </a:t>
              </a:r>
              <a:r>
                <a:rPr lang="en-US" sz="1400" i="1">
                  <a:solidFill>
                    <a:srgbClr val="000000"/>
                  </a:solidFill>
                  <a:ea typeface="ＭＳ Ｐゴシック"/>
                </a:rPr>
                <a:t>(All options have a default)</a:t>
              </a:r>
              <a:endParaRPr lang="en-US" sz="1400">
                <a:solidFill>
                  <a:srgbClr val="000000"/>
                </a:solidFill>
                <a:ea typeface="ＭＳ Ｐゴシック"/>
              </a:endParaRPr>
            </a:p>
          </p:txBody>
        </p:sp>
        <p:sp>
          <p:nvSpPr>
            <p:cNvPr id="22542" name="TextBox 16"/>
            <p:cNvSpPr txBox="1">
              <a:spLocks noChangeArrowheads="1"/>
            </p:cNvSpPr>
            <p:nvPr/>
          </p:nvSpPr>
          <p:spPr bwMode="auto">
            <a:xfrm>
              <a:off x="151" y="3736"/>
              <a:ext cx="1338" cy="484"/>
            </a:xfrm>
            <a:prstGeom prst="rect">
              <a:avLst/>
            </a:prstGeom>
            <a:noFill/>
            <a:ln w="38100">
              <a:solidFill>
                <a:srgbClr val="7030A0"/>
              </a:solidFill>
              <a:miter lim="800000"/>
              <a:headEnd/>
              <a:tailEnd/>
            </a:ln>
          </p:spPr>
          <p:txBody>
            <a:bodyPr>
              <a:spAutoFit/>
            </a:bodyPr>
            <a:lstStyle/>
            <a:p>
              <a:r>
                <a:rPr lang="en-US" sz="1400" b="1">
                  <a:solidFill>
                    <a:srgbClr val="000000"/>
                  </a:solidFill>
                  <a:ea typeface="ＭＳ Ｐゴシック"/>
                </a:rPr>
                <a:t>Step 5.</a:t>
              </a:r>
              <a:r>
                <a:rPr lang="en-US" sz="1400">
                  <a:solidFill>
                    <a:srgbClr val="000000"/>
                  </a:solidFill>
                  <a:ea typeface="ＭＳ Ｐゴシック"/>
                </a:rPr>
                <a:t> Click on the </a:t>
              </a:r>
              <a:r>
                <a:rPr lang="en-US" sz="1400" i="1">
                  <a:solidFill>
                    <a:srgbClr val="000000"/>
                  </a:solidFill>
                  <a:ea typeface="ＭＳ Ｐゴシック"/>
                </a:rPr>
                <a:t>Generate Report</a:t>
              </a:r>
              <a:r>
                <a:rPr lang="en-US" sz="1400">
                  <a:solidFill>
                    <a:srgbClr val="000000"/>
                  </a:solidFill>
                  <a:ea typeface="ＭＳ Ｐゴシック"/>
                </a:rPr>
                <a:t> button.</a:t>
              </a:r>
            </a:p>
          </p:txBody>
        </p:sp>
        <p:sp>
          <p:nvSpPr>
            <p:cNvPr id="16" name="Rectangle 15"/>
            <p:cNvSpPr/>
            <p:nvPr/>
          </p:nvSpPr>
          <p:spPr>
            <a:xfrm>
              <a:off x="2831" y="2144"/>
              <a:ext cx="1561" cy="1280"/>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cxnSp>
          <p:nvCxnSpPr>
            <p:cNvPr id="17" name="Straight Connector 16"/>
            <p:cNvCxnSpPr/>
            <p:nvPr/>
          </p:nvCxnSpPr>
          <p:spPr>
            <a:xfrm>
              <a:off x="1462" y="3368"/>
              <a:ext cx="1370" cy="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8" name="Rectangle 17"/>
            <p:cNvSpPr>
              <a:spLocks noChangeArrowheads="1"/>
            </p:cNvSpPr>
            <p:nvPr/>
          </p:nvSpPr>
          <p:spPr bwMode="auto">
            <a:xfrm>
              <a:off x="1608" y="3380"/>
              <a:ext cx="525" cy="105"/>
            </a:xfrm>
            <a:prstGeom prst="rect">
              <a:avLst/>
            </a:prstGeom>
            <a:noFill/>
            <a:ln w="34925" algn="ctr">
              <a:solidFill>
                <a:srgbClr val="7030A0"/>
              </a:solidFill>
              <a:miter lim="800000"/>
              <a:headEnd/>
              <a:tailEnd/>
            </a:ln>
          </p:spPr>
          <p:txBody>
            <a:bodyPr anchor="ctr"/>
            <a:lstStyle/>
            <a:p>
              <a:pPr algn="ctr" fontAlgn="auto">
                <a:spcBef>
                  <a:spcPts val="0"/>
                </a:spcBef>
                <a:spcAft>
                  <a:spcPts val="0"/>
                </a:spcAft>
                <a:defRPr/>
              </a:pPr>
              <a:endParaRPr lang="en-US">
                <a:solidFill>
                  <a:srgbClr val="FFFFFF"/>
                </a:solidFill>
                <a:latin typeface="Arial"/>
                <a:ea typeface="ＭＳ Ｐゴシック"/>
              </a:endParaRPr>
            </a:p>
          </p:txBody>
        </p:sp>
        <p:cxnSp>
          <p:nvCxnSpPr>
            <p:cNvPr id="22546" name="Shape 18"/>
            <p:cNvCxnSpPr>
              <a:cxnSpLocks noChangeShapeType="1"/>
              <a:stCxn id="22542" idx="3"/>
              <a:endCxn id="18" idx="2"/>
            </p:cNvCxnSpPr>
            <p:nvPr/>
          </p:nvCxnSpPr>
          <p:spPr bwMode="auto">
            <a:xfrm flipV="1">
              <a:off x="1501" y="3496"/>
              <a:ext cx="370" cy="482"/>
            </a:xfrm>
            <a:prstGeom prst="bentConnector2">
              <a:avLst/>
            </a:prstGeom>
            <a:noFill/>
            <a:ln w="38100" algn="ctr">
              <a:solidFill>
                <a:srgbClr val="7030A0"/>
              </a:solidFill>
              <a:miter lim="800000"/>
              <a:headEnd/>
              <a:tailEnd/>
            </a:ln>
          </p:spPr>
        </p:cxnSp>
        <p:sp>
          <p:nvSpPr>
            <p:cNvPr id="20" name="Oval 19"/>
            <p:cNvSpPr/>
            <p:nvPr/>
          </p:nvSpPr>
          <p:spPr>
            <a:xfrm>
              <a:off x="4752" y="2074"/>
              <a:ext cx="384" cy="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1" name="Oval 20"/>
            <p:cNvSpPr/>
            <p:nvPr/>
          </p:nvSpPr>
          <p:spPr>
            <a:xfrm>
              <a:off x="2480" y="1822"/>
              <a:ext cx="288" cy="1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2" name="Oval 21"/>
            <p:cNvSpPr/>
            <p:nvPr/>
          </p:nvSpPr>
          <p:spPr>
            <a:xfrm>
              <a:off x="4704" y="2218"/>
              <a:ext cx="672" cy="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3" name="Oval 22"/>
            <p:cNvSpPr/>
            <p:nvPr/>
          </p:nvSpPr>
          <p:spPr>
            <a:xfrm>
              <a:off x="1454" y="2792"/>
              <a:ext cx="1330" cy="4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4" name="Oval 23"/>
            <p:cNvSpPr/>
            <p:nvPr/>
          </p:nvSpPr>
          <p:spPr>
            <a:xfrm>
              <a:off x="2373" y="3706"/>
              <a:ext cx="1782" cy="4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2552" name="TextBox 24"/>
            <p:cNvSpPr txBox="1">
              <a:spLocks noChangeArrowheads="1"/>
            </p:cNvSpPr>
            <p:nvPr/>
          </p:nvSpPr>
          <p:spPr bwMode="auto">
            <a:xfrm>
              <a:off x="2532" y="3754"/>
              <a:ext cx="1680" cy="326"/>
            </a:xfrm>
            <a:prstGeom prst="rect">
              <a:avLst/>
            </a:prstGeom>
            <a:noFill/>
            <a:ln w="9525">
              <a:noFill/>
              <a:miter lim="800000"/>
              <a:headEnd/>
              <a:tailEnd/>
            </a:ln>
          </p:spPr>
          <p:txBody>
            <a:bodyPr>
              <a:spAutoFit/>
            </a:bodyPr>
            <a:lstStyle/>
            <a:p>
              <a:r>
                <a:rPr lang="en-US" sz="1400">
                  <a:solidFill>
                    <a:srgbClr val="000000"/>
                  </a:solidFill>
                  <a:ea typeface="ＭＳ Ｐゴシック"/>
                </a:rPr>
                <a:t>Red ovals identify available user aids or key references </a:t>
              </a:r>
            </a:p>
          </p:txBody>
        </p:sp>
      </p:grpSp>
    </p:spTree>
    <p:extLst>
      <p:ext uri="{BB962C8B-B14F-4D97-AF65-F5344CB8AC3E}">
        <p14:creationId xmlns:p14="http://schemas.microsoft.com/office/powerpoint/2010/main" val="29191981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Number Placeholder 3"/>
          <p:cNvSpPr>
            <a:spLocks noGrp="1"/>
          </p:cNvSpPr>
          <p:nvPr>
            <p:ph type="sldNum" sz="quarter" idx="12"/>
          </p:nvPr>
        </p:nvSpPr>
        <p:spPr>
          <a:noFill/>
        </p:spPr>
        <p:txBody>
          <a:bodyPr/>
          <a:lstStyle/>
          <a:p>
            <a:fld id="{E609D03D-8772-41A3-9111-334F2FCB8FFB}" type="slidenum">
              <a:rPr lang="en-US" smtClean="0">
                <a:solidFill>
                  <a:srgbClr val="000000"/>
                </a:solidFill>
                <a:ea typeface="ＭＳ Ｐゴシック"/>
                <a:cs typeface="ＭＳ Ｐゴシック"/>
              </a:rPr>
              <a:pPr/>
              <a:t>24</a:t>
            </a:fld>
            <a:endParaRPr lang="en-US" smtClean="0">
              <a:solidFill>
                <a:srgbClr val="000000"/>
              </a:solidFill>
              <a:ea typeface="ＭＳ Ｐゴシック"/>
              <a:cs typeface="ＭＳ Ｐゴシック"/>
            </a:endParaRPr>
          </a:p>
        </p:txBody>
      </p:sp>
      <p:grpSp>
        <p:nvGrpSpPr>
          <p:cNvPr id="23555" name="Group 36"/>
          <p:cNvGrpSpPr>
            <a:grpSpLocks/>
          </p:cNvGrpSpPr>
          <p:nvPr/>
        </p:nvGrpSpPr>
        <p:grpSpPr bwMode="auto">
          <a:xfrm>
            <a:off x="76200" y="1066800"/>
            <a:ext cx="8761413" cy="5661025"/>
            <a:chOff x="57" y="672"/>
            <a:chExt cx="5519" cy="3566"/>
          </a:xfrm>
        </p:grpSpPr>
        <p:grpSp>
          <p:nvGrpSpPr>
            <p:cNvPr id="23556" name="Group 35"/>
            <p:cNvGrpSpPr>
              <a:grpSpLocks/>
            </p:cNvGrpSpPr>
            <p:nvPr/>
          </p:nvGrpSpPr>
          <p:grpSpPr bwMode="auto">
            <a:xfrm>
              <a:off x="202" y="672"/>
              <a:ext cx="5374" cy="2274"/>
              <a:chOff x="198" y="672"/>
              <a:chExt cx="5374" cy="2274"/>
            </a:xfrm>
          </p:grpSpPr>
          <p:grpSp>
            <p:nvGrpSpPr>
              <p:cNvPr id="23572" name="Group 27"/>
              <p:cNvGrpSpPr>
                <a:grpSpLocks/>
              </p:cNvGrpSpPr>
              <p:nvPr/>
            </p:nvGrpSpPr>
            <p:grpSpPr bwMode="auto">
              <a:xfrm>
                <a:off x="208" y="672"/>
                <a:ext cx="5364" cy="2272"/>
                <a:chOff x="216" y="768"/>
                <a:chExt cx="5364" cy="2272"/>
              </a:xfrm>
            </p:grpSpPr>
            <p:pic>
              <p:nvPicPr>
                <p:cNvPr id="23574" name="Picture 28"/>
                <p:cNvPicPr>
                  <a:picLocks noChangeAspect="1" noChangeArrowheads="1"/>
                </p:cNvPicPr>
                <p:nvPr/>
              </p:nvPicPr>
              <p:blipFill>
                <a:blip r:embed="rId2"/>
                <a:srcRect l="2719" t="21545" r="4219" b="63449"/>
                <a:stretch>
                  <a:fillRect/>
                </a:stretch>
              </p:blipFill>
              <p:spPr bwMode="auto">
                <a:xfrm>
                  <a:off x="227" y="778"/>
                  <a:ext cx="5353" cy="622"/>
                </a:xfrm>
                <a:prstGeom prst="rect">
                  <a:avLst/>
                </a:prstGeom>
                <a:noFill/>
                <a:ln w="9525">
                  <a:noFill/>
                  <a:miter lim="800000"/>
                  <a:headEnd/>
                  <a:tailEnd/>
                </a:ln>
              </p:spPr>
            </p:pic>
            <p:pic>
              <p:nvPicPr>
                <p:cNvPr id="23575" name="Picture 29"/>
                <p:cNvPicPr>
                  <a:picLocks noChangeAspect="1" noChangeArrowheads="1"/>
                </p:cNvPicPr>
                <p:nvPr/>
              </p:nvPicPr>
              <p:blipFill>
                <a:blip r:embed="rId2"/>
                <a:srcRect l="2719" t="44028" r="4219" b="18677"/>
                <a:stretch>
                  <a:fillRect/>
                </a:stretch>
              </p:blipFill>
              <p:spPr bwMode="auto">
                <a:xfrm>
                  <a:off x="224" y="1406"/>
                  <a:ext cx="5353" cy="1546"/>
                </a:xfrm>
                <a:prstGeom prst="rect">
                  <a:avLst/>
                </a:prstGeom>
                <a:noFill/>
                <a:ln w="9525">
                  <a:noFill/>
                  <a:miter lim="800000"/>
                  <a:headEnd/>
                  <a:tailEnd/>
                </a:ln>
              </p:spPr>
            </p:pic>
            <p:sp>
              <p:nvSpPr>
                <p:cNvPr id="23576" name="Rectangle 30"/>
                <p:cNvSpPr>
                  <a:spLocks noChangeArrowheads="1"/>
                </p:cNvSpPr>
                <p:nvPr/>
              </p:nvSpPr>
              <p:spPr bwMode="auto">
                <a:xfrm>
                  <a:off x="216" y="768"/>
                  <a:ext cx="5352" cy="2264"/>
                </a:xfrm>
                <a:prstGeom prst="rect">
                  <a:avLst/>
                </a:prstGeom>
                <a:noFill/>
                <a:ln w="6350">
                  <a:solidFill>
                    <a:schemeClr val="tx1"/>
                  </a:solidFill>
                  <a:miter lim="800000"/>
                  <a:headEnd/>
                  <a:tailEnd/>
                </a:ln>
              </p:spPr>
              <p:txBody>
                <a:bodyPr wrap="none" anchor="ctr"/>
                <a:lstStyle/>
                <a:p>
                  <a:endParaRPr lang="en-US">
                    <a:solidFill>
                      <a:srgbClr val="000000"/>
                    </a:solidFill>
                    <a:ea typeface="ＭＳ Ｐゴシック"/>
                  </a:endParaRPr>
                </a:p>
              </p:txBody>
            </p:sp>
            <p:sp>
              <p:nvSpPr>
                <p:cNvPr id="23577" name="Line 31"/>
                <p:cNvSpPr>
                  <a:spLocks noChangeShapeType="1"/>
                </p:cNvSpPr>
                <p:nvPr/>
              </p:nvSpPr>
              <p:spPr bwMode="auto">
                <a:xfrm>
                  <a:off x="224" y="3040"/>
                  <a:ext cx="5344" cy="0"/>
                </a:xfrm>
                <a:prstGeom prst="line">
                  <a:avLst/>
                </a:prstGeom>
                <a:noFill/>
                <a:ln w="25400">
                  <a:solidFill>
                    <a:schemeClr val="bg1"/>
                  </a:solidFill>
                  <a:round/>
                  <a:headEnd/>
                  <a:tailEnd/>
                </a:ln>
              </p:spPr>
              <p:txBody>
                <a:bodyPr/>
                <a:lstStyle/>
                <a:p>
                  <a:endParaRPr lang="en-US">
                    <a:solidFill>
                      <a:srgbClr val="000000"/>
                    </a:solidFill>
                    <a:ea typeface="ＭＳ Ｐゴシック"/>
                  </a:endParaRPr>
                </a:p>
              </p:txBody>
            </p:sp>
          </p:grpSp>
          <p:sp>
            <p:nvSpPr>
              <p:cNvPr id="23573" name="Line 34"/>
              <p:cNvSpPr>
                <a:spLocks noChangeShapeType="1"/>
              </p:cNvSpPr>
              <p:nvPr/>
            </p:nvSpPr>
            <p:spPr bwMode="auto">
              <a:xfrm>
                <a:off x="198" y="2946"/>
                <a:ext cx="5364" cy="0"/>
              </a:xfrm>
              <a:prstGeom prst="line">
                <a:avLst/>
              </a:prstGeom>
              <a:noFill/>
              <a:ln w="38100">
                <a:solidFill>
                  <a:schemeClr val="bg1"/>
                </a:solidFill>
                <a:round/>
                <a:headEnd/>
                <a:tailEnd/>
              </a:ln>
            </p:spPr>
            <p:txBody>
              <a:bodyPr/>
              <a:lstStyle/>
              <a:p>
                <a:endParaRPr lang="en-US">
                  <a:solidFill>
                    <a:srgbClr val="000000"/>
                  </a:solidFill>
                  <a:ea typeface="ＭＳ Ｐゴシック"/>
                </a:endParaRPr>
              </a:p>
            </p:txBody>
          </p:sp>
        </p:grpSp>
        <p:cxnSp>
          <p:nvCxnSpPr>
            <p:cNvPr id="23557" name="Straight Arrow Connector 46"/>
            <p:cNvCxnSpPr>
              <a:cxnSpLocks noChangeShapeType="1"/>
              <a:stCxn id="23560" idx="4"/>
            </p:cNvCxnSpPr>
            <p:nvPr/>
          </p:nvCxnSpPr>
          <p:spPr bwMode="auto">
            <a:xfrm flipH="1">
              <a:off x="4601" y="1667"/>
              <a:ext cx="545" cy="1146"/>
            </a:xfrm>
            <a:prstGeom prst="straightConnector1">
              <a:avLst/>
            </a:prstGeom>
            <a:noFill/>
            <a:ln w="50800" algn="ctr">
              <a:solidFill>
                <a:srgbClr val="FF0000"/>
              </a:solidFill>
              <a:round/>
              <a:headEnd/>
              <a:tailEnd type="arrow" w="med" len="med"/>
            </a:ln>
          </p:spPr>
        </p:cxnSp>
        <p:cxnSp>
          <p:nvCxnSpPr>
            <p:cNvPr id="23558" name="Straight Arrow Connector 47"/>
            <p:cNvCxnSpPr>
              <a:cxnSpLocks noChangeShapeType="1"/>
              <a:stCxn id="23559" idx="4"/>
            </p:cNvCxnSpPr>
            <p:nvPr/>
          </p:nvCxnSpPr>
          <p:spPr bwMode="auto">
            <a:xfrm>
              <a:off x="958" y="1649"/>
              <a:ext cx="691" cy="1158"/>
            </a:xfrm>
            <a:prstGeom prst="straightConnector1">
              <a:avLst/>
            </a:prstGeom>
            <a:noFill/>
            <a:ln w="50800" algn="ctr">
              <a:solidFill>
                <a:srgbClr val="FF0000"/>
              </a:solidFill>
              <a:round/>
              <a:headEnd/>
              <a:tailEnd type="arrow" w="med" len="med"/>
            </a:ln>
          </p:spPr>
        </p:cxnSp>
        <p:sp>
          <p:nvSpPr>
            <p:cNvPr id="23559" name="Oval 48"/>
            <p:cNvSpPr>
              <a:spLocks noChangeArrowheads="1"/>
            </p:cNvSpPr>
            <p:nvPr/>
          </p:nvSpPr>
          <p:spPr bwMode="auto">
            <a:xfrm>
              <a:off x="885" y="1497"/>
              <a:ext cx="145" cy="144"/>
            </a:xfrm>
            <a:prstGeom prst="ellipse">
              <a:avLst/>
            </a:prstGeom>
            <a:noFill/>
            <a:ln w="25400" algn="ctr">
              <a:solidFill>
                <a:srgbClr val="FF0000"/>
              </a:solidFill>
              <a:round/>
              <a:headEnd/>
              <a:tailEnd/>
            </a:ln>
          </p:spPr>
          <p:txBody>
            <a:bodyPr/>
            <a:lstStyle/>
            <a:p>
              <a:pPr eaLnBrk="0" hangingPunct="0"/>
              <a:endParaRPr lang="en-US">
                <a:solidFill>
                  <a:srgbClr val="000000"/>
                </a:solidFill>
                <a:ea typeface="ＭＳ Ｐゴシック"/>
              </a:endParaRPr>
            </a:p>
          </p:txBody>
        </p:sp>
        <p:sp>
          <p:nvSpPr>
            <p:cNvPr id="23560" name="Oval 49"/>
            <p:cNvSpPr>
              <a:spLocks noChangeArrowheads="1"/>
            </p:cNvSpPr>
            <p:nvPr/>
          </p:nvSpPr>
          <p:spPr bwMode="auto">
            <a:xfrm>
              <a:off x="5073" y="1515"/>
              <a:ext cx="145" cy="144"/>
            </a:xfrm>
            <a:prstGeom prst="ellipse">
              <a:avLst/>
            </a:prstGeom>
            <a:noFill/>
            <a:ln w="25400" algn="ctr">
              <a:solidFill>
                <a:srgbClr val="FF0000"/>
              </a:solidFill>
              <a:round/>
              <a:headEnd/>
              <a:tailEnd/>
            </a:ln>
          </p:spPr>
          <p:txBody>
            <a:bodyPr/>
            <a:lstStyle/>
            <a:p>
              <a:pPr eaLnBrk="0" hangingPunct="0"/>
              <a:endParaRPr lang="en-US">
                <a:solidFill>
                  <a:srgbClr val="000000"/>
                </a:solidFill>
                <a:ea typeface="ＭＳ Ｐゴシック"/>
              </a:endParaRPr>
            </a:p>
          </p:txBody>
        </p:sp>
        <p:sp>
          <p:nvSpPr>
            <p:cNvPr id="51" name="Oval 50"/>
            <p:cNvSpPr/>
            <p:nvPr/>
          </p:nvSpPr>
          <p:spPr>
            <a:xfrm>
              <a:off x="1149" y="1484"/>
              <a:ext cx="434" cy="2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2" name="Oval 51"/>
            <p:cNvSpPr/>
            <p:nvPr/>
          </p:nvSpPr>
          <p:spPr>
            <a:xfrm>
              <a:off x="2262" y="1386"/>
              <a:ext cx="1204" cy="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3" name="Oval 52"/>
            <p:cNvSpPr/>
            <p:nvPr/>
          </p:nvSpPr>
          <p:spPr>
            <a:xfrm>
              <a:off x="522" y="1224"/>
              <a:ext cx="4656" cy="2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4" name="Oval 53"/>
            <p:cNvSpPr/>
            <p:nvPr/>
          </p:nvSpPr>
          <p:spPr>
            <a:xfrm>
              <a:off x="174" y="1026"/>
              <a:ext cx="1950" cy="2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23565" name="Picture 2"/>
            <p:cNvPicPr>
              <a:picLocks noChangeAspect="1" noChangeArrowheads="1"/>
            </p:cNvPicPr>
            <p:nvPr/>
          </p:nvPicPr>
          <p:blipFill>
            <a:blip r:embed="rId3"/>
            <a:srcRect l="4849" t="33295" r="6261" b="9164"/>
            <a:stretch>
              <a:fillRect/>
            </a:stretch>
          </p:blipFill>
          <p:spPr bwMode="auto">
            <a:xfrm>
              <a:off x="2666" y="3366"/>
              <a:ext cx="1756" cy="864"/>
            </a:xfrm>
            <a:prstGeom prst="rect">
              <a:avLst/>
            </a:prstGeom>
            <a:noFill/>
            <a:ln w="9525">
              <a:solidFill>
                <a:srgbClr val="0070C0"/>
              </a:solidFill>
              <a:miter lim="800000"/>
              <a:headEnd/>
              <a:tailEnd/>
            </a:ln>
          </p:spPr>
        </p:pic>
        <p:sp>
          <p:nvSpPr>
            <p:cNvPr id="56" name="Rectangle 55"/>
            <p:cNvSpPr/>
            <p:nvPr/>
          </p:nvSpPr>
          <p:spPr>
            <a:xfrm>
              <a:off x="5116" y="2624"/>
              <a:ext cx="420" cy="180"/>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7" name="Rectangle 56"/>
            <p:cNvSpPr/>
            <p:nvPr/>
          </p:nvSpPr>
          <p:spPr>
            <a:xfrm>
              <a:off x="2400" y="2640"/>
              <a:ext cx="420" cy="180"/>
            </a:xfrm>
            <a:prstGeom prst="rect">
              <a:avLst/>
            </a:prstGeom>
            <a:solidFill>
              <a:srgbClr val="FFC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8" name="Rectangle 57"/>
            <p:cNvSpPr/>
            <p:nvPr/>
          </p:nvSpPr>
          <p:spPr>
            <a:xfrm>
              <a:off x="584" y="1725"/>
              <a:ext cx="524" cy="1089"/>
            </a:xfrm>
            <a:prstGeom prst="rect">
              <a:avLst/>
            </a:prstGeom>
            <a:solidFill>
              <a:schemeClr val="accent6">
                <a:lumMod val="60000"/>
                <a:lumOff val="40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3569" name="TextBox 58"/>
            <p:cNvSpPr txBox="1">
              <a:spLocks noChangeArrowheads="1"/>
            </p:cNvSpPr>
            <p:nvPr/>
          </p:nvSpPr>
          <p:spPr bwMode="auto">
            <a:xfrm>
              <a:off x="57" y="3486"/>
              <a:ext cx="2552" cy="752"/>
            </a:xfrm>
            <a:prstGeom prst="rect">
              <a:avLst/>
            </a:prstGeom>
            <a:noFill/>
            <a:ln w="38100">
              <a:solidFill>
                <a:srgbClr val="FF0000"/>
              </a:solidFill>
              <a:miter lim="800000"/>
              <a:headEnd/>
              <a:tailEnd/>
            </a:ln>
          </p:spPr>
          <p:txBody>
            <a:bodyPr>
              <a:spAutoFit/>
            </a:bodyPr>
            <a:lstStyle/>
            <a:p>
              <a:r>
                <a:rPr lang="en-US" sz="1400" u="sng">
                  <a:solidFill>
                    <a:srgbClr val="000000"/>
                  </a:solidFill>
                  <a:ea typeface="ＭＳ Ｐゴシック"/>
                </a:rPr>
                <a:t>Note: </a:t>
              </a:r>
              <a:r>
                <a:rPr lang="en-US" sz="1400">
                  <a:solidFill>
                    <a:srgbClr val="000000"/>
                  </a:solidFill>
                  <a:ea typeface="ＭＳ Ｐゴシック"/>
                </a:rPr>
                <a:t>The above trend report excludes quantities for hydrogen sulfide added in 2012 and additional PACs added in 2011. </a:t>
              </a:r>
            </a:p>
            <a:p>
              <a:r>
                <a:rPr lang="en-US" sz="1400">
                  <a:solidFill>
                    <a:srgbClr val="000000"/>
                  </a:solidFill>
                  <a:ea typeface="ＭＳ Ｐゴシック"/>
                </a:rPr>
                <a:t>Total quantities reported to TRI may be viewed in any report aggregated for a single year </a:t>
              </a:r>
            </a:p>
          </p:txBody>
        </p:sp>
        <p:pic>
          <p:nvPicPr>
            <p:cNvPr id="23570" name="Picture 32"/>
            <p:cNvPicPr>
              <a:picLocks noChangeAspect="1" noChangeArrowheads="1"/>
            </p:cNvPicPr>
            <p:nvPr/>
          </p:nvPicPr>
          <p:blipFill>
            <a:blip r:embed="rId4"/>
            <a:srcRect l="3125" t="12059" r="47754" b="43361"/>
            <a:stretch>
              <a:fillRect/>
            </a:stretch>
          </p:blipFill>
          <p:spPr bwMode="auto">
            <a:xfrm>
              <a:off x="1124" y="2807"/>
              <a:ext cx="1050" cy="687"/>
            </a:xfrm>
            <a:prstGeom prst="rect">
              <a:avLst/>
            </a:prstGeom>
            <a:noFill/>
            <a:ln w="9525">
              <a:solidFill>
                <a:schemeClr val="tx1"/>
              </a:solidFill>
              <a:miter lim="800000"/>
              <a:headEnd/>
              <a:tailEnd/>
            </a:ln>
          </p:spPr>
        </p:pic>
        <p:pic>
          <p:nvPicPr>
            <p:cNvPr id="23571" name="Picture 33"/>
            <p:cNvPicPr>
              <a:picLocks noChangeAspect="1" noChangeArrowheads="1"/>
            </p:cNvPicPr>
            <p:nvPr/>
          </p:nvPicPr>
          <p:blipFill>
            <a:blip r:embed="rId5"/>
            <a:srcRect l="3841" t="11969" r="47803" b="41757"/>
            <a:stretch>
              <a:fillRect/>
            </a:stretch>
          </p:blipFill>
          <p:spPr bwMode="auto">
            <a:xfrm>
              <a:off x="4084" y="2813"/>
              <a:ext cx="1034" cy="713"/>
            </a:xfrm>
            <a:prstGeom prst="rect">
              <a:avLst/>
            </a:prstGeom>
            <a:noFill/>
            <a:ln w="9525">
              <a:solidFill>
                <a:schemeClr val="tx1"/>
              </a:solidFill>
              <a:miter lim="800000"/>
              <a:headEnd/>
              <a:tailEnd/>
            </a:ln>
          </p:spPr>
        </p:pic>
      </p:grpSp>
    </p:spTree>
    <p:extLst>
      <p:ext uri="{BB962C8B-B14F-4D97-AF65-F5344CB8AC3E}">
        <p14:creationId xmlns:p14="http://schemas.microsoft.com/office/powerpoint/2010/main" val="32745020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124200"/>
            <a:ext cx="7620000" cy="990600"/>
          </a:xfrm>
        </p:spPr>
        <p:txBody>
          <a:bodyPr/>
          <a:lstStyle/>
          <a:p>
            <a:r>
              <a:rPr lang="en-US" b="1" dirty="0" smtClean="0">
                <a:solidFill>
                  <a:srgbClr val="008000"/>
                </a:solidFill>
              </a:rPr>
              <a:t>Questions and Discussion</a:t>
            </a:r>
            <a:endParaRPr lang="en-US" b="1" dirty="0">
              <a:solidFill>
                <a:srgbClr val="008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914400"/>
            <a:ext cx="8382000" cy="990600"/>
          </a:xfrm>
        </p:spPr>
        <p:txBody>
          <a:bodyPr/>
          <a:lstStyle/>
          <a:p>
            <a:r>
              <a:rPr lang="en-US" sz="2800" b="1" dirty="0">
                <a:solidFill>
                  <a:srgbClr val="008000"/>
                </a:solidFill>
              </a:rPr>
              <a:t>Why was the Toxics Release Inventory created?</a:t>
            </a:r>
            <a:endParaRPr lang="en-US" sz="2800" dirty="0">
              <a:solidFill>
                <a:srgbClr val="008000"/>
              </a:solidFill>
            </a:endParaRPr>
          </a:p>
        </p:txBody>
      </p:sp>
      <p:sp>
        <p:nvSpPr>
          <p:cNvPr id="6" name="Content Placeholder 5"/>
          <p:cNvSpPr>
            <a:spLocks noGrp="1"/>
          </p:cNvSpPr>
          <p:nvPr>
            <p:ph idx="1"/>
          </p:nvPr>
        </p:nvSpPr>
        <p:spPr>
          <a:xfrm>
            <a:off x="2895600" y="1676400"/>
            <a:ext cx="6019800" cy="3810000"/>
          </a:xfrm>
        </p:spPr>
        <p:txBody>
          <a:bodyPr/>
          <a:lstStyle/>
          <a:p>
            <a:pPr marL="0" indent="0">
              <a:lnSpc>
                <a:spcPct val="100000"/>
              </a:lnSpc>
              <a:spcAft>
                <a:spcPts val="600"/>
              </a:spcAft>
              <a:buNone/>
            </a:pPr>
            <a:r>
              <a:rPr lang="en-US" sz="2200" b="1" dirty="0">
                <a:solidFill>
                  <a:srgbClr val="008000"/>
                </a:solidFill>
              </a:rPr>
              <a:t>Bhopal, India</a:t>
            </a:r>
            <a:r>
              <a:rPr lang="en-US" sz="2200" b="1" dirty="0"/>
              <a:t> </a:t>
            </a:r>
            <a:r>
              <a:rPr lang="en-US" sz="2400" b="1" dirty="0"/>
              <a:t> </a:t>
            </a:r>
            <a:r>
              <a:rPr lang="en-US" sz="2000" b="1" dirty="0"/>
              <a:t>December 1984 </a:t>
            </a:r>
          </a:p>
          <a:p>
            <a:pPr>
              <a:lnSpc>
                <a:spcPct val="100000"/>
              </a:lnSpc>
            </a:pPr>
            <a:r>
              <a:rPr lang="en-US" sz="1800" dirty="0"/>
              <a:t>Methyl </a:t>
            </a:r>
            <a:r>
              <a:rPr lang="en-US" sz="1800" dirty="0" err="1"/>
              <a:t>isocyanate</a:t>
            </a:r>
            <a:r>
              <a:rPr lang="en-US" sz="1800" dirty="0"/>
              <a:t> gas released at a Union Carbide chemical plant</a:t>
            </a:r>
          </a:p>
          <a:p>
            <a:pPr>
              <a:lnSpc>
                <a:spcPct val="100000"/>
              </a:lnSpc>
            </a:pPr>
            <a:r>
              <a:rPr lang="en-US" sz="1800" dirty="0"/>
              <a:t>Thousands died the first night</a:t>
            </a:r>
          </a:p>
          <a:p>
            <a:pPr>
              <a:lnSpc>
                <a:spcPct val="100000"/>
              </a:lnSpc>
            </a:pPr>
            <a:r>
              <a:rPr lang="en-US" sz="1800" dirty="0"/>
              <a:t>Thousands more have died due to long-term health effects</a:t>
            </a:r>
          </a:p>
          <a:p>
            <a:pPr>
              <a:lnSpc>
                <a:spcPct val="100000"/>
              </a:lnSpc>
            </a:pPr>
            <a:r>
              <a:rPr lang="en-US" sz="1800" dirty="0"/>
              <a:t>Survivors continue to suffer with permanent disabilities</a:t>
            </a:r>
          </a:p>
          <a:p>
            <a:pPr marL="0" indent="0">
              <a:lnSpc>
                <a:spcPct val="100000"/>
              </a:lnSpc>
              <a:buNone/>
            </a:pPr>
            <a:r>
              <a:rPr lang="en-US" sz="2200" b="1" dirty="0">
                <a:solidFill>
                  <a:srgbClr val="008000"/>
                </a:solidFill>
              </a:rPr>
              <a:t>Institute, West Virginia  </a:t>
            </a:r>
            <a:r>
              <a:rPr lang="en-US" sz="2000" b="1" dirty="0"/>
              <a:t>August 1985 </a:t>
            </a:r>
          </a:p>
          <a:p>
            <a:pPr>
              <a:lnSpc>
                <a:spcPct val="100000"/>
              </a:lnSpc>
            </a:pPr>
            <a:r>
              <a:rPr lang="en-US" sz="1800" dirty="0"/>
              <a:t>Chemical release at a similar facility in the U.S.</a:t>
            </a:r>
          </a:p>
          <a:p>
            <a:pPr>
              <a:lnSpc>
                <a:spcPct val="100000"/>
              </a:lnSpc>
            </a:pPr>
            <a:r>
              <a:rPr lang="en-US" sz="1800" dirty="0"/>
              <a:t>Over 100 people hospitalized</a:t>
            </a:r>
          </a:p>
          <a:p>
            <a:pPr marL="0" indent="0">
              <a:buNone/>
            </a:pPr>
            <a:endParaRPr lang="en-US" sz="2200" dirty="0"/>
          </a:p>
        </p:txBody>
      </p:sp>
      <p:sp>
        <p:nvSpPr>
          <p:cNvPr id="4" name="Slide Number Placeholder 3"/>
          <p:cNvSpPr>
            <a:spLocks noGrp="1"/>
          </p:cNvSpPr>
          <p:nvPr>
            <p:ph type="sldNum" sz="quarter" idx="12"/>
          </p:nvPr>
        </p:nvSpPr>
        <p:spPr/>
        <p:txBody>
          <a:bodyPr/>
          <a:lstStyle/>
          <a:p>
            <a:pPr>
              <a:defRPr/>
            </a:pPr>
            <a:fld id="{FE5B6FE8-5FFF-4E89-A05C-CCE6655E1346}" type="slidenum">
              <a:rPr lang="en-US" smtClean="0"/>
              <a:pPr>
                <a:defRPr/>
              </a:pPr>
              <a:t>3</a:t>
            </a:fld>
            <a:endParaRPr lang="en-US"/>
          </a:p>
        </p:txBody>
      </p:sp>
      <p:sp>
        <p:nvSpPr>
          <p:cNvPr id="7" name="TextBox 6"/>
          <p:cNvSpPr txBox="1"/>
          <p:nvPr/>
        </p:nvSpPr>
        <p:spPr>
          <a:xfrm>
            <a:off x="457200" y="5562600"/>
            <a:ext cx="8285226" cy="646331"/>
          </a:xfrm>
          <a:prstGeom prst="rect">
            <a:avLst/>
          </a:prstGeom>
          <a:noFill/>
        </p:spPr>
        <p:txBody>
          <a:bodyPr wrap="square" rtlCol="0">
            <a:spAutoFit/>
          </a:bodyPr>
          <a:lstStyle/>
          <a:p>
            <a:r>
              <a:rPr lang="en-US" sz="1800" dirty="0" smtClean="0"/>
              <a:t>Increased </a:t>
            </a:r>
            <a:r>
              <a:rPr lang="en-US" sz="1800" dirty="0"/>
              <a:t>concern </a:t>
            </a:r>
            <a:r>
              <a:rPr lang="en-US" sz="1800" dirty="0" smtClean="0"/>
              <a:t>in the U.S. about </a:t>
            </a:r>
            <a:r>
              <a:rPr lang="en-US" sz="1800" dirty="0"/>
              <a:t>chemical accident preparedness and availability of information on toxic chemical releases from industrial </a:t>
            </a:r>
            <a:r>
              <a:rPr lang="en-US" sz="1800" dirty="0" smtClean="0"/>
              <a:t>facilities</a:t>
            </a:r>
            <a:endParaRPr lang="en-US" sz="1800" dirty="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774" y="1981200"/>
            <a:ext cx="2036826"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77774" y="4572000"/>
            <a:ext cx="2036826" cy="646331"/>
          </a:xfrm>
          <a:prstGeom prst="rect">
            <a:avLst/>
          </a:prstGeom>
          <a:noFill/>
        </p:spPr>
        <p:txBody>
          <a:bodyPr wrap="square" rtlCol="0">
            <a:spAutoFit/>
          </a:bodyPr>
          <a:lstStyle/>
          <a:p>
            <a:r>
              <a:rPr lang="en-US" sz="1200" dirty="0" smtClean="0"/>
              <a:t>Bhopal </a:t>
            </a:r>
            <a:r>
              <a:rPr lang="en-US" sz="1200" dirty="0"/>
              <a:t>memorial for those killed and disabled by the 1984 toxic gas </a:t>
            </a:r>
            <a:r>
              <a:rPr lang="en-US" sz="1200" dirty="0" smtClean="0"/>
              <a:t>release</a:t>
            </a:r>
            <a:endParaRPr lang="en-US" sz="1200" dirty="0"/>
          </a:p>
        </p:txBody>
      </p:sp>
    </p:spTree>
    <p:extLst>
      <p:ext uri="{BB962C8B-B14F-4D97-AF65-F5344CB8AC3E}">
        <p14:creationId xmlns:p14="http://schemas.microsoft.com/office/powerpoint/2010/main" val="4127487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62000" y="1143000"/>
            <a:ext cx="7620000" cy="685800"/>
          </a:xfrm>
        </p:spPr>
        <p:txBody>
          <a:bodyPr/>
          <a:lstStyle/>
          <a:p>
            <a:r>
              <a:rPr lang="en-US" sz="2800" b="1" dirty="0" smtClean="0">
                <a:solidFill>
                  <a:srgbClr val="1B6724"/>
                </a:solidFill>
              </a:rPr>
              <a:t>What is the Toxics Release Inventory (TRI)?</a:t>
            </a:r>
            <a:endParaRPr lang="en-US" sz="2800" dirty="0"/>
          </a:p>
        </p:txBody>
      </p:sp>
      <p:sp>
        <p:nvSpPr>
          <p:cNvPr id="6" name="Slide Number Placeholder 5"/>
          <p:cNvSpPr>
            <a:spLocks noGrp="1"/>
          </p:cNvSpPr>
          <p:nvPr>
            <p:ph type="sldNum" sz="quarter" idx="12"/>
          </p:nvPr>
        </p:nvSpPr>
        <p:spPr/>
        <p:txBody>
          <a:bodyPr/>
          <a:lstStyle/>
          <a:p>
            <a:pPr>
              <a:defRPr/>
            </a:pPr>
            <a:fld id="{8EFC11E7-3BAE-4206-B1C9-97C59F23D10D}" type="slidenum">
              <a:rPr lang="en-US" smtClean="0"/>
              <a:pPr>
                <a:defRPr/>
              </a:pPr>
              <a:t>4</a:t>
            </a:fld>
            <a:endParaRPr lang="en-US" dirty="0"/>
          </a:p>
        </p:txBody>
      </p:sp>
      <p:sp>
        <p:nvSpPr>
          <p:cNvPr id="9" name="TextBox 8"/>
          <p:cNvSpPr txBox="1"/>
          <p:nvPr/>
        </p:nvSpPr>
        <p:spPr>
          <a:xfrm>
            <a:off x="609600" y="1981200"/>
            <a:ext cx="5562600" cy="2015936"/>
          </a:xfrm>
          <a:prstGeom prst="rect">
            <a:avLst/>
          </a:prstGeom>
          <a:noFill/>
        </p:spPr>
        <p:txBody>
          <a:bodyPr wrap="square" rtlCol="0">
            <a:spAutoFit/>
          </a:bodyPr>
          <a:lstStyle/>
          <a:p>
            <a:pPr marL="344488" indent="-344488">
              <a:spcBef>
                <a:spcPts val="0"/>
              </a:spcBef>
              <a:spcAft>
                <a:spcPts val="1800"/>
              </a:spcAft>
              <a:buFont typeface="Arial" pitchFamily="34" charset="0"/>
              <a:buChar char="•"/>
            </a:pPr>
            <a:r>
              <a:rPr lang="en-US" sz="2200" dirty="0" smtClean="0"/>
              <a:t>TRI tracks the waste management of certain toxic chemicals that pose a threat to human health and the environment. </a:t>
            </a:r>
          </a:p>
          <a:p>
            <a:pPr marL="344488" indent="-344488">
              <a:spcBef>
                <a:spcPts val="0"/>
              </a:spcBef>
              <a:spcAft>
                <a:spcPts val="0"/>
              </a:spcAft>
              <a:buFont typeface="Arial" pitchFamily="34" charset="0"/>
              <a:buChar char="•"/>
            </a:pPr>
            <a:r>
              <a:rPr lang="en-US" sz="2200" dirty="0" smtClean="0"/>
              <a:t> TRI includes information on:</a:t>
            </a:r>
          </a:p>
        </p:txBody>
      </p:sp>
      <p:pic>
        <p:nvPicPr>
          <p:cNvPr id="10" name="Picture 9"/>
          <p:cNvPicPr>
            <a:picLocks noChangeAspect="1"/>
          </p:cNvPicPr>
          <p:nvPr/>
        </p:nvPicPr>
        <p:blipFill>
          <a:blip r:embed="rId3" cstate="print"/>
          <a:srcRect l="24117"/>
          <a:stretch>
            <a:fillRect/>
          </a:stretch>
        </p:blipFill>
        <p:spPr>
          <a:xfrm>
            <a:off x="6324600" y="1905000"/>
            <a:ext cx="2423810" cy="2128634"/>
          </a:xfrm>
          <a:prstGeom prst="rect">
            <a:avLst/>
          </a:prstGeom>
          <a:ln>
            <a:solidFill>
              <a:srgbClr val="1B6724"/>
            </a:solidFill>
          </a:ln>
        </p:spPr>
      </p:pic>
      <p:pic>
        <p:nvPicPr>
          <p:cNvPr id="11" name="Picture 10"/>
          <p:cNvPicPr>
            <a:picLocks noChangeAspect="1"/>
          </p:cNvPicPr>
          <p:nvPr/>
        </p:nvPicPr>
        <p:blipFill>
          <a:blip r:embed="rId4" cstate="print"/>
          <a:srcRect r="19" b="33313"/>
          <a:stretch>
            <a:fillRect/>
          </a:stretch>
        </p:blipFill>
        <p:spPr>
          <a:xfrm>
            <a:off x="1066800" y="4267200"/>
            <a:ext cx="1143000" cy="1143000"/>
          </a:xfrm>
          <a:prstGeom prst="rect">
            <a:avLst/>
          </a:prstGeom>
          <a:ln>
            <a:solidFill>
              <a:srgbClr val="1B6724"/>
            </a:solidFill>
          </a:ln>
        </p:spPr>
      </p:pic>
      <p:pic>
        <p:nvPicPr>
          <p:cNvPr id="12" name="Picture 11"/>
          <p:cNvPicPr>
            <a:picLocks noChangeAspect="1"/>
          </p:cNvPicPr>
          <p:nvPr/>
        </p:nvPicPr>
        <p:blipFill>
          <a:blip r:embed="rId5" cstate="print"/>
          <a:srcRect l="44002" t="6667" b="6667"/>
          <a:stretch>
            <a:fillRect/>
          </a:stretch>
        </p:blipFill>
        <p:spPr>
          <a:xfrm>
            <a:off x="2514600" y="4267200"/>
            <a:ext cx="1118917" cy="1143000"/>
          </a:xfrm>
          <a:prstGeom prst="rect">
            <a:avLst/>
          </a:prstGeom>
          <a:ln>
            <a:solidFill>
              <a:srgbClr val="1B6724"/>
            </a:solidFill>
          </a:ln>
        </p:spPr>
      </p:pic>
      <p:pic>
        <p:nvPicPr>
          <p:cNvPr id="13" name="Picture 6"/>
          <p:cNvPicPr>
            <a:picLocks noChangeAspect="1" noChangeArrowheads="1"/>
          </p:cNvPicPr>
          <p:nvPr/>
        </p:nvPicPr>
        <p:blipFill>
          <a:blip r:embed="rId6" cstate="print"/>
          <a:stretch>
            <a:fillRect/>
          </a:stretch>
        </p:blipFill>
        <p:spPr bwMode="auto">
          <a:xfrm>
            <a:off x="3962400" y="4267200"/>
            <a:ext cx="1371600" cy="1143000"/>
          </a:xfrm>
          <a:prstGeom prst="rect">
            <a:avLst/>
          </a:prstGeom>
          <a:ln w="9525">
            <a:solidFill>
              <a:srgbClr val="1B6724"/>
            </a:solidFill>
          </a:ln>
          <a:effectLst>
            <a:outerShdw blurRad="76200" dist="38100" dir="7800000" algn="tl" rotWithShape="0">
              <a:srgbClr val="000000">
                <a:alpha val="40000"/>
              </a:srgbClr>
            </a:outerShdw>
          </a:effectLst>
        </p:spPr>
      </p:pic>
      <p:pic>
        <p:nvPicPr>
          <p:cNvPr id="14" name="Picture 13"/>
          <p:cNvPicPr>
            <a:picLocks noChangeAspect="1"/>
          </p:cNvPicPr>
          <p:nvPr/>
        </p:nvPicPr>
        <p:blipFill>
          <a:blip r:embed="rId7" cstate="print"/>
          <a:stretch>
            <a:fillRect/>
          </a:stretch>
        </p:blipFill>
        <p:spPr>
          <a:xfrm>
            <a:off x="5638800" y="4267200"/>
            <a:ext cx="1285124" cy="1143000"/>
          </a:xfrm>
          <a:prstGeom prst="rect">
            <a:avLst/>
          </a:prstGeom>
          <a:ln>
            <a:solidFill>
              <a:srgbClr val="1B6724"/>
            </a:solidFill>
          </a:ln>
        </p:spPr>
      </p:pic>
      <p:sp>
        <p:nvSpPr>
          <p:cNvPr id="15" name="TextBox 14"/>
          <p:cNvSpPr txBox="1"/>
          <p:nvPr/>
        </p:nvSpPr>
        <p:spPr>
          <a:xfrm flipH="1">
            <a:off x="7543800" y="4572000"/>
            <a:ext cx="838202" cy="923330"/>
          </a:xfrm>
          <a:prstGeom prst="rect">
            <a:avLst/>
          </a:prstGeom>
          <a:noFill/>
        </p:spPr>
        <p:txBody>
          <a:bodyPr wrap="square" rtlCol="0">
            <a:spAutoFit/>
          </a:bodyPr>
          <a:lstStyle/>
          <a:p>
            <a:pPr algn="ctr"/>
            <a:r>
              <a:rPr lang="en-US" sz="1800" dirty="0" smtClean="0"/>
              <a:t>And much more!</a:t>
            </a:r>
            <a:endParaRPr lang="en-US" sz="2000" dirty="0"/>
          </a:p>
        </p:txBody>
      </p:sp>
      <p:sp>
        <p:nvSpPr>
          <p:cNvPr id="18" name="TextBox 17"/>
          <p:cNvSpPr txBox="1"/>
          <p:nvPr/>
        </p:nvSpPr>
        <p:spPr>
          <a:xfrm>
            <a:off x="1066800" y="5562600"/>
            <a:ext cx="1219200" cy="369332"/>
          </a:xfrm>
          <a:prstGeom prst="rect">
            <a:avLst/>
          </a:prstGeom>
          <a:noFill/>
        </p:spPr>
        <p:txBody>
          <a:bodyPr wrap="square" rtlCol="0">
            <a:spAutoFit/>
          </a:bodyPr>
          <a:lstStyle/>
          <a:p>
            <a:r>
              <a:rPr lang="en-US" sz="1800" dirty="0" smtClean="0"/>
              <a:t>Releases</a:t>
            </a:r>
          </a:p>
        </p:txBody>
      </p:sp>
      <p:sp>
        <p:nvSpPr>
          <p:cNvPr id="19" name="TextBox 18"/>
          <p:cNvSpPr txBox="1"/>
          <p:nvPr/>
        </p:nvSpPr>
        <p:spPr>
          <a:xfrm>
            <a:off x="2514600" y="5486400"/>
            <a:ext cx="1082348" cy="646331"/>
          </a:xfrm>
          <a:prstGeom prst="rect">
            <a:avLst/>
          </a:prstGeom>
          <a:noFill/>
        </p:spPr>
        <p:txBody>
          <a:bodyPr wrap="none" rtlCol="0">
            <a:spAutoFit/>
          </a:bodyPr>
          <a:lstStyle/>
          <a:p>
            <a:pPr algn="ctr"/>
            <a:r>
              <a:rPr lang="en-US" sz="1800" dirty="0" smtClean="0"/>
              <a:t>Waste</a:t>
            </a:r>
          </a:p>
          <a:p>
            <a:pPr algn="ctr"/>
            <a:r>
              <a:rPr lang="en-US" sz="1800" dirty="0" smtClean="0"/>
              <a:t>transfers</a:t>
            </a:r>
            <a:endParaRPr lang="en-US" sz="1800" dirty="0"/>
          </a:p>
        </p:txBody>
      </p:sp>
      <p:sp>
        <p:nvSpPr>
          <p:cNvPr id="20" name="TextBox 19"/>
          <p:cNvSpPr txBox="1"/>
          <p:nvPr/>
        </p:nvSpPr>
        <p:spPr>
          <a:xfrm>
            <a:off x="4038600" y="5562600"/>
            <a:ext cx="1219200" cy="369332"/>
          </a:xfrm>
          <a:prstGeom prst="rect">
            <a:avLst/>
          </a:prstGeom>
          <a:noFill/>
        </p:spPr>
        <p:txBody>
          <a:bodyPr wrap="square" rtlCol="0">
            <a:spAutoFit/>
          </a:bodyPr>
          <a:lstStyle/>
          <a:p>
            <a:r>
              <a:rPr lang="en-US" sz="1800" dirty="0" smtClean="0"/>
              <a:t>Recycling</a:t>
            </a:r>
          </a:p>
        </p:txBody>
      </p:sp>
      <p:sp>
        <p:nvSpPr>
          <p:cNvPr id="21" name="TextBox 20"/>
          <p:cNvSpPr txBox="1"/>
          <p:nvPr/>
        </p:nvSpPr>
        <p:spPr>
          <a:xfrm>
            <a:off x="5562600" y="5486400"/>
            <a:ext cx="1524000" cy="646331"/>
          </a:xfrm>
          <a:prstGeom prst="rect">
            <a:avLst/>
          </a:prstGeom>
          <a:noFill/>
        </p:spPr>
        <p:txBody>
          <a:bodyPr wrap="square" rtlCol="0">
            <a:spAutoFit/>
          </a:bodyPr>
          <a:lstStyle/>
          <a:p>
            <a:pPr algn="ctr"/>
            <a:r>
              <a:rPr lang="en-US" sz="1800" dirty="0" smtClean="0"/>
              <a:t>Pollution prevention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762000" y="1143000"/>
            <a:ext cx="7620000" cy="990600"/>
          </a:xfrm>
        </p:spPr>
        <p:txBody>
          <a:bodyPr/>
          <a:lstStyle/>
          <a:p>
            <a:r>
              <a:rPr lang="en-US" b="1" dirty="0" smtClean="0">
                <a:solidFill>
                  <a:srgbClr val="008000"/>
                </a:solidFill>
              </a:rPr>
              <a:t>What is a “release”?</a:t>
            </a:r>
          </a:p>
        </p:txBody>
      </p:sp>
      <p:sp>
        <p:nvSpPr>
          <p:cNvPr id="3" name="Content Placeholder 2"/>
          <p:cNvSpPr>
            <a:spLocks noGrp="1"/>
          </p:cNvSpPr>
          <p:nvPr>
            <p:ph idx="1"/>
          </p:nvPr>
        </p:nvSpPr>
        <p:spPr>
          <a:xfrm>
            <a:off x="381000" y="2057400"/>
            <a:ext cx="8077200" cy="4572000"/>
          </a:xfrm>
        </p:spPr>
        <p:txBody>
          <a:bodyPr/>
          <a:lstStyle/>
          <a:p>
            <a:pPr marL="457200" indent="-457200">
              <a:spcBef>
                <a:spcPts val="0"/>
              </a:spcBef>
              <a:spcAft>
                <a:spcPts val="1200"/>
              </a:spcAft>
              <a:buFont typeface="Arial" charset="0"/>
              <a:buChar char="•"/>
              <a:defRPr/>
            </a:pPr>
            <a:r>
              <a:rPr lang="en-US" sz="2000" dirty="0" smtClean="0">
                <a:solidFill>
                  <a:srgbClr val="000000"/>
                </a:solidFill>
              </a:rPr>
              <a:t>A </a:t>
            </a:r>
            <a:r>
              <a:rPr lang="en-US" sz="2000" b="1" dirty="0" smtClean="0">
                <a:solidFill>
                  <a:srgbClr val="009242"/>
                </a:solidFill>
              </a:rPr>
              <a:t>"release" </a:t>
            </a:r>
            <a:r>
              <a:rPr lang="en-US" sz="2000" dirty="0" smtClean="0">
                <a:solidFill>
                  <a:srgbClr val="000000"/>
                </a:solidFill>
              </a:rPr>
              <a:t>refers to different ways that toxic chemicals from industrial facilities enter the:</a:t>
            </a:r>
          </a:p>
          <a:p>
            <a:pPr marL="457200" indent="-457200">
              <a:spcBef>
                <a:spcPts val="0"/>
              </a:spcBef>
              <a:spcAft>
                <a:spcPts val="1200"/>
              </a:spcAft>
              <a:defRPr/>
            </a:pPr>
            <a:endParaRPr lang="en-US" sz="1800" dirty="0" smtClean="0"/>
          </a:p>
          <a:p>
            <a:pPr marL="914400" lvl="1" indent="-457200">
              <a:spcBef>
                <a:spcPts val="0"/>
              </a:spcBef>
              <a:spcAft>
                <a:spcPts val="0"/>
              </a:spcAft>
              <a:defRPr/>
            </a:pPr>
            <a:endParaRPr lang="en-US" sz="1800" i="1" dirty="0" smtClean="0"/>
          </a:p>
          <a:p>
            <a:pPr marL="914400" lvl="1" indent="-457200">
              <a:spcBef>
                <a:spcPts val="0"/>
              </a:spcBef>
              <a:spcAft>
                <a:spcPts val="0"/>
              </a:spcAft>
              <a:defRPr/>
            </a:pPr>
            <a:endParaRPr lang="en-US" sz="1800" i="1" dirty="0" smtClean="0"/>
          </a:p>
          <a:p>
            <a:pPr marL="914400" lvl="1" indent="-457200">
              <a:spcBef>
                <a:spcPts val="0"/>
              </a:spcBef>
              <a:spcAft>
                <a:spcPts val="0"/>
              </a:spcAft>
              <a:defRPr/>
            </a:pPr>
            <a:endParaRPr lang="en-US" sz="1800" i="1" dirty="0" smtClean="0"/>
          </a:p>
          <a:p>
            <a:pPr marL="914400" lvl="1" indent="-457200">
              <a:spcBef>
                <a:spcPts val="0"/>
              </a:spcBef>
              <a:spcAft>
                <a:spcPts val="0"/>
              </a:spcAft>
              <a:buFontTx/>
              <a:buNone/>
              <a:defRPr/>
            </a:pPr>
            <a:r>
              <a:rPr lang="en-US" sz="1800" i="1" dirty="0" smtClean="0">
                <a:solidFill>
                  <a:srgbClr val="585858"/>
                </a:solidFill>
              </a:rPr>
              <a:t>		</a:t>
            </a:r>
          </a:p>
          <a:p>
            <a:pPr marL="914400" lvl="1" indent="-457200">
              <a:spcBef>
                <a:spcPts val="0"/>
              </a:spcBef>
              <a:spcAft>
                <a:spcPts val="0"/>
              </a:spcAft>
              <a:buFontTx/>
              <a:buNone/>
              <a:defRPr/>
            </a:pPr>
            <a:r>
              <a:rPr lang="en-US" sz="1800" i="1" dirty="0" smtClean="0">
                <a:solidFill>
                  <a:srgbClr val="585858"/>
                </a:solidFill>
              </a:rPr>
              <a:t>		   </a:t>
            </a:r>
            <a:r>
              <a:rPr lang="en-US" sz="2000" dirty="0" smtClean="0">
                <a:solidFill>
                  <a:srgbClr val="0070C0"/>
                </a:solidFill>
              </a:rPr>
              <a:t>Air</a:t>
            </a:r>
            <a:r>
              <a:rPr lang="en-US" sz="2000" dirty="0" smtClean="0">
                <a:solidFill>
                  <a:srgbClr val="008000"/>
                </a:solidFill>
              </a:rPr>
              <a:t>	</a:t>
            </a:r>
            <a:r>
              <a:rPr lang="en-US" sz="2000" dirty="0" smtClean="0">
                <a:solidFill>
                  <a:srgbClr val="585858"/>
                </a:solidFill>
              </a:rPr>
              <a:t>	          	 </a:t>
            </a:r>
            <a:r>
              <a:rPr lang="en-US" sz="2000" dirty="0" smtClean="0">
                <a:solidFill>
                  <a:srgbClr val="0070C0"/>
                </a:solidFill>
              </a:rPr>
              <a:t>Water</a:t>
            </a:r>
            <a:r>
              <a:rPr lang="en-US" sz="2000" dirty="0" smtClean="0">
                <a:solidFill>
                  <a:srgbClr val="585858"/>
                </a:solidFill>
              </a:rPr>
              <a:t>	           </a:t>
            </a:r>
            <a:r>
              <a:rPr lang="en-US" sz="2000" dirty="0" smtClean="0">
                <a:solidFill>
                  <a:srgbClr val="0070C0"/>
                </a:solidFill>
              </a:rPr>
              <a:t>	  Land</a:t>
            </a:r>
          </a:p>
          <a:p>
            <a:pPr marL="457200" indent="-457200">
              <a:spcBef>
                <a:spcPts val="0"/>
              </a:spcBef>
              <a:spcAft>
                <a:spcPts val="1200"/>
              </a:spcAft>
              <a:buFont typeface="Arial" pitchFamily="34" charset="0"/>
              <a:buChar char="•"/>
              <a:defRPr/>
            </a:pPr>
            <a:endParaRPr lang="en-US" sz="1050" dirty="0" smtClean="0">
              <a:solidFill>
                <a:srgbClr val="000000"/>
              </a:solidFill>
            </a:endParaRPr>
          </a:p>
          <a:p>
            <a:pPr marL="457200" indent="-457200">
              <a:spcBef>
                <a:spcPts val="0"/>
              </a:spcBef>
              <a:spcAft>
                <a:spcPts val="1200"/>
              </a:spcAft>
              <a:buFont typeface="Arial" pitchFamily="34" charset="0"/>
              <a:buChar char="•"/>
              <a:defRPr/>
            </a:pPr>
            <a:r>
              <a:rPr lang="en-US" sz="2000" dirty="0" smtClean="0">
                <a:solidFill>
                  <a:srgbClr val="000000"/>
                </a:solidFill>
              </a:rPr>
              <a:t>The likelihood of residents coming into contact with toxic chemicals depends on the type of release and other factors</a:t>
            </a:r>
          </a:p>
          <a:p>
            <a:pPr marL="457200" indent="-457200" algn="ctr">
              <a:spcBef>
                <a:spcPts val="0"/>
              </a:spcBef>
              <a:spcAft>
                <a:spcPts val="1200"/>
              </a:spcAft>
              <a:buNone/>
              <a:defRPr/>
            </a:pPr>
            <a:r>
              <a:rPr lang="en-US" sz="2000" dirty="0" smtClean="0"/>
              <a:t>	</a:t>
            </a:r>
            <a:r>
              <a:rPr lang="en-US" sz="1800" dirty="0" smtClean="0"/>
              <a:t>For more information, see “</a:t>
            </a:r>
            <a:r>
              <a:rPr lang="en-US" sz="1800" i="1" dirty="0" smtClean="0"/>
              <a:t>Factors to Consider When Using TRI Data”</a:t>
            </a:r>
            <a:r>
              <a:rPr lang="en-US" sz="1800" dirty="0" smtClean="0"/>
              <a:t> at: </a:t>
            </a:r>
            <a:r>
              <a:rPr lang="en-US" sz="1800" dirty="0" smtClean="0">
                <a:hlinkClick r:id="rId3"/>
              </a:rPr>
              <a:t>http://www.epa.gov/toxics-release-inventory-tri-program/factors-consider-when-using-toxics-release-inventory-data</a:t>
            </a:r>
            <a:endParaRPr lang="en-US" sz="2000" dirty="0" smtClean="0">
              <a:solidFill>
                <a:srgbClr val="000000"/>
              </a:solidFill>
            </a:endParaRPr>
          </a:p>
          <a:p>
            <a:pPr>
              <a:defRPr/>
            </a:pPr>
            <a:endParaRPr lang="en-US" dirty="0"/>
          </a:p>
        </p:txBody>
      </p:sp>
      <p:sp>
        <p:nvSpPr>
          <p:cNvPr id="33798" name="Slide Number Placeholder 5"/>
          <p:cNvSpPr>
            <a:spLocks noGrp="1"/>
          </p:cNvSpPr>
          <p:nvPr>
            <p:ph type="sldNum" sz="quarter" idx="12"/>
          </p:nvPr>
        </p:nvSpPr>
        <p:spPr>
          <a:noFill/>
        </p:spPr>
        <p:txBody>
          <a:bodyPr/>
          <a:lstStyle/>
          <a:p>
            <a:fld id="{F3CD598B-E5B3-4712-9F91-70CC7B52D1B4}" type="slidenum">
              <a:rPr lang="en-US" smtClean="0">
                <a:ea typeface="ＭＳ Ｐゴシック" pitchFamily="34" charset="-128"/>
              </a:rPr>
              <a:pPr/>
              <a:t>5</a:t>
            </a:fld>
            <a:endParaRPr lang="en-US" dirty="0" smtClean="0">
              <a:ea typeface="ＭＳ Ｐゴシック" pitchFamily="34" charset="-128"/>
            </a:endParaRPr>
          </a:p>
        </p:txBody>
      </p:sp>
      <p:pic>
        <p:nvPicPr>
          <p:cNvPr id="33801" name="Picture 8"/>
          <p:cNvPicPr>
            <a:picLocks noChangeAspect="1"/>
          </p:cNvPicPr>
          <p:nvPr/>
        </p:nvPicPr>
        <p:blipFill>
          <a:blip r:embed="rId4" cstate="print"/>
          <a:srcRect r="43045" b="37778"/>
          <a:stretch>
            <a:fillRect/>
          </a:stretch>
        </p:blipFill>
        <p:spPr bwMode="auto">
          <a:xfrm>
            <a:off x="4876800" y="3124200"/>
            <a:ext cx="1184275" cy="1143000"/>
          </a:xfrm>
          <a:prstGeom prst="rect">
            <a:avLst/>
          </a:prstGeom>
          <a:noFill/>
          <a:ln w="9525">
            <a:solidFill>
              <a:srgbClr val="1B6724"/>
            </a:solidFill>
            <a:miter lim="800000"/>
            <a:headEnd/>
            <a:tailEnd/>
          </a:ln>
        </p:spPr>
      </p:pic>
      <p:pic>
        <p:nvPicPr>
          <p:cNvPr id="11" name="Picture 10"/>
          <p:cNvPicPr>
            <a:picLocks noChangeAspect="1"/>
          </p:cNvPicPr>
          <p:nvPr/>
        </p:nvPicPr>
        <p:blipFill>
          <a:blip r:embed="rId5" cstate="print"/>
          <a:stretch>
            <a:fillRect/>
          </a:stretch>
        </p:blipFill>
        <p:spPr>
          <a:xfrm>
            <a:off x="1295400" y="3124200"/>
            <a:ext cx="1143000" cy="1149802"/>
          </a:xfrm>
          <a:prstGeom prst="rect">
            <a:avLst/>
          </a:prstGeom>
          <a:ln>
            <a:solidFill>
              <a:srgbClr val="1B6724"/>
            </a:solidFill>
          </a:ln>
        </p:spPr>
      </p:pic>
      <p:pic>
        <p:nvPicPr>
          <p:cNvPr id="12" name="Picture 11"/>
          <p:cNvPicPr>
            <a:picLocks noChangeAspect="1"/>
          </p:cNvPicPr>
          <p:nvPr/>
        </p:nvPicPr>
        <p:blipFill>
          <a:blip r:embed="rId6" cstate="print"/>
          <a:stretch>
            <a:fillRect/>
          </a:stretch>
        </p:blipFill>
        <p:spPr>
          <a:xfrm>
            <a:off x="2743200" y="3124200"/>
            <a:ext cx="1143000" cy="1143000"/>
          </a:xfrm>
          <a:prstGeom prst="rect">
            <a:avLst/>
          </a:prstGeom>
          <a:ln>
            <a:solidFill>
              <a:srgbClr val="1B6724"/>
            </a:solidFill>
          </a:ln>
        </p:spPr>
      </p:pic>
      <p:pic>
        <p:nvPicPr>
          <p:cNvPr id="13" name="Picture 12"/>
          <p:cNvPicPr>
            <a:picLocks noChangeAspect="1"/>
          </p:cNvPicPr>
          <p:nvPr/>
        </p:nvPicPr>
        <p:blipFill>
          <a:blip r:embed="rId7" cstate="print"/>
          <a:srcRect l="11605" r="13333"/>
          <a:stretch>
            <a:fillRect/>
          </a:stretch>
        </p:blipFill>
        <p:spPr>
          <a:xfrm>
            <a:off x="6781800" y="3124200"/>
            <a:ext cx="1158240" cy="1143000"/>
          </a:xfrm>
          <a:prstGeom prst="rect">
            <a:avLst/>
          </a:prstGeom>
          <a:ln>
            <a:solidFill>
              <a:srgbClr val="1B6724"/>
            </a:solid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702339" y="1219200"/>
            <a:ext cx="7620000" cy="990600"/>
          </a:xfrm>
        </p:spPr>
        <p:txBody>
          <a:bodyPr/>
          <a:lstStyle/>
          <a:p>
            <a:r>
              <a:rPr lang="en-US" b="1" dirty="0" smtClean="0">
                <a:solidFill>
                  <a:srgbClr val="008000"/>
                </a:solidFill>
              </a:rPr>
              <a:t>Which facilities must report to TRI?</a:t>
            </a:r>
          </a:p>
        </p:txBody>
      </p:sp>
      <p:sp>
        <p:nvSpPr>
          <p:cNvPr id="3" name="Content Placeholder 2"/>
          <p:cNvSpPr>
            <a:spLocks noGrp="1"/>
          </p:cNvSpPr>
          <p:nvPr>
            <p:ph idx="1"/>
          </p:nvPr>
        </p:nvSpPr>
        <p:spPr>
          <a:xfrm>
            <a:off x="685800" y="2133600"/>
            <a:ext cx="7772400" cy="4419600"/>
          </a:xfrm>
        </p:spPr>
        <p:txBody>
          <a:bodyPr/>
          <a:lstStyle/>
          <a:p>
            <a:pPr marL="0" indent="0">
              <a:spcBef>
                <a:spcPts val="0"/>
              </a:spcBef>
              <a:spcAft>
                <a:spcPts val="0"/>
              </a:spcAft>
              <a:buFontTx/>
              <a:buAutoNum type="arabicPeriod"/>
              <a:defRPr/>
            </a:pPr>
            <a:r>
              <a:rPr lang="en-US" sz="1800" dirty="0" smtClean="0"/>
              <a:t> Facility must be in a </a:t>
            </a:r>
            <a:r>
              <a:rPr lang="en-US" sz="1800" dirty="0" smtClean="0">
                <a:solidFill>
                  <a:srgbClr val="008000"/>
                </a:solidFill>
              </a:rPr>
              <a:t>TRI-covered industry sector or category, </a:t>
            </a:r>
            <a:r>
              <a:rPr lang="en-US" sz="1800" dirty="0" smtClean="0"/>
              <a:t>including:</a:t>
            </a:r>
          </a:p>
          <a:p>
            <a:pPr marL="0" indent="0">
              <a:spcBef>
                <a:spcPts val="0"/>
              </a:spcBef>
              <a:spcAft>
                <a:spcPts val="0"/>
              </a:spcAft>
              <a:buFontTx/>
              <a:buAutoNum type="arabicPeriod"/>
              <a:defRPr/>
            </a:pPr>
            <a:endParaRPr lang="en-US" sz="1800" dirty="0" smtClean="0">
              <a:solidFill>
                <a:srgbClr val="FF0000"/>
              </a:solidFill>
            </a:endParaRPr>
          </a:p>
          <a:p>
            <a:pPr marL="0" indent="0">
              <a:spcBef>
                <a:spcPts val="0"/>
              </a:spcBef>
              <a:spcAft>
                <a:spcPts val="0"/>
              </a:spcAft>
              <a:buFontTx/>
              <a:buAutoNum type="arabicPeriod"/>
              <a:defRPr/>
            </a:pPr>
            <a:endParaRPr lang="en-US" sz="400" dirty="0" smtClean="0"/>
          </a:p>
          <a:p>
            <a:pPr marL="685800" lvl="1">
              <a:spcBef>
                <a:spcPts val="0"/>
              </a:spcBef>
              <a:spcAft>
                <a:spcPts val="0"/>
              </a:spcAft>
              <a:defRPr/>
            </a:pPr>
            <a:endParaRPr lang="en-US" sz="800" dirty="0" smtClean="0"/>
          </a:p>
          <a:p>
            <a:pPr marL="685800" lvl="1">
              <a:spcBef>
                <a:spcPts val="0"/>
              </a:spcBef>
              <a:spcAft>
                <a:spcPts val="0"/>
              </a:spcAft>
              <a:defRPr/>
            </a:pPr>
            <a:endParaRPr lang="en-US" sz="800" dirty="0" smtClean="0"/>
          </a:p>
          <a:p>
            <a:pPr marL="685800" lvl="1">
              <a:spcBef>
                <a:spcPts val="0"/>
              </a:spcBef>
              <a:spcAft>
                <a:spcPts val="0"/>
              </a:spcAft>
              <a:defRPr/>
            </a:pPr>
            <a:endParaRPr lang="en-US" sz="800" dirty="0" smtClean="0"/>
          </a:p>
          <a:p>
            <a:pPr marL="685800" lvl="1">
              <a:spcBef>
                <a:spcPts val="0"/>
              </a:spcBef>
              <a:spcAft>
                <a:spcPts val="0"/>
              </a:spcAft>
              <a:defRPr/>
            </a:pPr>
            <a:endParaRPr lang="en-US" sz="800" dirty="0" smtClean="0"/>
          </a:p>
          <a:p>
            <a:pPr marL="685800" lvl="1">
              <a:spcBef>
                <a:spcPts val="0"/>
              </a:spcBef>
              <a:spcAft>
                <a:spcPts val="0"/>
              </a:spcAft>
              <a:defRPr/>
            </a:pPr>
            <a:endParaRPr lang="en-US" sz="800" dirty="0" smtClean="0"/>
          </a:p>
          <a:p>
            <a:pPr marL="685800" lvl="1">
              <a:spcBef>
                <a:spcPts val="0"/>
              </a:spcBef>
              <a:spcAft>
                <a:spcPts val="0"/>
              </a:spcAft>
              <a:defRPr/>
            </a:pPr>
            <a:endParaRPr lang="en-US" sz="800" dirty="0" smtClean="0"/>
          </a:p>
          <a:p>
            <a:pPr marL="685800" lvl="1">
              <a:spcBef>
                <a:spcPts val="0"/>
              </a:spcBef>
              <a:spcAft>
                <a:spcPts val="0"/>
              </a:spcAft>
              <a:defRPr/>
            </a:pPr>
            <a:endParaRPr lang="en-US" sz="800" dirty="0" smtClean="0"/>
          </a:p>
          <a:p>
            <a:pPr marL="685800" lvl="1">
              <a:spcBef>
                <a:spcPts val="0"/>
              </a:spcBef>
              <a:spcAft>
                <a:spcPts val="0"/>
              </a:spcAft>
              <a:defRPr/>
            </a:pPr>
            <a:endParaRPr lang="en-US" sz="800" dirty="0" smtClean="0"/>
          </a:p>
          <a:p>
            <a:pPr marL="685800" lvl="1">
              <a:spcBef>
                <a:spcPts val="0"/>
              </a:spcBef>
              <a:spcAft>
                <a:spcPts val="0"/>
              </a:spcAft>
              <a:defRPr/>
            </a:pPr>
            <a:endParaRPr lang="en-US" sz="800" dirty="0" smtClean="0"/>
          </a:p>
          <a:p>
            <a:pPr marL="685800" lvl="1">
              <a:spcBef>
                <a:spcPts val="0"/>
              </a:spcBef>
              <a:spcAft>
                <a:spcPts val="0"/>
              </a:spcAft>
              <a:defRPr/>
            </a:pPr>
            <a:endParaRPr lang="en-US" sz="800" dirty="0" smtClean="0"/>
          </a:p>
          <a:p>
            <a:pPr marL="685800" lvl="1">
              <a:spcBef>
                <a:spcPts val="0"/>
              </a:spcBef>
              <a:spcAft>
                <a:spcPts val="0"/>
              </a:spcAft>
              <a:defRPr/>
            </a:pPr>
            <a:endParaRPr lang="en-US" sz="800" dirty="0" smtClean="0"/>
          </a:p>
          <a:p>
            <a:pPr marL="685800" lvl="1">
              <a:spcBef>
                <a:spcPts val="0"/>
              </a:spcBef>
              <a:spcAft>
                <a:spcPts val="0"/>
              </a:spcAft>
              <a:defRPr/>
            </a:pPr>
            <a:endParaRPr lang="en-US" sz="800" dirty="0" smtClean="0"/>
          </a:p>
          <a:p>
            <a:pPr marL="685800" lvl="1">
              <a:spcBef>
                <a:spcPts val="0"/>
              </a:spcBef>
              <a:spcAft>
                <a:spcPts val="0"/>
              </a:spcAft>
              <a:defRPr/>
            </a:pPr>
            <a:endParaRPr lang="en-US" sz="800" dirty="0" smtClean="0"/>
          </a:p>
          <a:p>
            <a:pPr marL="685800" lvl="1">
              <a:spcBef>
                <a:spcPts val="0"/>
              </a:spcBef>
              <a:spcAft>
                <a:spcPts val="0"/>
              </a:spcAft>
              <a:defRPr/>
            </a:pPr>
            <a:endParaRPr lang="en-US" sz="800" dirty="0" smtClean="0"/>
          </a:p>
          <a:p>
            <a:pPr marL="685800" lvl="1">
              <a:spcBef>
                <a:spcPts val="0"/>
              </a:spcBef>
              <a:spcAft>
                <a:spcPts val="0"/>
              </a:spcAft>
              <a:defRPr/>
            </a:pPr>
            <a:endParaRPr lang="en-US" sz="800" dirty="0" smtClean="0"/>
          </a:p>
          <a:p>
            <a:pPr marL="685800" lvl="1">
              <a:spcBef>
                <a:spcPts val="0"/>
              </a:spcBef>
              <a:spcAft>
                <a:spcPts val="0"/>
              </a:spcAft>
              <a:defRPr/>
            </a:pPr>
            <a:endParaRPr lang="en-US" sz="800" dirty="0" smtClean="0"/>
          </a:p>
          <a:p>
            <a:pPr marL="685800" lvl="1">
              <a:spcBef>
                <a:spcPts val="0"/>
              </a:spcBef>
              <a:spcAft>
                <a:spcPts val="0"/>
              </a:spcAft>
              <a:defRPr/>
            </a:pPr>
            <a:endParaRPr lang="en-US" sz="800" dirty="0" smtClean="0"/>
          </a:p>
          <a:p>
            <a:pPr marL="685800" lvl="1">
              <a:spcBef>
                <a:spcPts val="0"/>
              </a:spcBef>
              <a:spcAft>
                <a:spcPts val="0"/>
              </a:spcAft>
              <a:defRPr/>
            </a:pPr>
            <a:endParaRPr lang="en-US" sz="800" dirty="0" smtClean="0"/>
          </a:p>
          <a:p>
            <a:pPr marL="228600" indent="-228600">
              <a:spcBef>
                <a:spcPts val="0"/>
              </a:spcBef>
              <a:spcAft>
                <a:spcPts val="0"/>
              </a:spcAft>
              <a:buFontTx/>
              <a:buAutoNum type="arabicPeriod" startAt="2"/>
              <a:defRPr/>
            </a:pPr>
            <a:r>
              <a:rPr lang="en-US" sz="1800" dirty="0" smtClean="0"/>
              <a:t>Facility must have the equivalent of at least </a:t>
            </a:r>
            <a:r>
              <a:rPr lang="en-US" sz="1800" dirty="0" smtClean="0">
                <a:solidFill>
                  <a:srgbClr val="008000"/>
                </a:solidFill>
              </a:rPr>
              <a:t>10 full-time employees</a:t>
            </a:r>
          </a:p>
          <a:p>
            <a:pPr marL="228600" indent="-228600">
              <a:spcBef>
                <a:spcPts val="0"/>
              </a:spcBef>
              <a:spcAft>
                <a:spcPts val="0"/>
              </a:spcAft>
              <a:buFontTx/>
              <a:buAutoNum type="arabicPeriod" startAt="2"/>
              <a:defRPr/>
            </a:pPr>
            <a:endParaRPr lang="en-US" sz="800" dirty="0" smtClean="0"/>
          </a:p>
          <a:p>
            <a:pPr marL="231775" indent="-231775">
              <a:spcBef>
                <a:spcPts val="0"/>
              </a:spcBef>
              <a:spcAft>
                <a:spcPts val="0"/>
              </a:spcAft>
              <a:buFontTx/>
              <a:buAutoNum type="arabicPeriod" startAt="2"/>
              <a:defRPr/>
            </a:pPr>
            <a:r>
              <a:rPr lang="en-US" sz="1800" dirty="0" smtClean="0"/>
              <a:t>Facility must manufacture, process or use more than a </a:t>
            </a:r>
            <a:r>
              <a:rPr lang="en-US" sz="1800" dirty="0" smtClean="0">
                <a:solidFill>
                  <a:srgbClr val="008000"/>
                </a:solidFill>
              </a:rPr>
              <a:t>certain amount of a TRI toxic chemical per year</a:t>
            </a:r>
            <a:endParaRPr lang="en-US" sz="1200" dirty="0" smtClean="0">
              <a:solidFill>
                <a:srgbClr val="008000"/>
              </a:solidFill>
            </a:endParaRPr>
          </a:p>
          <a:p>
            <a:pPr algn="ctr">
              <a:buNone/>
            </a:pPr>
            <a:endParaRPr lang="en-US" sz="1100" dirty="0" smtClean="0"/>
          </a:p>
          <a:p>
            <a:pPr>
              <a:defRPr/>
            </a:pPr>
            <a:endParaRPr lang="en-US" dirty="0"/>
          </a:p>
        </p:txBody>
      </p:sp>
      <p:sp>
        <p:nvSpPr>
          <p:cNvPr id="34822" name="Slide Number Placeholder 5"/>
          <p:cNvSpPr>
            <a:spLocks noGrp="1"/>
          </p:cNvSpPr>
          <p:nvPr>
            <p:ph type="sldNum" sz="quarter" idx="12"/>
          </p:nvPr>
        </p:nvSpPr>
        <p:spPr>
          <a:xfrm>
            <a:off x="8458200" y="6248400"/>
            <a:ext cx="457200" cy="457200"/>
          </a:xfrm>
          <a:noFill/>
        </p:spPr>
        <p:txBody>
          <a:bodyPr/>
          <a:lstStyle/>
          <a:p>
            <a:fld id="{E1B684BB-FD46-47CE-8E7F-FFA5B29B9ECD}" type="slidenum">
              <a:rPr lang="en-US" smtClean="0">
                <a:ea typeface="ＭＳ Ｐゴシック" pitchFamily="34" charset="-128"/>
              </a:rPr>
              <a:pPr/>
              <a:t>6</a:t>
            </a:fld>
            <a:endParaRPr lang="en-US" dirty="0" smtClean="0">
              <a:ea typeface="ＭＳ Ｐゴシック" pitchFamily="34" charset="-128"/>
            </a:endParaRPr>
          </a:p>
        </p:txBody>
      </p:sp>
      <p:pic>
        <p:nvPicPr>
          <p:cNvPr id="34826" name="Picture 9"/>
          <p:cNvPicPr>
            <a:picLocks noChangeAspect="1"/>
          </p:cNvPicPr>
          <p:nvPr/>
        </p:nvPicPr>
        <p:blipFill>
          <a:blip r:embed="rId3" cstate="print"/>
          <a:srcRect l="13200" r="16396"/>
          <a:stretch>
            <a:fillRect/>
          </a:stretch>
        </p:blipFill>
        <p:spPr bwMode="auto">
          <a:xfrm>
            <a:off x="5486400" y="2895600"/>
            <a:ext cx="1219200" cy="1143000"/>
          </a:xfrm>
          <a:prstGeom prst="rect">
            <a:avLst/>
          </a:prstGeom>
          <a:noFill/>
          <a:ln w="9525">
            <a:solidFill>
              <a:srgbClr val="1B6724"/>
            </a:solidFill>
            <a:miter lim="800000"/>
            <a:headEnd/>
            <a:tailEnd/>
          </a:ln>
        </p:spPr>
      </p:pic>
      <p:sp>
        <p:nvSpPr>
          <p:cNvPr id="34828" name="TextBox 14"/>
          <p:cNvSpPr txBox="1">
            <a:spLocks noChangeArrowheads="1"/>
          </p:cNvSpPr>
          <p:nvPr/>
        </p:nvSpPr>
        <p:spPr bwMode="auto">
          <a:xfrm>
            <a:off x="304800" y="4191000"/>
            <a:ext cx="1828800" cy="276225"/>
          </a:xfrm>
          <a:prstGeom prst="rect">
            <a:avLst/>
          </a:prstGeom>
          <a:noFill/>
          <a:ln w="9525">
            <a:noFill/>
            <a:miter lim="800000"/>
            <a:headEnd/>
            <a:tailEnd/>
          </a:ln>
        </p:spPr>
        <p:txBody>
          <a:bodyPr>
            <a:spAutoFit/>
          </a:bodyPr>
          <a:lstStyle/>
          <a:p>
            <a:pPr algn="ctr"/>
            <a:r>
              <a:rPr lang="en-US" sz="1200" b="1" dirty="0"/>
              <a:t>Manufacturing</a:t>
            </a:r>
          </a:p>
        </p:txBody>
      </p:sp>
      <p:sp>
        <p:nvSpPr>
          <p:cNvPr id="34829" name="TextBox 15"/>
          <p:cNvSpPr txBox="1">
            <a:spLocks noChangeArrowheads="1"/>
          </p:cNvSpPr>
          <p:nvPr/>
        </p:nvSpPr>
        <p:spPr bwMode="auto">
          <a:xfrm>
            <a:off x="2133600" y="4114800"/>
            <a:ext cx="1447800" cy="646113"/>
          </a:xfrm>
          <a:prstGeom prst="rect">
            <a:avLst/>
          </a:prstGeom>
          <a:noFill/>
          <a:ln w="9525">
            <a:noFill/>
            <a:miter lim="800000"/>
            <a:headEnd/>
            <a:tailEnd/>
          </a:ln>
        </p:spPr>
        <p:txBody>
          <a:bodyPr>
            <a:spAutoFit/>
          </a:bodyPr>
          <a:lstStyle/>
          <a:p>
            <a:pPr algn="ctr"/>
            <a:r>
              <a:rPr lang="en-US" sz="1200" b="1" dirty="0"/>
              <a:t>Coal/Oil electricity generation</a:t>
            </a:r>
          </a:p>
        </p:txBody>
      </p:sp>
      <p:sp>
        <p:nvSpPr>
          <p:cNvPr id="34830" name="TextBox 16"/>
          <p:cNvSpPr txBox="1">
            <a:spLocks noChangeArrowheads="1"/>
          </p:cNvSpPr>
          <p:nvPr/>
        </p:nvSpPr>
        <p:spPr bwMode="auto">
          <a:xfrm>
            <a:off x="3733800" y="4191000"/>
            <a:ext cx="1524000" cy="461963"/>
          </a:xfrm>
          <a:prstGeom prst="rect">
            <a:avLst/>
          </a:prstGeom>
          <a:noFill/>
          <a:ln w="9525">
            <a:noFill/>
            <a:miter lim="800000"/>
            <a:headEnd/>
            <a:tailEnd/>
          </a:ln>
        </p:spPr>
        <p:txBody>
          <a:bodyPr>
            <a:spAutoFit/>
          </a:bodyPr>
          <a:lstStyle/>
          <a:p>
            <a:pPr algn="ctr"/>
            <a:r>
              <a:rPr lang="en-US" sz="1200" b="1" dirty="0"/>
              <a:t>Certain Mining Facilities</a:t>
            </a:r>
          </a:p>
        </p:txBody>
      </p:sp>
      <p:sp>
        <p:nvSpPr>
          <p:cNvPr id="34831" name="TextBox 17"/>
          <p:cNvSpPr txBox="1">
            <a:spLocks noChangeArrowheads="1"/>
          </p:cNvSpPr>
          <p:nvPr/>
        </p:nvSpPr>
        <p:spPr bwMode="auto">
          <a:xfrm>
            <a:off x="5562600" y="4114800"/>
            <a:ext cx="1143000" cy="646113"/>
          </a:xfrm>
          <a:prstGeom prst="rect">
            <a:avLst/>
          </a:prstGeom>
          <a:noFill/>
          <a:ln w="9525">
            <a:noFill/>
            <a:miter lim="800000"/>
            <a:headEnd/>
            <a:tailEnd/>
          </a:ln>
        </p:spPr>
        <p:txBody>
          <a:bodyPr>
            <a:spAutoFit/>
          </a:bodyPr>
          <a:lstStyle/>
          <a:p>
            <a:pPr algn="ctr"/>
            <a:r>
              <a:rPr lang="en-US" sz="1200" b="1" dirty="0"/>
              <a:t>Hazardous Waste Management</a:t>
            </a:r>
          </a:p>
        </p:txBody>
      </p:sp>
      <p:sp>
        <p:nvSpPr>
          <p:cNvPr id="34832" name="TextBox 18"/>
          <p:cNvSpPr txBox="1">
            <a:spLocks noChangeArrowheads="1"/>
          </p:cNvSpPr>
          <p:nvPr/>
        </p:nvSpPr>
        <p:spPr bwMode="auto">
          <a:xfrm>
            <a:off x="6934200" y="4191000"/>
            <a:ext cx="1524000" cy="276225"/>
          </a:xfrm>
          <a:prstGeom prst="rect">
            <a:avLst/>
          </a:prstGeom>
          <a:noFill/>
          <a:ln w="9525">
            <a:noFill/>
            <a:miter lim="800000"/>
            <a:headEnd/>
            <a:tailEnd/>
          </a:ln>
        </p:spPr>
        <p:txBody>
          <a:bodyPr>
            <a:spAutoFit/>
          </a:bodyPr>
          <a:lstStyle/>
          <a:p>
            <a:pPr algn="ctr"/>
            <a:r>
              <a:rPr lang="en-US" sz="1200" b="1" dirty="0"/>
              <a:t>Federal Facilities</a:t>
            </a:r>
          </a:p>
        </p:txBody>
      </p:sp>
      <p:pic>
        <p:nvPicPr>
          <p:cNvPr id="17" name="Picture 16"/>
          <p:cNvPicPr>
            <a:picLocks noChangeAspect="1"/>
          </p:cNvPicPr>
          <p:nvPr/>
        </p:nvPicPr>
        <p:blipFill>
          <a:blip r:embed="rId4" cstate="print"/>
          <a:srcRect l="27347" b="6250"/>
          <a:stretch>
            <a:fillRect/>
          </a:stretch>
        </p:blipFill>
        <p:spPr>
          <a:xfrm>
            <a:off x="580572" y="2895600"/>
            <a:ext cx="1328687" cy="1143000"/>
          </a:xfrm>
          <a:prstGeom prst="rect">
            <a:avLst/>
          </a:prstGeom>
          <a:ln>
            <a:solidFill>
              <a:srgbClr val="1B6724"/>
            </a:solidFill>
          </a:ln>
        </p:spPr>
      </p:pic>
      <p:pic>
        <p:nvPicPr>
          <p:cNvPr id="18" name="Picture 17"/>
          <p:cNvPicPr>
            <a:picLocks noChangeAspect="1"/>
          </p:cNvPicPr>
          <p:nvPr/>
        </p:nvPicPr>
        <p:blipFill>
          <a:blip r:embed="rId5" cstate="print"/>
          <a:srcRect r="29296"/>
          <a:stretch>
            <a:fillRect/>
          </a:stretch>
        </p:blipFill>
        <p:spPr>
          <a:xfrm>
            <a:off x="2286000" y="2895600"/>
            <a:ext cx="1219200" cy="1148564"/>
          </a:xfrm>
          <a:prstGeom prst="rect">
            <a:avLst/>
          </a:prstGeom>
          <a:ln>
            <a:solidFill>
              <a:srgbClr val="1B6724"/>
            </a:solidFill>
          </a:ln>
        </p:spPr>
      </p:pic>
      <p:pic>
        <p:nvPicPr>
          <p:cNvPr id="19" name="Picture 18"/>
          <p:cNvPicPr>
            <a:picLocks noChangeAspect="1"/>
          </p:cNvPicPr>
          <p:nvPr/>
        </p:nvPicPr>
        <p:blipFill>
          <a:blip r:embed="rId6" cstate="print"/>
          <a:srcRect r="25658"/>
          <a:stretch>
            <a:fillRect/>
          </a:stretch>
        </p:blipFill>
        <p:spPr>
          <a:xfrm>
            <a:off x="3886200" y="2873298"/>
            <a:ext cx="1219200" cy="1135535"/>
          </a:xfrm>
          <a:prstGeom prst="rect">
            <a:avLst/>
          </a:prstGeom>
          <a:ln>
            <a:solidFill>
              <a:srgbClr val="1B6724"/>
            </a:solidFill>
          </a:ln>
        </p:spPr>
      </p:pic>
      <p:pic>
        <p:nvPicPr>
          <p:cNvPr id="20" name="Picture 19"/>
          <p:cNvPicPr>
            <a:picLocks noChangeAspect="1"/>
          </p:cNvPicPr>
          <p:nvPr/>
        </p:nvPicPr>
        <p:blipFill>
          <a:blip r:embed="rId7" cstate="print"/>
          <a:srcRect l="5119" r="25000"/>
          <a:stretch>
            <a:fillRect/>
          </a:stretch>
        </p:blipFill>
        <p:spPr>
          <a:xfrm>
            <a:off x="7086600" y="2895600"/>
            <a:ext cx="1228482" cy="1143000"/>
          </a:xfrm>
          <a:prstGeom prst="rect">
            <a:avLst/>
          </a:prstGeom>
          <a:ln>
            <a:solidFill>
              <a:srgbClr val="1B6724"/>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304800" y="1219200"/>
            <a:ext cx="8458200" cy="990600"/>
          </a:xfrm>
        </p:spPr>
        <p:txBody>
          <a:bodyPr/>
          <a:lstStyle/>
          <a:p>
            <a:r>
              <a:rPr lang="en-US" sz="3000" b="1" dirty="0" smtClean="0">
                <a:solidFill>
                  <a:srgbClr val="008000"/>
                </a:solidFill>
              </a:rPr>
              <a:t>What information do facilities report to TRI?</a:t>
            </a:r>
          </a:p>
        </p:txBody>
      </p:sp>
      <p:sp>
        <p:nvSpPr>
          <p:cNvPr id="35843" name="Content Placeholder 2"/>
          <p:cNvSpPr>
            <a:spLocks noGrp="1"/>
          </p:cNvSpPr>
          <p:nvPr>
            <p:ph idx="1"/>
          </p:nvPr>
        </p:nvSpPr>
        <p:spPr>
          <a:xfrm>
            <a:off x="533400" y="2209800"/>
            <a:ext cx="6477000" cy="4343400"/>
          </a:xfrm>
        </p:spPr>
        <p:txBody>
          <a:bodyPr/>
          <a:lstStyle/>
          <a:p>
            <a:r>
              <a:rPr lang="en-US" sz="2100" dirty="0" smtClean="0"/>
              <a:t>On-site releases of TRI chemicals to:</a:t>
            </a:r>
          </a:p>
          <a:p>
            <a:pPr lvl="1"/>
            <a:r>
              <a:rPr lang="en-US" sz="1800" dirty="0" smtClean="0"/>
              <a:t>Air</a:t>
            </a:r>
          </a:p>
          <a:p>
            <a:pPr lvl="1"/>
            <a:r>
              <a:rPr lang="en-US" sz="1800" dirty="0" smtClean="0"/>
              <a:t>Water</a:t>
            </a:r>
          </a:p>
          <a:p>
            <a:pPr lvl="1">
              <a:spcAft>
                <a:spcPts val="1200"/>
              </a:spcAft>
            </a:pPr>
            <a:r>
              <a:rPr lang="en-US" sz="1800" dirty="0" smtClean="0"/>
              <a:t>Land</a:t>
            </a:r>
          </a:p>
          <a:p>
            <a:pPr>
              <a:spcAft>
                <a:spcPts val="1200"/>
              </a:spcAft>
            </a:pPr>
            <a:r>
              <a:rPr lang="en-US" sz="2100" dirty="0" smtClean="0"/>
              <a:t>Transfers of chemical waste to off-site locations</a:t>
            </a:r>
          </a:p>
          <a:p>
            <a:r>
              <a:rPr lang="en-US" sz="2100" dirty="0" smtClean="0"/>
              <a:t>Other waste management:</a:t>
            </a:r>
          </a:p>
          <a:p>
            <a:pPr lvl="1"/>
            <a:r>
              <a:rPr lang="en-US" sz="1800" dirty="0" smtClean="0"/>
              <a:t>Recycling</a:t>
            </a:r>
          </a:p>
          <a:p>
            <a:pPr lvl="1"/>
            <a:r>
              <a:rPr lang="en-US" sz="1800" dirty="0" smtClean="0"/>
              <a:t>Treatment</a:t>
            </a:r>
          </a:p>
          <a:p>
            <a:pPr lvl="1">
              <a:spcAft>
                <a:spcPts val="1200"/>
              </a:spcAft>
            </a:pPr>
            <a:r>
              <a:rPr lang="en-US" sz="1800" dirty="0" smtClean="0"/>
              <a:t>Energy Recovery</a:t>
            </a:r>
          </a:p>
          <a:p>
            <a:r>
              <a:rPr lang="en-US" sz="2100" dirty="0" smtClean="0"/>
              <a:t>Pollution prevention activities </a:t>
            </a:r>
            <a:r>
              <a:rPr lang="en-US" sz="2000" dirty="0" smtClean="0"/>
              <a:t>(</a:t>
            </a:r>
            <a:r>
              <a:rPr lang="en-US" sz="2000" dirty="0" smtClean="0">
                <a:hlinkClick r:id="rId3"/>
              </a:rPr>
              <a:t>www.epa.gov/tri/p2</a:t>
            </a:r>
            <a:r>
              <a:rPr lang="en-US" sz="2000" dirty="0" smtClean="0"/>
              <a:t>)</a:t>
            </a:r>
          </a:p>
          <a:p>
            <a:endParaRPr lang="en-US" sz="2000" dirty="0" smtClean="0"/>
          </a:p>
        </p:txBody>
      </p:sp>
      <p:sp>
        <p:nvSpPr>
          <p:cNvPr id="35846" name="Slide Number Placeholder 5"/>
          <p:cNvSpPr>
            <a:spLocks noGrp="1"/>
          </p:cNvSpPr>
          <p:nvPr>
            <p:ph type="sldNum" sz="quarter" idx="12"/>
          </p:nvPr>
        </p:nvSpPr>
        <p:spPr>
          <a:noFill/>
        </p:spPr>
        <p:txBody>
          <a:bodyPr/>
          <a:lstStyle/>
          <a:p>
            <a:fld id="{2EFF28DD-9BED-45CF-9521-6EA2F11FC5C3}" type="slidenum">
              <a:rPr lang="en-US" smtClean="0">
                <a:ea typeface="ＭＳ Ｐゴシック" pitchFamily="34" charset="-128"/>
              </a:rPr>
              <a:pPr/>
              <a:t>7</a:t>
            </a:fld>
            <a:endParaRPr lang="en-US" dirty="0" smtClean="0">
              <a:ea typeface="ＭＳ Ｐゴシック" pitchFamily="34" charset="-128"/>
            </a:endParaRPr>
          </a:p>
        </p:txBody>
      </p:sp>
      <p:pic>
        <p:nvPicPr>
          <p:cNvPr id="7" name="Picture 5"/>
          <p:cNvPicPr>
            <a:picLocks noChangeAspect="1" noChangeArrowheads="1"/>
          </p:cNvPicPr>
          <p:nvPr/>
        </p:nvPicPr>
        <p:blipFill>
          <a:blip r:embed="rId4" cstate="print"/>
          <a:srcRect/>
          <a:stretch>
            <a:fillRect/>
          </a:stretch>
        </p:blipFill>
        <p:spPr bwMode="auto">
          <a:xfrm>
            <a:off x="6934200" y="2286000"/>
            <a:ext cx="1524000" cy="938213"/>
          </a:xfrm>
          <a:prstGeom prst="rect">
            <a:avLst/>
          </a:prstGeom>
          <a:ln>
            <a:solidFill>
              <a:srgbClr val="1B6724"/>
            </a:solidFill>
          </a:ln>
          <a:effectLst>
            <a:outerShdw blurRad="76200" dist="38100" dir="7800000" algn="tl" rotWithShape="0">
              <a:srgbClr val="000000">
                <a:alpha val="40000"/>
              </a:srgbClr>
            </a:outerShdw>
          </a:effectLst>
        </p:spPr>
      </p:pic>
      <p:pic>
        <p:nvPicPr>
          <p:cNvPr id="8" name="Picture 7"/>
          <p:cNvPicPr>
            <a:picLocks noChangeAspect="1" noChangeArrowheads="1"/>
          </p:cNvPicPr>
          <p:nvPr/>
        </p:nvPicPr>
        <p:blipFill>
          <a:blip r:embed="rId5" cstate="print"/>
          <a:srcRect/>
          <a:stretch>
            <a:fillRect/>
          </a:stretch>
        </p:blipFill>
        <p:spPr bwMode="auto">
          <a:xfrm>
            <a:off x="6934200" y="3657600"/>
            <a:ext cx="1524000" cy="914400"/>
          </a:xfrm>
          <a:prstGeom prst="rect">
            <a:avLst/>
          </a:prstGeom>
          <a:ln>
            <a:solidFill>
              <a:srgbClr val="1B6724"/>
            </a:solidFill>
          </a:ln>
          <a:effectLst>
            <a:outerShdw blurRad="76200" dist="38100" dir="7800000" algn="tl" rotWithShape="0">
              <a:srgbClr val="000000">
                <a:alpha val="40000"/>
              </a:srgbClr>
            </a:outerShdw>
          </a:effectLst>
        </p:spPr>
      </p:pic>
      <p:pic>
        <p:nvPicPr>
          <p:cNvPr id="9" name="Picture 6"/>
          <p:cNvPicPr>
            <a:picLocks noChangeAspect="1" noChangeArrowheads="1"/>
          </p:cNvPicPr>
          <p:nvPr/>
        </p:nvPicPr>
        <p:blipFill>
          <a:blip r:embed="rId6" cstate="print"/>
          <a:srcRect/>
          <a:stretch>
            <a:fillRect/>
          </a:stretch>
        </p:blipFill>
        <p:spPr bwMode="auto">
          <a:xfrm>
            <a:off x="6934200" y="4953000"/>
            <a:ext cx="1524000" cy="876300"/>
          </a:xfrm>
          <a:prstGeom prst="rect">
            <a:avLst/>
          </a:prstGeom>
          <a:ln w="9525">
            <a:solidFill>
              <a:srgbClr val="1B6724"/>
            </a:solidFill>
          </a:ln>
          <a:effectLst>
            <a:outerShdw blurRad="76200" dist="38100" dir="78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762000" y="1066800"/>
            <a:ext cx="7620000" cy="990600"/>
          </a:xfrm>
        </p:spPr>
        <p:txBody>
          <a:bodyPr/>
          <a:lstStyle/>
          <a:p>
            <a:r>
              <a:rPr lang="en-US" sz="3000" b="1" dirty="0" smtClean="0">
                <a:solidFill>
                  <a:srgbClr val="008000"/>
                </a:solidFill>
              </a:rPr>
              <a:t>Considerations When Using TRI</a:t>
            </a:r>
          </a:p>
        </p:txBody>
      </p:sp>
      <p:sp>
        <p:nvSpPr>
          <p:cNvPr id="36867" name="Content Placeholder 2"/>
          <p:cNvSpPr>
            <a:spLocks noGrp="1"/>
          </p:cNvSpPr>
          <p:nvPr>
            <p:ph idx="1"/>
          </p:nvPr>
        </p:nvSpPr>
        <p:spPr>
          <a:xfrm>
            <a:off x="457200" y="1905000"/>
            <a:ext cx="8534400" cy="3886200"/>
          </a:xfrm>
        </p:spPr>
        <p:txBody>
          <a:bodyPr/>
          <a:lstStyle/>
          <a:p>
            <a:r>
              <a:rPr lang="en-US" sz="2000" dirty="0" smtClean="0"/>
              <a:t>TRI covers an important subset of toxic chemicals managed at U.S. facilities, but doesn't cover all chemicals or facilities</a:t>
            </a:r>
          </a:p>
          <a:p>
            <a:r>
              <a:rPr lang="en-US" sz="2000" dirty="0" smtClean="0"/>
              <a:t>Data reflect annual totals and don't indicate the frequency or duration of a release</a:t>
            </a:r>
          </a:p>
          <a:p>
            <a:r>
              <a:rPr lang="en-US" sz="2000" dirty="0" smtClean="0"/>
              <a:t>Quantities reflect chemicals released into air and water and managed through recycling, energy recovery, treatment and disposal</a:t>
            </a:r>
          </a:p>
          <a:p>
            <a:r>
              <a:rPr lang="en-US" sz="2000" dirty="0" smtClean="0"/>
              <a:t>Toxicity level varies among the chemicals on the TRI list</a:t>
            </a:r>
          </a:p>
          <a:p>
            <a:r>
              <a:rPr lang="en-US" sz="2000" dirty="0" smtClean="0"/>
              <a:t>TRI doesn't include information about public exposure to chemicals</a:t>
            </a:r>
          </a:p>
          <a:p>
            <a:pPr>
              <a:spcAft>
                <a:spcPts val="1200"/>
              </a:spcAft>
            </a:pPr>
            <a:r>
              <a:rPr lang="en-US" sz="2000" dirty="0" smtClean="0"/>
              <a:t>TRI facility operations and releases are regulated under other EPA programs with requirements designed to limit human and environmental harm</a:t>
            </a:r>
            <a:endParaRPr lang="en-US" sz="2000" dirty="0"/>
          </a:p>
          <a:p>
            <a:pPr>
              <a:spcBef>
                <a:spcPct val="0"/>
              </a:spcBef>
            </a:pPr>
            <a:endParaRPr lang="en-US" sz="800" dirty="0" smtClean="0"/>
          </a:p>
          <a:p>
            <a:pPr marL="0" indent="0" algn="ctr">
              <a:spcBef>
                <a:spcPct val="0"/>
              </a:spcBef>
              <a:buNone/>
            </a:pPr>
            <a:r>
              <a:rPr lang="en-US" sz="1800" dirty="0" smtClean="0"/>
              <a:t>For more information, see </a:t>
            </a:r>
            <a:r>
              <a:rPr lang="en-US" sz="1800" i="1" dirty="0" smtClean="0"/>
              <a:t>“Factors to Consider When Using TRI Data”</a:t>
            </a:r>
            <a:r>
              <a:rPr lang="en-US" sz="1800" dirty="0" smtClean="0"/>
              <a:t> at: </a:t>
            </a:r>
            <a:r>
              <a:rPr lang="en-US" sz="1800" dirty="0" smtClean="0">
                <a:hlinkClick r:id="rId3"/>
              </a:rPr>
              <a:t>http://www.epa.gov/toxics-release-inventory-tri-program/factors-consider-when-using-toxics-release-inventory-data</a:t>
            </a:r>
            <a:endParaRPr lang="en-US" sz="1800" dirty="0" smtClean="0"/>
          </a:p>
          <a:p>
            <a:pPr marL="0" indent="0">
              <a:spcBef>
                <a:spcPct val="0"/>
              </a:spcBef>
              <a:buNone/>
            </a:pPr>
            <a:r>
              <a:rPr lang="en-US" sz="1800" dirty="0" smtClean="0"/>
              <a:t>	</a:t>
            </a:r>
          </a:p>
        </p:txBody>
      </p:sp>
      <p:sp>
        <p:nvSpPr>
          <p:cNvPr id="36870" name="Slide Number Placeholder 5"/>
          <p:cNvSpPr>
            <a:spLocks noGrp="1"/>
          </p:cNvSpPr>
          <p:nvPr>
            <p:ph type="sldNum" sz="quarter" idx="12"/>
          </p:nvPr>
        </p:nvSpPr>
        <p:spPr>
          <a:xfrm>
            <a:off x="6858000" y="6248400"/>
            <a:ext cx="1905000" cy="457200"/>
          </a:xfrm>
          <a:noFill/>
        </p:spPr>
        <p:txBody>
          <a:bodyPr/>
          <a:lstStyle/>
          <a:p>
            <a:fld id="{E9C44E40-2FA9-4019-BDB9-ADAD39D1B9C2}" type="slidenum">
              <a:rPr lang="en-US" smtClean="0">
                <a:ea typeface="ＭＳ Ｐゴシック" pitchFamily="34" charset="-128"/>
              </a:rPr>
              <a:pPr/>
              <a:t>8</a:t>
            </a:fld>
            <a:endParaRPr lang="en-US"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E5B6FE8-5FFF-4E89-A05C-CCE6655E1346}" type="slidenum">
              <a:rPr lang="en-US" smtClean="0"/>
              <a:pPr>
                <a:defRPr/>
              </a:pPr>
              <a:t>9</a:t>
            </a:fld>
            <a:endParaRPr lang="en-US"/>
          </a:p>
        </p:txBody>
      </p:sp>
      <p:pic>
        <p:nvPicPr>
          <p:cNvPr id="1026" name="Picture 2" descr="Annual Data Collection Cycle.  Five step process begins with January-June: Facilities Prepare and Submit Forms.  Next is July 1: TRI Formas Due to EPA.  Third section is July: TRI Preliminary Dataset Available.  Fourth section is July-October: Ongoing Data Processing and Analysis.  Last section is December/January: TRI National Analysis Available."/>
          <p:cNvPicPr>
            <a:picLocks noChangeAspect="1" noChangeArrowheads="1"/>
          </p:cNvPicPr>
          <p:nvPr/>
        </p:nvPicPr>
        <p:blipFill>
          <a:blip r:embed="rId3" cstate="print"/>
          <a:stretch>
            <a:fillRect/>
          </a:stretch>
        </p:blipFill>
        <p:spPr bwMode="auto">
          <a:xfrm>
            <a:off x="152400" y="2212974"/>
            <a:ext cx="4789579" cy="3730625"/>
          </a:xfrm>
          <a:prstGeom prst="rect">
            <a:avLst/>
          </a:prstGeom>
          <a:noFill/>
        </p:spPr>
      </p:pic>
      <p:sp>
        <p:nvSpPr>
          <p:cNvPr id="6" name="TextBox 6"/>
          <p:cNvSpPr txBox="1">
            <a:spLocks noChangeArrowheads="1"/>
          </p:cNvSpPr>
          <p:nvPr/>
        </p:nvSpPr>
        <p:spPr bwMode="auto">
          <a:xfrm>
            <a:off x="4876800" y="2133600"/>
            <a:ext cx="4267200" cy="3862596"/>
          </a:xfrm>
          <a:prstGeom prst="rect">
            <a:avLst/>
          </a:prstGeom>
          <a:noFill/>
          <a:ln w="9525">
            <a:noFill/>
            <a:miter lim="800000"/>
            <a:headEnd/>
            <a:tailEnd/>
          </a:ln>
        </p:spPr>
        <p:txBody>
          <a:bodyPr wrap="square">
            <a:spAutoFit/>
          </a:bodyPr>
          <a:lstStyle/>
          <a:p>
            <a:pPr marL="114300" indent="-114300">
              <a:buFont typeface="Arial" charset="0"/>
              <a:buChar char="•"/>
            </a:pPr>
            <a:endParaRPr lang="en-US" sz="1600" dirty="0" smtClean="0"/>
          </a:p>
          <a:p>
            <a:pPr marL="114300" indent="-114300">
              <a:buFont typeface="Arial" charset="0"/>
              <a:buChar char="•"/>
            </a:pPr>
            <a:r>
              <a:rPr lang="en-US" sz="1600" dirty="0" smtClean="0"/>
              <a:t>Facilities submit </a:t>
            </a:r>
            <a:r>
              <a:rPr lang="en-US" sz="1600" dirty="0"/>
              <a:t>their TRI forms for </a:t>
            </a:r>
            <a:r>
              <a:rPr lang="en-US" sz="1600" dirty="0" smtClean="0"/>
              <a:t>each calendar </a:t>
            </a:r>
            <a:r>
              <a:rPr lang="en-US" sz="1600" dirty="0"/>
              <a:t>year to EPA by July </a:t>
            </a:r>
            <a:r>
              <a:rPr lang="en-US" sz="1600" dirty="0" smtClean="0"/>
              <a:t>1</a:t>
            </a:r>
            <a:r>
              <a:rPr lang="en-US" sz="1600" baseline="30000" dirty="0" smtClean="0"/>
              <a:t>st</a:t>
            </a:r>
            <a:r>
              <a:rPr lang="en-US" sz="1600" dirty="0" smtClean="0"/>
              <a:t> of </a:t>
            </a:r>
            <a:r>
              <a:rPr lang="en-US" sz="1600" dirty="0"/>
              <a:t>the </a:t>
            </a:r>
            <a:r>
              <a:rPr lang="en-US" sz="1600" dirty="0" smtClean="0"/>
              <a:t>following year</a:t>
            </a:r>
            <a:endParaRPr lang="en-US" sz="1600" dirty="0"/>
          </a:p>
          <a:p>
            <a:endParaRPr lang="en-US" sz="1600" dirty="0"/>
          </a:p>
          <a:p>
            <a:pPr marL="119063" indent="-119063">
              <a:buFont typeface="Arial" charset="0"/>
              <a:buChar char="•"/>
            </a:pPr>
            <a:r>
              <a:rPr lang="en-US" sz="1600" dirty="0"/>
              <a:t> The </a:t>
            </a:r>
            <a:r>
              <a:rPr lang="en-US" sz="1600" dirty="0" smtClean="0"/>
              <a:t>preliminary TRI dataset is released </a:t>
            </a:r>
            <a:r>
              <a:rPr lang="en-US" sz="1600" dirty="0"/>
              <a:t>in July</a:t>
            </a:r>
          </a:p>
          <a:p>
            <a:endParaRPr lang="en-US" sz="1600" dirty="0"/>
          </a:p>
          <a:p>
            <a:pPr marL="119063" indent="-119063">
              <a:buFont typeface="Arial" charset="0"/>
              <a:buChar char="•"/>
            </a:pPr>
            <a:r>
              <a:rPr lang="en-US" sz="1600" dirty="0"/>
              <a:t> EPA conducts data quality checks and compliance assistance </a:t>
            </a:r>
            <a:r>
              <a:rPr lang="en-US" sz="1600" dirty="0" smtClean="0"/>
              <a:t>activities                        </a:t>
            </a:r>
            <a:r>
              <a:rPr lang="en-US" sz="1600" dirty="0"/>
              <a:t>from </a:t>
            </a:r>
            <a:r>
              <a:rPr lang="en-US" sz="1600" dirty="0" smtClean="0"/>
              <a:t>July - October</a:t>
            </a:r>
            <a:endParaRPr lang="en-US" sz="1600" dirty="0"/>
          </a:p>
          <a:p>
            <a:endParaRPr lang="en-US" sz="1600" dirty="0"/>
          </a:p>
          <a:p>
            <a:pPr marL="119063" indent="-119063">
              <a:buFont typeface="Arial" charset="0"/>
              <a:buChar char="•"/>
            </a:pPr>
            <a:r>
              <a:rPr lang="en-US" sz="1600" dirty="0"/>
              <a:t> </a:t>
            </a:r>
            <a:r>
              <a:rPr lang="en-US" sz="1600" dirty="0" smtClean="0"/>
              <a:t>The </a:t>
            </a:r>
            <a:r>
              <a:rPr lang="en-US" sz="1600" dirty="0"/>
              <a:t>TRI National Analysis </a:t>
            </a:r>
            <a:r>
              <a:rPr lang="en-US" sz="1600" dirty="0" smtClean="0"/>
              <a:t>(EPA’s official annual TRI report) is published in January</a:t>
            </a:r>
          </a:p>
          <a:p>
            <a:pPr>
              <a:buFont typeface="Arial" charset="0"/>
              <a:buChar char="•"/>
            </a:pPr>
            <a:endParaRPr lang="en-US" sz="800" dirty="0" smtClean="0"/>
          </a:p>
          <a:p>
            <a:pPr>
              <a:buFont typeface="Arial" charset="0"/>
              <a:buChar char="•"/>
            </a:pPr>
            <a:endParaRPr lang="en-US" sz="1300" dirty="0">
              <a:solidFill>
                <a:srgbClr val="FF0000"/>
              </a:solidFill>
            </a:endParaRPr>
          </a:p>
        </p:txBody>
      </p:sp>
      <p:sp>
        <p:nvSpPr>
          <p:cNvPr id="7" name="Title 1"/>
          <p:cNvSpPr txBox="1">
            <a:spLocks/>
          </p:cNvSpPr>
          <p:nvPr/>
        </p:nvSpPr>
        <p:spPr>
          <a:xfrm>
            <a:off x="762000" y="1143000"/>
            <a:ext cx="7620000" cy="9906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008000"/>
                </a:solidFill>
                <a:effectLst/>
                <a:uLnTx/>
                <a:uFillTx/>
                <a:latin typeface="+mj-lt"/>
                <a:ea typeface="+mj-ea"/>
                <a:cs typeface="ＭＳ Ｐゴシック"/>
              </a:rPr>
              <a:t>Annual TRI Cycle and Data Quality Process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I P2">
    <a:dk1>
      <a:sysClr val="windowText" lastClr="000000"/>
    </a:dk1>
    <a:lt1>
      <a:sysClr val="window" lastClr="FFFFFF"/>
    </a:lt1>
    <a:dk2>
      <a:srgbClr val="1F497D"/>
    </a:dk2>
    <a:lt2>
      <a:srgbClr val="EEECE1"/>
    </a:lt2>
    <a:accent1>
      <a:srgbClr val="019E73"/>
    </a:accent1>
    <a:accent2>
      <a:srgbClr val="57B4DF"/>
    </a:accent2>
    <a:accent3>
      <a:srgbClr val="E6C657"/>
    </a:accent3>
    <a:accent4>
      <a:srgbClr val="B73340"/>
    </a:accent4>
    <a:accent5>
      <a:srgbClr val="811A75"/>
    </a:accent5>
    <a:accent6>
      <a:srgbClr val="DC6D01"/>
    </a:accent6>
    <a:hlink>
      <a:srgbClr val="5D8934"/>
    </a:hlink>
    <a:folHlink>
      <a:srgbClr val="B2D68E"/>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TRI Media">
    <a:dk1>
      <a:sysClr val="windowText" lastClr="000000"/>
    </a:dk1>
    <a:lt1>
      <a:sysClr val="window" lastClr="FFFFFF"/>
    </a:lt1>
    <a:dk2>
      <a:srgbClr val="1F497D"/>
    </a:dk2>
    <a:lt2>
      <a:srgbClr val="EEECE1"/>
    </a:lt2>
    <a:accent1>
      <a:srgbClr val="CBE3FD"/>
    </a:accent1>
    <a:accent2>
      <a:srgbClr val="136594"/>
    </a:accent2>
    <a:accent3>
      <a:srgbClr val="38551D"/>
    </a:accent3>
    <a:accent4>
      <a:srgbClr val="DC6D01"/>
    </a:accent4>
    <a:accent5>
      <a:srgbClr val="811A75"/>
    </a:accent5>
    <a:accent6>
      <a:srgbClr val="7DBC4A"/>
    </a:accent6>
    <a:hlink>
      <a:srgbClr val="002060"/>
    </a:hlink>
    <a:folHlink>
      <a:srgbClr val="7030A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TRI P2">
    <a:dk1>
      <a:sysClr val="windowText" lastClr="000000"/>
    </a:dk1>
    <a:lt1>
      <a:sysClr val="window" lastClr="FFFFFF"/>
    </a:lt1>
    <a:dk2>
      <a:srgbClr val="1F497D"/>
    </a:dk2>
    <a:lt2>
      <a:srgbClr val="EEECE1"/>
    </a:lt2>
    <a:accent1>
      <a:srgbClr val="019E73"/>
    </a:accent1>
    <a:accent2>
      <a:srgbClr val="57B4DF"/>
    </a:accent2>
    <a:accent3>
      <a:srgbClr val="E6C657"/>
    </a:accent3>
    <a:accent4>
      <a:srgbClr val="B73340"/>
    </a:accent4>
    <a:accent5>
      <a:srgbClr val="811A75"/>
    </a:accent5>
    <a:accent6>
      <a:srgbClr val="DC6D01"/>
    </a:accent6>
    <a:hlink>
      <a:srgbClr val="5D8934"/>
    </a:hlink>
    <a:folHlink>
      <a:srgbClr val="B2D68E"/>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ct:contentTypeSchema xmlns:ct="http://schemas.microsoft.com/office/2006/metadata/contentType" xmlns:ma="http://schemas.microsoft.com/office/2006/metadata/properties/metaAttributes" ct:_="" ma:_="" ma:contentTypeName="Document" ma:contentTypeID="0x0101008F3C85CE351D7747994FF7A7090084E9" ma:contentTypeVersion="15" ma:contentTypeDescription="Create a new document." ma:contentTypeScope="" ma:versionID="e449c5c9191c0d6555e918cc2c7ef70d">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eaaaf998-8c3b-4343-8707-723168e568fb" xmlns:ns6="3eee9b25-fe80-4be7-83dd-fff749685ef9" targetNamespace="http://schemas.microsoft.com/office/2006/metadata/properties" ma:root="true" ma:fieldsID="2f9c6cc460ae2d73e64dd061a03d3b6e" ns1:_="" ns2:_="" ns3:_="" ns4:_="" ns5:_="" ns6:_="">
    <xsd:import namespace="http://schemas.microsoft.com/sharepoint/v3"/>
    <xsd:import namespace="4ffa91fb-a0ff-4ac5-b2db-65c790d184a4"/>
    <xsd:import namespace="http://schemas.microsoft.com/sharepoint.v3"/>
    <xsd:import namespace="http://schemas.microsoft.com/sharepoint/v3/fields"/>
    <xsd:import namespace="eaaaf998-8c3b-4343-8707-723168e568fb"/>
    <xsd:import namespace="3eee9b25-fe80-4be7-83dd-fff749685ef9"/>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5:MediaServiceMetadata" minOccurs="0"/>
                <xsd:element ref="ns5:MediaServiceFastMetadata" minOccurs="0"/>
                <xsd:element ref="ns5:MediaServiceSearchProperties" minOccurs="0"/>
                <xsd:element ref="ns5:MediaServiceObjectDetectorVersions" minOccurs="0"/>
                <xsd:element ref="ns5:MediaServiceDateTaken" minOccurs="0"/>
                <xsd:element ref="ns5:MediaServiceGenerationTime" minOccurs="0"/>
                <xsd:element ref="ns5:MediaServiceEventHashCode" minOccurs="0"/>
                <xsd:element ref="ns5:MediaLengthInSeconds" minOccurs="0"/>
                <xsd:element ref="ns6:SharedWithUsers" minOccurs="0"/>
                <xsd:element ref="ns6:SharedWithDetails" minOccurs="0"/>
                <xsd:element ref="ns5:lcf76f155ced4ddcb4097134ff3c332f" minOccurs="0"/>
                <xsd:element ref="ns5: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ma:readOnly="fals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ma:readOnly="false">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ma:readOnly="false">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6b6c092b-d5ad-40a7-813b-eb53d108c43a}" ma:internalName="TaxCatchAllLabel" ma:readOnly="true" ma:showField="CatchAllDataLabel" ma:web="3eee9b25-fe80-4be7-83dd-fff749685ef9">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6b6c092b-d5ad-40a7-813b-eb53d108c43a}" ma:internalName="TaxCatchAll" ma:showField="CatchAllData" ma:web="3eee9b25-fe80-4be7-83dd-fff749685ef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aaaf998-8c3b-4343-8707-723168e568fb" elementFormDefault="qualified">
    <xsd:import namespace="http://schemas.microsoft.com/office/2006/documentManagement/types"/>
    <xsd:import namespace="http://schemas.microsoft.com/office/infopath/2007/PartnerControls"/>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SearchProperties" ma:index="30" nillable="true" ma:displayName="MediaServiceSearchProperties" ma:hidden="true" ma:internalName="MediaServiceSearchProperties" ma:readOnly="true">
      <xsd:simpleType>
        <xsd:restriction base="dms:Note"/>
      </xsd:simpleType>
    </xsd:element>
    <xsd:element name="MediaServiceObjectDetectorVersions" ma:index="31" nillable="true" ma:displayName="MediaServiceObjectDetectorVersions" ma:hidden="true" ma:indexed="true" ma:internalName="MediaServiceObjectDetectorVersions" ma:readOnly="true">
      <xsd:simpleType>
        <xsd:restriction base="dms:Text"/>
      </xsd:simpleType>
    </xsd:element>
    <xsd:element name="MediaServiceDateTaken" ma:index="32" nillable="true" ma:displayName="MediaServiceDateTaken" ma:hidden="true" ma:indexed="true" ma:internalName="MediaServiceDateTaken" ma:readOnly="true">
      <xsd:simpleType>
        <xsd:restriction base="dms:Text"/>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element name="MediaLengthInSeconds" ma:index="35" nillable="true" ma:displayName="MediaLengthInSeconds" ma:hidden="true" ma:internalName="MediaLengthInSeconds" ma:readOnly="true">
      <xsd:simpleType>
        <xsd:restriction base="dms:Unknown"/>
      </xsd:simpleType>
    </xsd:element>
    <xsd:element name="lcf76f155ced4ddcb4097134ff3c332f" ma:index="39" nillable="true" ma:taxonomy="true" ma:internalName="lcf76f155ced4ddcb4097134ff3c332f" ma:taxonomyFieldName="MediaServiceImageTags" ma:displayName="Image Tags" ma:readOnly="false" ma:fieldId="{5cf76f15-5ced-4ddc-b409-7134ff3c332f}" ma:taxonomyMulti="true" ma:sspId="29f62856-1543-49d4-a736-4569d363f533" ma:termSetId="09814cd3-568e-fe90-9814-8d621ff8fb84" ma:anchorId="fba54fb3-c3e1-fe81-a776-ca4b69148c4d" ma:open="true" ma:isKeyword="false">
      <xsd:complexType>
        <xsd:sequence>
          <xsd:element ref="pc:Terms" minOccurs="0" maxOccurs="1"/>
        </xsd:sequence>
      </xsd:complexType>
    </xsd:element>
    <xsd:element name="MediaServiceOCR" ma:index="4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ee9b25-fe80-4be7-83dd-fff749685ef9" elementFormDefault="qualified">
    <xsd:import namespace="http://schemas.microsoft.com/office/2006/documentManagement/types"/>
    <xsd:import namespace="http://schemas.microsoft.com/office/infopath/2007/PartnerControls"/>
    <xsd:element name="SharedWithUsers" ma:index="3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9.xml><?xml version="1.0" encoding="utf-8"?>
<?mso-contentType ?>
<SharedContentType xmlns="Microsoft.SharePoint.Taxonomy.ContentTypeSync" SourceId="29f62856-1543-49d4-a736-4569d363f533" ContentTypeId="0x0101" PreviousValue="false"/>
</file>

<file path=customXml/item2.xml><?xml version="1.0" encoding="utf-8"?>
<EsriMapsInfo xmlns="ESRI.ArcGIS.Mapping.OfficeIntegration.PowerPointInfo">
  <Version>Version1</Version>
  <RequiresSignIn>False</RequiresSignIn>
</EsriMapsInfo>
</file>

<file path=customXml/item20.xml><?xml version="1.0" encoding="utf-8"?>
<?mso-contentType ?>
<FormTemplates xmlns="http://schemas.microsoft.com/sharepoint/v3/contenttype/forms">
  <Display>DocumentLibraryForm</Display>
  <Edit>DocumentLibraryForm</Edit>
  <New>DocumentLibraryForm</New>
</FormTemplates>
</file>

<file path=customXml/item21.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lcf76f155ced4ddcb4097134ff3c332f xmlns="eaaaf998-8c3b-4343-8707-723168e568fb">
      <Terms xmlns="http://schemas.microsoft.com/office/infopath/2007/PartnerControls"/>
    </lcf76f155ced4ddcb4097134ff3c332f>
    <External_x0020_Contributor xmlns="4ffa91fb-a0ff-4ac5-b2db-65c790d184a4" xsi:nil="true"/>
    <TaxKeywordTaxHTField xmlns="4ffa91fb-a0ff-4ac5-b2db-65c790d184a4">
      <Terms xmlns="http://schemas.microsoft.com/office/infopath/2007/PartnerControls"/>
    </TaxKeywordTaxHTField>
    <Record xmlns="4ffa91fb-a0ff-4ac5-b2db-65c790d184a4">Shared</Record>
    <Rights xmlns="4ffa91fb-a0ff-4ac5-b2db-65c790d184a4" xsi:nil="true"/>
    <Document_x0020_Creation_x0020_Date xmlns="4ffa91fb-a0ff-4ac5-b2db-65c790d184a4">2024-07-15T19:47:44+00:00</Document_x0020_Creation_x0020_Dat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xsi:nil="true"/>
  </documentManagement>
</p:properties>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4E2AD869-AE55-4F67-95CF-903E2648BE39}">
  <ds:schemaRefs>
    <ds:schemaRef ds:uri="ESRI.ArcGIS.Mapping.OfficeIntegration.PowerPointInfo"/>
  </ds:schemaRefs>
</ds:datastoreItem>
</file>

<file path=customXml/itemProps10.xml><?xml version="1.0" encoding="utf-8"?>
<ds:datastoreItem xmlns:ds="http://schemas.openxmlformats.org/officeDocument/2006/customXml" ds:itemID="{0AAFD8DF-745A-4367-8C3B-78E9518C7DD3}">
  <ds:schemaRefs>
    <ds:schemaRef ds:uri="ESRI.ArcGIS.Mapping.OfficeIntegration.PowerPointInfo"/>
  </ds:schemaRefs>
</ds:datastoreItem>
</file>

<file path=customXml/itemProps11.xml><?xml version="1.0" encoding="utf-8"?>
<ds:datastoreItem xmlns:ds="http://schemas.openxmlformats.org/officeDocument/2006/customXml" ds:itemID="{354CA3CB-59E5-4A5B-8842-4B56409687EB}">
  <ds:schemaRefs>
    <ds:schemaRef ds:uri="ESRI.ArcGIS.Mapping.OfficeIntegration.PowerPointInfo"/>
  </ds:schemaRefs>
</ds:datastoreItem>
</file>

<file path=customXml/itemProps12.xml><?xml version="1.0" encoding="utf-8"?>
<ds:datastoreItem xmlns:ds="http://schemas.openxmlformats.org/officeDocument/2006/customXml" ds:itemID="{CE6211A9-5551-4659-8C16-3C853456E826}">
  <ds:schemaRefs>
    <ds:schemaRef ds:uri="ESRI.ArcGIS.Mapping.OfficeIntegration.PowerPointInfo"/>
  </ds:schemaRefs>
</ds:datastoreItem>
</file>

<file path=customXml/itemProps13.xml><?xml version="1.0" encoding="utf-8"?>
<ds:datastoreItem xmlns:ds="http://schemas.openxmlformats.org/officeDocument/2006/customXml" ds:itemID="{D19A032B-B3BC-4531-B4ED-966F99459BB4}">
  <ds:schemaRefs>
    <ds:schemaRef ds:uri="ESRI.ArcGIS.Mapping.OfficeIntegration.PowerPointInfo"/>
  </ds:schemaRefs>
</ds:datastoreItem>
</file>

<file path=customXml/itemProps14.xml><?xml version="1.0" encoding="utf-8"?>
<ds:datastoreItem xmlns:ds="http://schemas.openxmlformats.org/officeDocument/2006/customXml" ds:itemID="{C490541D-6A88-463A-BF38-CCB9141D0A0D}">
  <ds:schemaRefs>
    <ds:schemaRef ds:uri="ESRI.ArcGIS.Mapping.OfficeIntegration.PowerPointInfo"/>
  </ds:schemaRefs>
</ds:datastoreItem>
</file>

<file path=customXml/itemProps15.xml><?xml version="1.0" encoding="utf-8"?>
<ds:datastoreItem xmlns:ds="http://schemas.openxmlformats.org/officeDocument/2006/customXml" ds:itemID="{95ACD111-FFE2-4D4A-90EC-9DBD23A8B922}">
  <ds:schemaRefs>
    <ds:schemaRef ds:uri="ESRI.ArcGIS.Mapping.OfficeIntegration.PowerPointInfo"/>
  </ds:schemaRefs>
</ds:datastoreItem>
</file>

<file path=customXml/itemProps16.xml><?xml version="1.0" encoding="utf-8"?>
<ds:datastoreItem xmlns:ds="http://schemas.openxmlformats.org/officeDocument/2006/customXml" ds:itemID="{9C035855-0763-4F11-8694-3E455223F07E}">
  <ds:schemaRefs>
    <ds:schemaRef ds:uri="ESRI.ArcGIS.Mapping.OfficeIntegration.PowerPointInfo"/>
  </ds:schemaRefs>
</ds:datastoreItem>
</file>

<file path=customXml/itemProps17.xml><?xml version="1.0" encoding="utf-8"?>
<ds:datastoreItem xmlns:ds="http://schemas.openxmlformats.org/officeDocument/2006/customXml" ds:itemID="{3FA70637-6AC4-4389-AA88-C2A6E644CB37}">
  <ds:schemaRefs>
    <ds:schemaRef ds:uri="ESRI.ArcGIS.Mapping.OfficeIntegration.PowerPointInfo"/>
  </ds:schemaRefs>
</ds:datastoreItem>
</file>

<file path=customXml/itemProps18.xml><?xml version="1.0" encoding="utf-8"?>
<ds:datastoreItem xmlns:ds="http://schemas.openxmlformats.org/officeDocument/2006/customXml" ds:itemID="{D03D029A-F85A-4CC7-9FF8-F40531516711}"/>
</file>

<file path=customXml/itemProps19.xml><?xml version="1.0" encoding="utf-8"?>
<ds:datastoreItem xmlns:ds="http://schemas.openxmlformats.org/officeDocument/2006/customXml" ds:itemID="{002461EC-2E9C-4939-8D61-99902916E44D}"/>
</file>

<file path=customXml/itemProps2.xml><?xml version="1.0" encoding="utf-8"?>
<ds:datastoreItem xmlns:ds="http://schemas.openxmlformats.org/officeDocument/2006/customXml" ds:itemID="{40A84062-6DEF-467D-81C4-C0C958F3FAE8}">
  <ds:schemaRefs>
    <ds:schemaRef ds:uri="ESRI.ArcGIS.Mapping.OfficeIntegration.PowerPointInfo"/>
  </ds:schemaRefs>
</ds:datastoreItem>
</file>

<file path=customXml/itemProps20.xml><?xml version="1.0" encoding="utf-8"?>
<ds:datastoreItem xmlns:ds="http://schemas.openxmlformats.org/officeDocument/2006/customXml" ds:itemID="{B06BAE1C-EDB6-4412-9ADA-B1A4981ACF28}"/>
</file>

<file path=customXml/itemProps21.xml><?xml version="1.0" encoding="utf-8"?>
<ds:datastoreItem xmlns:ds="http://schemas.openxmlformats.org/officeDocument/2006/customXml" ds:itemID="{1DA1C9E4-9B86-4819-AD6C-5FFC10177F55}"/>
</file>

<file path=customXml/itemProps3.xml><?xml version="1.0" encoding="utf-8"?>
<ds:datastoreItem xmlns:ds="http://schemas.openxmlformats.org/officeDocument/2006/customXml" ds:itemID="{3059FB16-8131-48B4-A80A-4AD935E2F501}">
  <ds:schemaRefs>
    <ds:schemaRef ds:uri="ESRI.ArcGIS.Mapping.OfficeIntegration.PowerPointInfo"/>
  </ds:schemaRefs>
</ds:datastoreItem>
</file>

<file path=customXml/itemProps4.xml><?xml version="1.0" encoding="utf-8"?>
<ds:datastoreItem xmlns:ds="http://schemas.openxmlformats.org/officeDocument/2006/customXml" ds:itemID="{FAC845C6-447A-4450-8D92-6326677DD05E}">
  <ds:schemaRefs>
    <ds:schemaRef ds:uri="ESRI.ArcGIS.Mapping.OfficeIntegration.PowerPointInfo"/>
  </ds:schemaRefs>
</ds:datastoreItem>
</file>

<file path=customXml/itemProps5.xml><?xml version="1.0" encoding="utf-8"?>
<ds:datastoreItem xmlns:ds="http://schemas.openxmlformats.org/officeDocument/2006/customXml" ds:itemID="{553CF035-5DEA-4A8C-80F6-2BDEC50C4838}">
  <ds:schemaRefs>
    <ds:schemaRef ds:uri="ESRI.ArcGIS.Mapping.OfficeIntegration.PowerPointInfo"/>
  </ds:schemaRefs>
</ds:datastoreItem>
</file>

<file path=customXml/itemProps6.xml><?xml version="1.0" encoding="utf-8"?>
<ds:datastoreItem xmlns:ds="http://schemas.openxmlformats.org/officeDocument/2006/customXml" ds:itemID="{AA0BD4C8-FE61-4FA1-9D46-81EB35E89A63}">
  <ds:schemaRefs>
    <ds:schemaRef ds:uri="ESRI.ArcGIS.Mapping.OfficeIntegration.PowerPointInfo"/>
  </ds:schemaRefs>
</ds:datastoreItem>
</file>

<file path=customXml/itemProps7.xml><?xml version="1.0" encoding="utf-8"?>
<ds:datastoreItem xmlns:ds="http://schemas.openxmlformats.org/officeDocument/2006/customXml" ds:itemID="{5E9D7249-36E2-4204-946B-1F1C6B3CBD4A}">
  <ds:schemaRefs>
    <ds:schemaRef ds:uri="ESRI.ArcGIS.Mapping.OfficeIntegration.PowerPointInfo"/>
  </ds:schemaRefs>
</ds:datastoreItem>
</file>

<file path=customXml/itemProps8.xml><?xml version="1.0" encoding="utf-8"?>
<ds:datastoreItem xmlns:ds="http://schemas.openxmlformats.org/officeDocument/2006/customXml" ds:itemID="{B0B93BAA-57F7-4397-959F-CA590E2DD4AD}">
  <ds:schemaRefs>
    <ds:schemaRef ds:uri="ESRI.ArcGIS.Mapping.OfficeIntegration.PowerPointInfo"/>
  </ds:schemaRefs>
</ds:datastoreItem>
</file>

<file path=customXml/itemProps9.xml><?xml version="1.0" encoding="utf-8"?>
<ds:datastoreItem xmlns:ds="http://schemas.openxmlformats.org/officeDocument/2006/customXml" ds:itemID="{30DD08FC-53BB-4F08-97D4-B797708D34A2}">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5037</TotalTime>
  <Words>2271</Words>
  <Application>Microsoft Office PowerPoint</Application>
  <PresentationFormat>On-screen Show (4:3)</PresentationFormat>
  <Paragraphs>329</Paragraphs>
  <Slides>25</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ＭＳ Ｐゴシック</vt:lpstr>
      <vt:lpstr>Arial</vt:lpstr>
      <vt:lpstr>Lucida Sans Unicode</vt:lpstr>
      <vt:lpstr>Tahoma</vt:lpstr>
      <vt:lpstr>Verdana</vt:lpstr>
      <vt:lpstr>Blank Presentation</vt:lpstr>
      <vt:lpstr>PowerPoint Presentation</vt:lpstr>
      <vt:lpstr>Overview </vt:lpstr>
      <vt:lpstr>Why was the Toxics Release Inventory created?</vt:lpstr>
      <vt:lpstr>What is the Toxics Release Inventory (TRI)?</vt:lpstr>
      <vt:lpstr>What is a “release”?</vt:lpstr>
      <vt:lpstr>Which facilities must report to TRI?</vt:lpstr>
      <vt:lpstr>What information do facilities report to TRI?</vt:lpstr>
      <vt:lpstr>Considerations When Using TRI</vt:lpstr>
      <vt:lpstr>PowerPoint Presentation</vt:lpstr>
      <vt:lpstr>TRI Preliminary Dataset</vt:lpstr>
      <vt:lpstr>TRI National Analysis</vt:lpstr>
      <vt:lpstr>PowerPoint Presentation</vt:lpstr>
      <vt:lpstr>PowerPoint Presentation</vt:lpstr>
      <vt:lpstr>PowerPoint Presentation</vt:lpstr>
      <vt:lpstr>New Analyses: Demographics</vt:lpstr>
      <vt:lpstr>New Analyses: Federal Facilities</vt:lpstr>
      <vt:lpstr>New Analyses: Automotive Manufacturing Sector</vt:lpstr>
      <vt:lpstr>New Analyses: Zero-Releasers</vt:lpstr>
      <vt:lpstr>New Analyses: Barriers to P2</vt:lpstr>
      <vt:lpstr>New Analyses: Estimated Annual Reduction – Source Reduction</vt:lpstr>
      <vt:lpstr>PowerPoint Presentation</vt:lpstr>
      <vt:lpstr>Using TRI Explorer</vt:lpstr>
      <vt:lpstr>PowerPoint Presentation</vt:lpstr>
      <vt:lpstr>PowerPoint Presentation</vt:lpstr>
      <vt:lpstr>Questions and Discussion</vt:lpstr>
    </vt:vector>
  </TitlesOfParts>
  <Company>Office 2004 Test Drive User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lastModifiedBy>Swenson, Sarah</cp:lastModifiedBy>
  <cp:revision>367</cp:revision>
  <dcterms:created xsi:type="dcterms:W3CDTF">2011-02-09T16:00:48Z</dcterms:created>
  <dcterms:modified xsi:type="dcterms:W3CDTF">2016-01-21T20:34:53Z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0x0101008F3C85CE351D7747994FF7A7090084E9</vt:lpwstr>
  </property>
</Properties>
</file>