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04"/>
  </p:notesMasterIdLst>
  <p:sldIdLst>
    <p:sldId id="262" r:id="rId6"/>
    <p:sldId id="496" r:id="rId7"/>
    <p:sldId id="323" r:id="rId8"/>
    <p:sldId id="341" r:id="rId9"/>
    <p:sldId id="498" r:id="rId10"/>
    <p:sldId id="453" r:id="rId11"/>
    <p:sldId id="454" r:id="rId12"/>
    <p:sldId id="499" r:id="rId13"/>
    <p:sldId id="452" r:id="rId14"/>
    <p:sldId id="455" r:id="rId15"/>
    <p:sldId id="500" r:id="rId16"/>
    <p:sldId id="456" r:id="rId17"/>
    <p:sldId id="457" r:id="rId18"/>
    <p:sldId id="501" r:id="rId19"/>
    <p:sldId id="502" r:id="rId20"/>
    <p:sldId id="503" r:id="rId21"/>
    <p:sldId id="504" r:id="rId22"/>
    <p:sldId id="505" r:id="rId23"/>
    <p:sldId id="521" r:id="rId24"/>
    <p:sldId id="506" r:id="rId25"/>
    <p:sldId id="507" r:id="rId26"/>
    <p:sldId id="508" r:id="rId27"/>
    <p:sldId id="509" r:id="rId28"/>
    <p:sldId id="510" r:id="rId29"/>
    <p:sldId id="511" r:id="rId30"/>
    <p:sldId id="317" r:id="rId31"/>
    <p:sldId id="512" r:id="rId32"/>
    <p:sldId id="513" r:id="rId33"/>
    <p:sldId id="461" r:id="rId34"/>
    <p:sldId id="462" r:id="rId35"/>
    <p:sldId id="514" r:id="rId36"/>
    <p:sldId id="467" r:id="rId37"/>
    <p:sldId id="468" r:id="rId38"/>
    <p:sldId id="515" r:id="rId39"/>
    <p:sldId id="458" r:id="rId40"/>
    <p:sldId id="459" r:id="rId41"/>
    <p:sldId id="516" r:id="rId42"/>
    <p:sldId id="490" r:id="rId43"/>
    <p:sldId id="491" r:id="rId44"/>
    <p:sldId id="463" r:id="rId45"/>
    <p:sldId id="464" r:id="rId46"/>
    <p:sldId id="465" r:id="rId47"/>
    <p:sldId id="342" r:id="rId48"/>
    <p:sldId id="517" r:id="rId49"/>
    <p:sldId id="368" r:id="rId50"/>
    <p:sldId id="349" r:id="rId51"/>
    <p:sldId id="350" r:id="rId52"/>
    <p:sldId id="351" r:id="rId53"/>
    <p:sldId id="352" r:id="rId54"/>
    <p:sldId id="353" r:id="rId55"/>
    <p:sldId id="354" r:id="rId56"/>
    <p:sldId id="355" r:id="rId57"/>
    <p:sldId id="346" r:id="rId58"/>
    <p:sldId id="337" r:id="rId59"/>
    <p:sldId id="338" r:id="rId60"/>
    <p:sldId id="339" r:id="rId61"/>
    <p:sldId id="340" r:id="rId62"/>
    <p:sldId id="356" r:id="rId63"/>
    <p:sldId id="345" r:id="rId64"/>
    <p:sldId id="369" r:id="rId65"/>
    <p:sldId id="358" r:id="rId66"/>
    <p:sldId id="362" r:id="rId67"/>
    <p:sldId id="360" r:id="rId68"/>
    <p:sldId id="364" r:id="rId69"/>
    <p:sldId id="365" r:id="rId70"/>
    <p:sldId id="361" r:id="rId71"/>
    <p:sldId id="367" r:id="rId72"/>
    <p:sldId id="366" r:id="rId73"/>
    <p:sldId id="518" r:id="rId74"/>
    <p:sldId id="370" r:id="rId75"/>
    <p:sldId id="489" r:id="rId76"/>
    <p:sldId id="484" r:id="rId77"/>
    <p:sldId id="305" r:id="rId78"/>
    <p:sldId id="380" r:id="rId79"/>
    <p:sldId id="473" r:id="rId80"/>
    <p:sldId id="481" r:id="rId81"/>
    <p:sldId id="482" r:id="rId82"/>
    <p:sldId id="483" r:id="rId83"/>
    <p:sldId id="347" r:id="rId84"/>
    <p:sldId id="485" r:id="rId85"/>
    <p:sldId id="474" r:id="rId86"/>
    <p:sldId id="475" r:id="rId87"/>
    <p:sldId id="476" r:id="rId88"/>
    <p:sldId id="477" r:id="rId89"/>
    <p:sldId id="486" r:id="rId90"/>
    <p:sldId id="493" r:id="rId91"/>
    <p:sldId id="479" r:id="rId92"/>
    <p:sldId id="520" r:id="rId93"/>
    <p:sldId id="277" r:id="rId94"/>
    <p:sldId id="519" r:id="rId95"/>
    <p:sldId id="279" r:id="rId96"/>
    <p:sldId id="494" r:id="rId97"/>
    <p:sldId id="288" r:id="rId98"/>
    <p:sldId id="286" r:id="rId99"/>
    <p:sldId id="257" r:id="rId100"/>
    <p:sldId id="258" r:id="rId101"/>
    <p:sldId id="374" r:id="rId102"/>
    <p:sldId id="371"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5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77473-9F94-4FD3-9650-6A4CA728D6DC}" v="32" dt="2026-02-06T15:19:40.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93447" autoAdjust="0"/>
  </p:normalViewPr>
  <p:slideViewPr>
    <p:cSldViewPr snapToGrid="0">
      <p:cViewPr varScale="1">
        <p:scale>
          <a:sx n="65" d="100"/>
          <a:sy n="65" d="100"/>
        </p:scale>
        <p:origin x="546"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7FE76D3C-B00E-4869-834F-A8AC7039531A}"/>
    <pc:docChg chg="undo custSel addSld modSld sldOrd">
      <pc:chgData name="Gamas, Julia" userId="c40aa719-84be-4bda-bbca-53dec2227883" providerId="ADAL" clId="{7FE76D3C-B00E-4869-834F-A8AC7039531A}" dt="2026-02-06T15:25:31.583" v="1170" actId="962"/>
      <pc:docMkLst>
        <pc:docMk/>
      </pc:docMkLst>
      <pc:sldChg chg="addSp modSp mod">
        <pc:chgData name="Gamas, Julia" userId="c40aa719-84be-4bda-bbca-53dec2227883" providerId="ADAL" clId="{7FE76D3C-B00E-4869-834F-A8AC7039531A}" dt="2026-01-27T17:58:37.529" v="611" actId="14100"/>
        <pc:sldMkLst>
          <pc:docMk/>
          <pc:sldMk cId="1922902518" sldId="277"/>
        </pc:sldMkLst>
        <pc:spChg chg="add mod">
          <ac:chgData name="Gamas, Julia" userId="c40aa719-84be-4bda-bbca-53dec2227883" providerId="ADAL" clId="{7FE76D3C-B00E-4869-834F-A8AC7039531A}" dt="2026-01-27T17:58:37.529" v="611" actId="14100"/>
          <ac:spMkLst>
            <pc:docMk/>
            <pc:sldMk cId="1922902518" sldId="277"/>
            <ac:spMk id="14" creationId="{EAEB16E8-ACBA-3B01-FB3D-B23277E68F2B}"/>
          </ac:spMkLst>
        </pc:spChg>
      </pc:sldChg>
      <pc:sldChg chg="modSp mod">
        <pc:chgData name="Gamas, Julia" userId="c40aa719-84be-4bda-bbca-53dec2227883" providerId="ADAL" clId="{7FE76D3C-B00E-4869-834F-A8AC7039531A}" dt="2026-01-27T14:37:35.125" v="153" actId="20577"/>
        <pc:sldMkLst>
          <pc:docMk/>
          <pc:sldMk cId="3675463210" sldId="317"/>
        </pc:sldMkLst>
        <pc:spChg chg="mod">
          <ac:chgData name="Gamas, Julia" userId="c40aa719-84be-4bda-bbca-53dec2227883" providerId="ADAL" clId="{7FE76D3C-B00E-4869-834F-A8AC7039531A}" dt="2026-01-27T14:37:30.846" v="151" actId="20577"/>
          <ac:spMkLst>
            <pc:docMk/>
            <pc:sldMk cId="3675463210" sldId="317"/>
            <ac:spMk id="2" creationId="{E89D5B08-CCD0-407F-8A02-DD0E5F77CF60}"/>
          </ac:spMkLst>
        </pc:spChg>
        <pc:spChg chg="mod">
          <ac:chgData name="Gamas, Julia" userId="c40aa719-84be-4bda-bbca-53dec2227883" providerId="ADAL" clId="{7FE76D3C-B00E-4869-834F-A8AC7039531A}" dt="2026-01-27T14:37:35.125" v="153" actId="20577"/>
          <ac:spMkLst>
            <pc:docMk/>
            <pc:sldMk cId="3675463210" sldId="317"/>
            <ac:spMk id="3" creationId="{548DB7E0-4110-46F3-BC7C-05CD63143AEA}"/>
          </ac:spMkLst>
        </pc:spChg>
      </pc:sldChg>
      <pc:sldChg chg="addSp modSp mod">
        <pc:chgData name="Gamas, Julia" userId="c40aa719-84be-4bda-bbca-53dec2227883" providerId="ADAL" clId="{7FE76D3C-B00E-4869-834F-A8AC7039531A}" dt="2026-01-27T17:02:06.867" v="442" actId="208"/>
        <pc:sldMkLst>
          <pc:docMk/>
          <pc:sldMk cId="4257470308" sldId="339"/>
        </pc:sldMkLst>
        <pc:spChg chg="add mod">
          <ac:chgData name="Gamas, Julia" userId="c40aa719-84be-4bda-bbca-53dec2227883" providerId="ADAL" clId="{7FE76D3C-B00E-4869-834F-A8AC7039531A}" dt="2026-01-27T17:02:06.867" v="442" actId="208"/>
          <ac:spMkLst>
            <pc:docMk/>
            <pc:sldMk cId="4257470308" sldId="339"/>
            <ac:spMk id="3" creationId="{2091566E-010C-6AAC-B77A-0A50EFE1E056}"/>
          </ac:spMkLst>
        </pc:spChg>
        <pc:picChg chg="mod">
          <ac:chgData name="Gamas, Julia" userId="c40aa719-84be-4bda-bbca-53dec2227883" providerId="ADAL" clId="{7FE76D3C-B00E-4869-834F-A8AC7039531A}" dt="2026-01-27T17:01:59.808" v="440" actId="1076"/>
          <ac:picMkLst>
            <pc:docMk/>
            <pc:sldMk cId="4257470308" sldId="339"/>
            <ac:picMk id="7" creationId="{82D770C3-0006-4677-9AEB-08BDB731C8E7}"/>
          </ac:picMkLst>
        </pc:picChg>
      </pc:sldChg>
      <pc:sldChg chg="addSp modSp mod">
        <pc:chgData name="Gamas, Julia" userId="c40aa719-84be-4bda-bbca-53dec2227883" providerId="ADAL" clId="{7FE76D3C-B00E-4869-834F-A8AC7039531A}" dt="2026-01-27T17:02:57.101" v="443" actId="208"/>
        <pc:sldMkLst>
          <pc:docMk/>
          <pc:sldMk cId="1427006256" sldId="346"/>
        </pc:sldMkLst>
        <pc:spChg chg="mod">
          <ac:chgData name="Gamas, Julia" userId="c40aa719-84be-4bda-bbca-53dec2227883" providerId="ADAL" clId="{7FE76D3C-B00E-4869-834F-A8AC7039531A}" dt="2026-01-27T17:01:05.451" v="378" actId="20577"/>
          <ac:spMkLst>
            <pc:docMk/>
            <pc:sldMk cId="1427006256" sldId="346"/>
            <ac:spMk id="2" creationId="{22AA7A4C-8A5C-4DC9-AE83-22013B7B2781}"/>
          </ac:spMkLst>
        </pc:spChg>
        <pc:spChg chg="add mod">
          <ac:chgData name="Gamas, Julia" userId="c40aa719-84be-4bda-bbca-53dec2227883" providerId="ADAL" clId="{7FE76D3C-B00E-4869-834F-A8AC7039531A}" dt="2026-01-27T17:02:57.101" v="443" actId="208"/>
          <ac:spMkLst>
            <pc:docMk/>
            <pc:sldMk cId="1427006256" sldId="346"/>
            <ac:spMk id="3" creationId="{EA6B5C20-9EA4-3C47-2CFC-540FF3C2F93C}"/>
          </ac:spMkLst>
        </pc:spChg>
        <pc:spChg chg="mod">
          <ac:chgData name="Gamas, Julia" userId="c40aa719-84be-4bda-bbca-53dec2227883" providerId="ADAL" clId="{7FE76D3C-B00E-4869-834F-A8AC7039531A}" dt="2026-01-27T17:01:46.227" v="435" actId="208"/>
          <ac:spMkLst>
            <pc:docMk/>
            <pc:sldMk cId="1427006256" sldId="346"/>
            <ac:spMk id="6" creationId="{D866A0A8-D88F-4897-94A2-8A523440C52C}"/>
          </ac:spMkLst>
        </pc:spChg>
      </pc:sldChg>
      <pc:sldChg chg="addSp modSp mod">
        <pc:chgData name="Gamas, Julia" userId="c40aa719-84be-4bda-bbca-53dec2227883" providerId="ADAL" clId="{7FE76D3C-B00E-4869-834F-A8AC7039531A}" dt="2026-01-27T16:56:22.484" v="370" actId="207"/>
        <pc:sldMkLst>
          <pc:docMk/>
          <pc:sldMk cId="2974505995" sldId="355"/>
        </pc:sldMkLst>
        <pc:spChg chg="mod">
          <ac:chgData name="Gamas, Julia" userId="c40aa719-84be-4bda-bbca-53dec2227883" providerId="ADAL" clId="{7FE76D3C-B00E-4869-834F-A8AC7039531A}" dt="2026-01-27T16:56:01.687" v="364" actId="20577"/>
          <ac:spMkLst>
            <pc:docMk/>
            <pc:sldMk cId="2974505995" sldId="355"/>
            <ac:spMk id="2" creationId="{21825081-0718-40A5-9248-7D6C28FCB999}"/>
          </ac:spMkLst>
        </pc:spChg>
        <pc:spChg chg="add mod">
          <ac:chgData name="Gamas, Julia" userId="c40aa719-84be-4bda-bbca-53dec2227883" providerId="ADAL" clId="{7FE76D3C-B00E-4869-834F-A8AC7039531A}" dt="2026-01-27T16:56:22.484" v="370" actId="207"/>
          <ac:spMkLst>
            <pc:docMk/>
            <pc:sldMk cId="2974505995" sldId="355"/>
            <ac:spMk id="3" creationId="{67D076AF-79DD-B3FE-7F26-8D555D37EF9C}"/>
          </ac:spMkLst>
        </pc:spChg>
      </pc:sldChg>
      <pc:sldChg chg="addSp modSp mod">
        <pc:chgData name="Gamas, Julia" userId="c40aa719-84be-4bda-bbca-53dec2227883" providerId="ADAL" clId="{7FE76D3C-B00E-4869-834F-A8AC7039531A}" dt="2026-01-27T17:46:43.377" v="544" actId="14100"/>
        <pc:sldMkLst>
          <pc:docMk/>
          <pc:sldMk cId="3256158184" sldId="360"/>
        </pc:sldMkLst>
        <pc:spChg chg="mod">
          <ac:chgData name="Gamas, Julia" userId="c40aa719-84be-4bda-bbca-53dec2227883" providerId="ADAL" clId="{7FE76D3C-B00E-4869-834F-A8AC7039531A}" dt="2026-01-27T16:55:04.658" v="349" actId="20577"/>
          <ac:spMkLst>
            <pc:docMk/>
            <pc:sldMk cId="3256158184" sldId="360"/>
            <ac:spMk id="2" creationId="{4FBB3E9C-4244-495B-8773-27562486D2DC}"/>
          </ac:spMkLst>
        </pc:spChg>
        <pc:spChg chg="add mod">
          <ac:chgData name="Gamas, Julia" userId="c40aa719-84be-4bda-bbca-53dec2227883" providerId="ADAL" clId="{7FE76D3C-B00E-4869-834F-A8AC7039531A}" dt="2026-01-27T17:43:03.759" v="513" actId="1076"/>
          <ac:spMkLst>
            <pc:docMk/>
            <pc:sldMk cId="3256158184" sldId="360"/>
            <ac:spMk id="3" creationId="{AA715573-7669-E547-05D8-EC99BA87CA29}"/>
          </ac:spMkLst>
        </pc:spChg>
        <pc:spChg chg="add mod">
          <ac:chgData name="Gamas, Julia" userId="c40aa719-84be-4bda-bbca-53dec2227883" providerId="ADAL" clId="{7FE76D3C-B00E-4869-834F-A8AC7039531A}" dt="2026-01-27T17:46:43.377" v="544" actId="14100"/>
          <ac:spMkLst>
            <pc:docMk/>
            <pc:sldMk cId="3256158184" sldId="360"/>
            <ac:spMk id="5" creationId="{00072EB6-DEE4-4086-96AA-A338EB2B8C7D}"/>
          </ac:spMkLst>
        </pc:spChg>
      </pc:sldChg>
      <pc:sldChg chg="modSp mod">
        <pc:chgData name="Gamas, Julia" userId="c40aa719-84be-4bda-bbca-53dec2227883" providerId="ADAL" clId="{7FE76D3C-B00E-4869-834F-A8AC7039531A}" dt="2026-01-27T17:50:45.882" v="597" actId="20577"/>
        <pc:sldMkLst>
          <pc:docMk/>
          <pc:sldMk cId="3606746165" sldId="361"/>
        </pc:sldMkLst>
        <pc:spChg chg="mod">
          <ac:chgData name="Gamas, Julia" userId="c40aa719-84be-4bda-bbca-53dec2227883" providerId="ADAL" clId="{7FE76D3C-B00E-4869-834F-A8AC7039531A}" dt="2026-01-27T17:50:45.882" v="597" actId="20577"/>
          <ac:spMkLst>
            <pc:docMk/>
            <pc:sldMk cId="3606746165" sldId="361"/>
            <ac:spMk id="2" creationId="{AE4C2365-47C4-4DD1-9FF3-91061E6D551F}"/>
          </ac:spMkLst>
        </pc:spChg>
      </pc:sldChg>
      <pc:sldChg chg="modSp mod ord">
        <pc:chgData name="Gamas, Julia" userId="c40aa719-84be-4bda-bbca-53dec2227883" providerId="ADAL" clId="{7FE76D3C-B00E-4869-834F-A8AC7039531A}" dt="2026-01-27T17:49:37.739" v="546"/>
        <pc:sldMkLst>
          <pc:docMk/>
          <pc:sldMk cId="1150542213" sldId="364"/>
        </pc:sldMkLst>
        <pc:spChg chg="mod">
          <ac:chgData name="Gamas, Julia" userId="c40aa719-84be-4bda-bbca-53dec2227883" providerId="ADAL" clId="{7FE76D3C-B00E-4869-834F-A8AC7039531A}" dt="2026-01-27T16:55:20.341" v="362" actId="20577"/>
          <ac:spMkLst>
            <pc:docMk/>
            <pc:sldMk cId="1150542213" sldId="364"/>
            <ac:spMk id="2" creationId="{BC825235-6864-42C4-965D-0FF5C0ECF19D}"/>
          </ac:spMkLst>
        </pc:spChg>
        <pc:spChg chg="mod">
          <ac:chgData name="Gamas, Julia" userId="c40aa719-84be-4bda-bbca-53dec2227883" providerId="ADAL" clId="{7FE76D3C-B00E-4869-834F-A8AC7039531A}" dt="2026-01-27T17:44:01.017" v="539" actId="14100"/>
          <ac:spMkLst>
            <pc:docMk/>
            <pc:sldMk cId="1150542213" sldId="364"/>
            <ac:spMk id="5" creationId="{B9317911-BE73-B9EA-0456-7994FC2CA925}"/>
          </ac:spMkLst>
        </pc:spChg>
      </pc:sldChg>
      <pc:sldChg chg="modSp mod ord">
        <pc:chgData name="Gamas, Julia" userId="c40aa719-84be-4bda-bbca-53dec2227883" providerId="ADAL" clId="{7FE76D3C-B00E-4869-834F-A8AC7039531A}" dt="2026-01-27T17:50:22.732" v="562"/>
        <pc:sldMkLst>
          <pc:docMk/>
          <pc:sldMk cId="2184260048" sldId="365"/>
        </pc:sldMkLst>
        <pc:spChg chg="mod">
          <ac:chgData name="Gamas, Julia" userId="c40aa719-84be-4bda-bbca-53dec2227883" providerId="ADAL" clId="{7FE76D3C-B00E-4869-834F-A8AC7039531A}" dt="2026-01-27T17:43:43.678" v="536" actId="20577"/>
          <ac:spMkLst>
            <pc:docMk/>
            <pc:sldMk cId="2184260048" sldId="365"/>
            <ac:spMk id="2" creationId="{75566831-E346-4D27-9E52-6FF09E00035C}"/>
          </ac:spMkLst>
        </pc:spChg>
      </pc:sldChg>
      <pc:sldChg chg="modSp mod">
        <pc:chgData name="Gamas, Julia" userId="c40aa719-84be-4bda-bbca-53dec2227883" providerId="ADAL" clId="{7FE76D3C-B00E-4869-834F-A8AC7039531A}" dt="2026-01-27T13:38:36.316" v="18" actId="14100"/>
        <pc:sldMkLst>
          <pc:docMk/>
          <pc:sldMk cId="3823932704" sldId="453"/>
        </pc:sldMkLst>
        <pc:spChg chg="mod">
          <ac:chgData name="Gamas, Julia" userId="c40aa719-84be-4bda-bbca-53dec2227883" providerId="ADAL" clId="{7FE76D3C-B00E-4869-834F-A8AC7039531A}" dt="2026-01-27T13:38:29.844" v="17" actId="1076"/>
          <ac:spMkLst>
            <pc:docMk/>
            <pc:sldMk cId="3823932704" sldId="453"/>
            <ac:spMk id="3" creationId="{77DBCFAB-C95E-E361-BF32-88D62F8079C9}"/>
          </ac:spMkLst>
        </pc:spChg>
        <pc:cxnChg chg="mod">
          <ac:chgData name="Gamas, Julia" userId="c40aa719-84be-4bda-bbca-53dec2227883" providerId="ADAL" clId="{7FE76D3C-B00E-4869-834F-A8AC7039531A}" dt="2026-01-27T13:38:36.316" v="18" actId="14100"/>
          <ac:cxnSpMkLst>
            <pc:docMk/>
            <pc:sldMk cId="3823932704" sldId="453"/>
            <ac:cxnSpMk id="8" creationId="{E641456F-5D66-74DD-FCEC-DAFFCA56173F}"/>
          </ac:cxnSpMkLst>
        </pc:cxnChg>
      </pc:sldChg>
      <pc:sldChg chg="modSp mod">
        <pc:chgData name="Gamas, Julia" userId="c40aa719-84be-4bda-bbca-53dec2227883" providerId="ADAL" clId="{7FE76D3C-B00E-4869-834F-A8AC7039531A}" dt="2026-01-27T13:39:30.385" v="19" actId="14100"/>
        <pc:sldMkLst>
          <pc:docMk/>
          <pc:sldMk cId="3858040522" sldId="454"/>
        </pc:sldMkLst>
        <pc:cxnChg chg="mod">
          <ac:chgData name="Gamas, Julia" userId="c40aa719-84be-4bda-bbca-53dec2227883" providerId="ADAL" clId="{7FE76D3C-B00E-4869-834F-A8AC7039531A}" dt="2026-01-27T13:39:30.385" v="19" actId="14100"/>
          <ac:cxnSpMkLst>
            <pc:docMk/>
            <pc:sldMk cId="3858040522" sldId="454"/>
            <ac:cxnSpMk id="3" creationId="{E502BCDC-633A-6E9C-D95A-A9C2BA68E35B}"/>
          </ac:cxnSpMkLst>
        </pc:cxnChg>
      </pc:sldChg>
      <pc:sldChg chg="addSp modSp mod">
        <pc:chgData name="Gamas, Julia" userId="c40aa719-84be-4bda-bbca-53dec2227883" providerId="ADAL" clId="{7FE76D3C-B00E-4869-834F-A8AC7039531A}" dt="2026-01-27T14:23:18.431" v="52" actId="1076"/>
        <pc:sldMkLst>
          <pc:docMk/>
          <pc:sldMk cId="208363417" sldId="457"/>
        </pc:sldMkLst>
        <pc:spChg chg="add mod">
          <ac:chgData name="Gamas, Julia" userId="c40aa719-84be-4bda-bbca-53dec2227883" providerId="ADAL" clId="{7FE76D3C-B00E-4869-834F-A8AC7039531A}" dt="2026-01-27T14:23:18.431" v="52" actId="1076"/>
          <ac:spMkLst>
            <pc:docMk/>
            <pc:sldMk cId="208363417" sldId="457"/>
            <ac:spMk id="3" creationId="{2885E0DA-F1AC-5910-09F7-FE4E839A64A2}"/>
          </ac:spMkLst>
        </pc:spChg>
      </pc:sldChg>
      <pc:sldChg chg="addSp modSp mod">
        <pc:chgData name="Gamas, Julia" userId="c40aa719-84be-4bda-bbca-53dec2227883" providerId="ADAL" clId="{7FE76D3C-B00E-4869-834F-A8AC7039531A}" dt="2026-01-27T14:24:47.766" v="62" actId="14100"/>
        <pc:sldMkLst>
          <pc:docMk/>
          <pc:sldMk cId="3891462101" sldId="459"/>
        </pc:sldMkLst>
        <pc:spChg chg="add mod">
          <ac:chgData name="Gamas, Julia" userId="c40aa719-84be-4bda-bbca-53dec2227883" providerId="ADAL" clId="{7FE76D3C-B00E-4869-834F-A8AC7039531A}" dt="2026-01-27T14:24:47.766" v="62" actId="14100"/>
          <ac:spMkLst>
            <pc:docMk/>
            <pc:sldMk cId="3891462101" sldId="459"/>
            <ac:spMk id="3" creationId="{F19ED730-07EE-8C41-20F9-877CF9CD90FE}"/>
          </ac:spMkLst>
        </pc:spChg>
      </pc:sldChg>
      <pc:sldChg chg="modSp mod">
        <pc:chgData name="Gamas, Julia" userId="c40aa719-84be-4bda-bbca-53dec2227883" providerId="ADAL" clId="{7FE76D3C-B00E-4869-834F-A8AC7039531A}" dt="2026-01-27T14:38:06.309" v="155" actId="20577"/>
        <pc:sldMkLst>
          <pc:docMk/>
          <pc:sldMk cId="2781347932" sldId="461"/>
        </pc:sldMkLst>
        <pc:spChg chg="mod">
          <ac:chgData name="Gamas, Julia" userId="c40aa719-84be-4bda-bbca-53dec2227883" providerId="ADAL" clId="{7FE76D3C-B00E-4869-834F-A8AC7039531A}" dt="2026-01-27T14:38:06.309" v="155" actId="20577"/>
          <ac:spMkLst>
            <pc:docMk/>
            <pc:sldMk cId="2781347932" sldId="461"/>
            <ac:spMk id="2" creationId="{420F2C0F-3D4D-4ACE-BA04-94E0F8F6EA67}"/>
          </ac:spMkLst>
        </pc:spChg>
      </pc:sldChg>
      <pc:sldChg chg="addSp delSp modSp mod">
        <pc:chgData name="Gamas, Julia" userId="c40aa719-84be-4bda-bbca-53dec2227883" providerId="ADAL" clId="{7FE76D3C-B00E-4869-834F-A8AC7039531A}" dt="2026-01-27T14:38:11.106" v="157" actId="20577"/>
        <pc:sldMkLst>
          <pc:docMk/>
          <pc:sldMk cId="1292317139" sldId="462"/>
        </pc:sldMkLst>
        <pc:spChg chg="mod">
          <ac:chgData name="Gamas, Julia" userId="c40aa719-84be-4bda-bbca-53dec2227883" providerId="ADAL" clId="{7FE76D3C-B00E-4869-834F-A8AC7039531A}" dt="2026-01-27T14:38:11.106" v="157" actId="20577"/>
          <ac:spMkLst>
            <pc:docMk/>
            <pc:sldMk cId="1292317139" sldId="462"/>
            <ac:spMk id="2" creationId="{F674C02D-5B3F-4585-9FAE-BB412CD2CBC8}"/>
          </ac:spMkLst>
        </pc:spChg>
        <pc:spChg chg="mod">
          <ac:chgData name="Gamas, Julia" userId="c40aa719-84be-4bda-bbca-53dec2227883" providerId="ADAL" clId="{7FE76D3C-B00E-4869-834F-A8AC7039531A}" dt="2026-01-27T14:25:52.978" v="93" actId="20577"/>
          <ac:spMkLst>
            <pc:docMk/>
            <pc:sldMk cId="1292317139" sldId="462"/>
            <ac:spMk id="7" creationId="{A4D4CFFA-643A-494B-BCCE-CD9C621C8ABC}"/>
          </ac:spMkLst>
        </pc:spChg>
        <pc:spChg chg="add mod">
          <ac:chgData name="Gamas, Julia" userId="c40aa719-84be-4bda-bbca-53dec2227883" providerId="ADAL" clId="{7FE76D3C-B00E-4869-834F-A8AC7039531A}" dt="2026-01-27T14:25:42.840" v="68" actId="14100"/>
          <ac:spMkLst>
            <pc:docMk/>
            <pc:sldMk cId="1292317139" sldId="462"/>
            <ac:spMk id="8" creationId="{1777F7BD-CF2A-9FE5-5EC2-05AA51232AFB}"/>
          </ac:spMkLst>
        </pc:spChg>
      </pc:sldChg>
      <pc:sldChg chg="addSp modSp mod">
        <pc:chgData name="Gamas, Julia" userId="c40aa719-84be-4bda-bbca-53dec2227883" providerId="ADAL" clId="{7FE76D3C-B00E-4869-834F-A8AC7039531A}" dt="2026-01-27T14:23:51.522" v="56" actId="14100"/>
        <pc:sldMkLst>
          <pc:docMk/>
          <pc:sldMk cId="615870256" sldId="465"/>
        </pc:sldMkLst>
        <pc:spChg chg="add mod">
          <ac:chgData name="Gamas, Julia" userId="c40aa719-84be-4bda-bbca-53dec2227883" providerId="ADAL" clId="{7FE76D3C-B00E-4869-834F-A8AC7039531A}" dt="2026-01-27T14:23:51.522" v="56" actId="14100"/>
          <ac:spMkLst>
            <pc:docMk/>
            <pc:sldMk cId="615870256" sldId="465"/>
            <ac:spMk id="3" creationId="{7A763D76-483D-3D8F-408A-A77EBD672B63}"/>
          </ac:spMkLst>
        </pc:spChg>
      </pc:sldChg>
      <pc:sldChg chg="modSp mod">
        <pc:chgData name="Gamas, Julia" userId="c40aa719-84be-4bda-bbca-53dec2227883" providerId="ADAL" clId="{7FE76D3C-B00E-4869-834F-A8AC7039531A}" dt="2026-01-27T14:38:23.959" v="163" actId="20577"/>
        <pc:sldMkLst>
          <pc:docMk/>
          <pc:sldMk cId="1074572832" sldId="467"/>
        </pc:sldMkLst>
        <pc:spChg chg="mod">
          <ac:chgData name="Gamas, Julia" userId="c40aa719-84be-4bda-bbca-53dec2227883" providerId="ADAL" clId="{7FE76D3C-B00E-4869-834F-A8AC7039531A}" dt="2026-01-27T14:38:23.959" v="163" actId="20577"/>
          <ac:spMkLst>
            <pc:docMk/>
            <pc:sldMk cId="1074572832" sldId="467"/>
            <ac:spMk id="2" creationId="{420F2C0F-3D4D-4ACE-BA04-94E0F8F6EA67}"/>
          </ac:spMkLst>
        </pc:spChg>
      </pc:sldChg>
      <pc:sldChg chg="addSp modSp mod">
        <pc:chgData name="Gamas, Julia" userId="c40aa719-84be-4bda-bbca-53dec2227883" providerId="ADAL" clId="{7FE76D3C-B00E-4869-834F-A8AC7039531A}" dt="2026-01-27T14:38:28.830" v="165" actId="20577"/>
        <pc:sldMkLst>
          <pc:docMk/>
          <pc:sldMk cId="1626734337" sldId="468"/>
        </pc:sldMkLst>
        <pc:spChg chg="mod">
          <ac:chgData name="Gamas, Julia" userId="c40aa719-84be-4bda-bbca-53dec2227883" providerId="ADAL" clId="{7FE76D3C-B00E-4869-834F-A8AC7039531A}" dt="2026-01-27T14:38:28.830" v="165" actId="20577"/>
          <ac:spMkLst>
            <pc:docMk/>
            <pc:sldMk cId="1626734337" sldId="468"/>
            <ac:spMk id="2" creationId="{F674C02D-5B3F-4585-9FAE-BB412CD2CBC8}"/>
          </ac:spMkLst>
        </pc:spChg>
        <pc:spChg chg="add mod">
          <ac:chgData name="Gamas, Julia" userId="c40aa719-84be-4bda-bbca-53dec2227883" providerId="ADAL" clId="{7FE76D3C-B00E-4869-834F-A8AC7039531A}" dt="2026-01-27T14:24:24.841" v="59" actId="14100"/>
          <ac:spMkLst>
            <pc:docMk/>
            <pc:sldMk cId="1626734337" sldId="468"/>
            <ac:spMk id="3" creationId="{D85B03E9-E134-6DB1-F02C-D991712837C2}"/>
          </ac:spMkLst>
        </pc:spChg>
      </pc:sldChg>
      <pc:sldChg chg="addSp modSp mod">
        <pc:chgData name="Gamas, Julia" userId="c40aa719-84be-4bda-bbca-53dec2227883" providerId="ADAL" clId="{7FE76D3C-B00E-4869-834F-A8AC7039531A}" dt="2026-01-27T14:25:13.984" v="64" actId="1076"/>
        <pc:sldMkLst>
          <pc:docMk/>
          <pc:sldMk cId="2869989374" sldId="491"/>
        </pc:sldMkLst>
        <pc:spChg chg="add mod">
          <ac:chgData name="Gamas, Julia" userId="c40aa719-84be-4bda-bbca-53dec2227883" providerId="ADAL" clId="{7FE76D3C-B00E-4869-834F-A8AC7039531A}" dt="2026-01-27T14:25:13.984" v="64" actId="1076"/>
          <ac:spMkLst>
            <pc:docMk/>
            <pc:sldMk cId="2869989374" sldId="491"/>
            <ac:spMk id="3" creationId="{DB8BFE53-65FA-A245-11B6-C658E0B17C12}"/>
          </ac:spMkLst>
        </pc:spChg>
      </pc:sldChg>
      <pc:sldChg chg="modSp mod">
        <pc:chgData name="Gamas, Julia" userId="c40aa719-84be-4bda-bbca-53dec2227883" providerId="ADAL" clId="{7FE76D3C-B00E-4869-834F-A8AC7039531A}" dt="2026-01-27T13:35:11.819" v="13" actId="20577"/>
        <pc:sldMkLst>
          <pc:docMk/>
          <pc:sldMk cId="658638120" sldId="496"/>
        </pc:sldMkLst>
        <pc:spChg chg="mod">
          <ac:chgData name="Gamas, Julia" userId="c40aa719-84be-4bda-bbca-53dec2227883" providerId="ADAL" clId="{7FE76D3C-B00E-4869-834F-A8AC7039531A}" dt="2026-01-27T13:35:11.819" v="13" actId="20577"/>
          <ac:spMkLst>
            <pc:docMk/>
            <pc:sldMk cId="658638120" sldId="496"/>
            <ac:spMk id="3" creationId="{F97B995D-17A9-6C29-B256-1514C9989897}"/>
          </ac:spMkLst>
        </pc:spChg>
      </pc:sldChg>
      <pc:sldChg chg="modSp mod">
        <pc:chgData name="Gamas, Julia" userId="c40aa719-84be-4bda-bbca-53dec2227883" providerId="ADAL" clId="{7FE76D3C-B00E-4869-834F-A8AC7039531A}" dt="2026-01-27T14:06:47.204" v="48" actId="20577"/>
        <pc:sldMkLst>
          <pc:docMk/>
          <pc:sldMk cId="1516589212" sldId="503"/>
        </pc:sldMkLst>
        <pc:spChg chg="mod">
          <ac:chgData name="Gamas, Julia" userId="c40aa719-84be-4bda-bbca-53dec2227883" providerId="ADAL" clId="{7FE76D3C-B00E-4869-834F-A8AC7039531A}" dt="2026-01-27T14:06:47.204" v="48" actId="20577"/>
          <ac:spMkLst>
            <pc:docMk/>
            <pc:sldMk cId="1516589212" sldId="503"/>
            <ac:spMk id="3" creationId="{444E34AF-B861-4D65-B7EC-86F0A304C1B1}"/>
          </ac:spMkLst>
        </pc:spChg>
      </pc:sldChg>
      <pc:sldChg chg="addSp modSp mod">
        <pc:chgData name="Gamas, Julia" userId="c40aa719-84be-4bda-bbca-53dec2227883" providerId="ADAL" clId="{7FE76D3C-B00E-4869-834F-A8AC7039531A}" dt="2026-02-06T15:24:43.257" v="939" actId="962"/>
        <pc:sldMkLst>
          <pc:docMk/>
          <pc:sldMk cId="1350127795" sldId="505"/>
        </pc:sldMkLst>
        <pc:spChg chg="mod">
          <ac:chgData name="Gamas, Julia" userId="c40aa719-84be-4bda-bbca-53dec2227883" providerId="ADAL" clId="{7FE76D3C-B00E-4869-834F-A8AC7039531A}" dt="2026-02-06T15:17:44.538" v="803" actId="27636"/>
          <ac:spMkLst>
            <pc:docMk/>
            <pc:sldMk cId="1350127795" sldId="505"/>
            <ac:spMk id="3" creationId="{2C6293BF-E2BF-4397-95F6-FD3D5D0A37E2}"/>
          </ac:spMkLst>
        </pc:spChg>
        <pc:spChg chg="add mod">
          <ac:chgData name="Gamas, Julia" userId="c40aa719-84be-4bda-bbca-53dec2227883" providerId="ADAL" clId="{7FE76D3C-B00E-4869-834F-A8AC7039531A}" dt="2026-02-06T15:24:43.257" v="939" actId="962"/>
          <ac:spMkLst>
            <pc:docMk/>
            <pc:sldMk cId="1350127795" sldId="505"/>
            <ac:spMk id="5" creationId="{F979CB5A-814A-FED2-6734-F2C52262A513}"/>
          </ac:spMkLst>
        </pc:spChg>
        <pc:spChg chg="add mod">
          <ac:chgData name="Gamas, Julia" userId="c40aa719-84be-4bda-bbca-53dec2227883" providerId="ADAL" clId="{7FE76D3C-B00E-4869-834F-A8AC7039531A}" dt="2026-02-06T15:24:43.257" v="939" actId="962"/>
          <ac:spMkLst>
            <pc:docMk/>
            <pc:sldMk cId="1350127795" sldId="505"/>
            <ac:spMk id="6" creationId="{41F9BE44-E20C-4BD6-F61F-BF5908450616}"/>
          </ac:spMkLst>
        </pc:spChg>
        <pc:spChg chg="add mod">
          <ac:chgData name="Gamas, Julia" userId="c40aa719-84be-4bda-bbca-53dec2227883" providerId="ADAL" clId="{7FE76D3C-B00E-4869-834F-A8AC7039531A}" dt="2026-02-06T15:24:43.257" v="939" actId="962"/>
          <ac:spMkLst>
            <pc:docMk/>
            <pc:sldMk cId="1350127795" sldId="505"/>
            <ac:spMk id="7" creationId="{AA9945A2-BE1C-868B-898A-E6ED44CF17E7}"/>
          </ac:spMkLst>
        </pc:spChg>
        <pc:spChg chg="add mod">
          <ac:chgData name="Gamas, Julia" userId="c40aa719-84be-4bda-bbca-53dec2227883" providerId="ADAL" clId="{7FE76D3C-B00E-4869-834F-A8AC7039531A}" dt="2026-02-06T15:24:43.257" v="939" actId="962"/>
          <ac:spMkLst>
            <pc:docMk/>
            <pc:sldMk cId="1350127795" sldId="505"/>
            <ac:spMk id="8" creationId="{4E4C96C5-50A9-7CAB-76DB-3F0B72D43514}"/>
          </ac:spMkLst>
        </pc:spChg>
      </pc:sldChg>
      <pc:sldChg chg="modSp mod">
        <pc:chgData name="Gamas, Julia" userId="c40aa719-84be-4bda-bbca-53dec2227883" providerId="ADAL" clId="{7FE76D3C-B00E-4869-834F-A8AC7039531A}" dt="2026-01-27T14:37:10.018" v="149" actId="20577"/>
        <pc:sldMkLst>
          <pc:docMk/>
          <pc:sldMk cId="3027902889" sldId="507"/>
        </pc:sldMkLst>
        <pc:spChg chg="mod">
          <ac:chgData name="Gamas, Julia" userId="c40aa719-84be-4bda-bbca-53dec2227883" providerId="ADAL" clId="{7FE76D3C-B00E-4869-834F-A8AC7039531A}" dt="2026-01-27T14:37:10.018" v="149" actId="20577"/>
          <ac:spMkLst>
            <pc:docMk/>
            <pc:sldMk cId="3027902889" sldId="507"/>
            <ac:spMk id="3" creationId="{160B4DF1-FED7-0176-3263-911386269149}"/>
          </ac:spMkLst>
        </pc:spChg>
      </pc:sldChg>
      <pc:sldChg chg="modSp mod">
        <pc:chgData name="Gamas, Julia" userId="c40aa719-84be-4bda-bbca-53dec2227883" providerId="ADAL" clId="{7FE76D3C-B00E-4869-834F-A8AC7039531A}" dt="2026-01-27T14:41:04.648" v="178" actId="20577"/>
        <pc:sldMkLst>
          <pc:docMk/>
          <pc:sldMk cId="3929477429" sldId="512"/>
        </pc:sldMkLst>
        <pc:spChg chg="mod">
          <ac:chgData name="Gamas, Julia" userId="c40aa719-84be-4bda-bbca-53dec2227883" providerId="ADAL" clId="{7FE76D3C-B00E-4869-834F-A8AC7039531A}" dt="2026-01-27T14:41:04.648" v="178" actId="20577"/>
          <ac:spMkLst>
            <pc:docMk/>
            <pc:sldMk cId="3929477429" sldId="512"/>
            <ac:spMk id="47" creationId="{76F04CCB-7AC8-4982-A115-569DABD49046}"/>
          </ac:spMkLst>
        </pc:spChg>
      </pc:sldChg>
      <pc:sldChg chg="modSp mod">
        <pc:chgData name="Gamas, Julia" userId="c40aa719-84be-4bda-bbca-53dec2227883" providerId="ADAL" clId="{7FE76D3C-B00E-4869-834F-A8AC7039531A}" dt="2026-01-27T14:38:18.756" v="161" actId="20577"/>
        <pc:sldMkLst>
          <pc:docMk/>
          <pc:sldMk cId="1839482000" sldId="514"/>
        </pc:sldMkLst>
        <pc:spChg chg="mod">
          <ac:chgData name="Gamas, Julia" userId="c40aa719-84be-4bda-bbca-53dec2227883" providerId="ADAL" clId="{7FE76D3C-B00E-4869-834F-A8AC7039531A}" dt="2026-01-27T14:38:15.743" v="159" actId="20577"/>
          <ac:spMkLst>
            <pc:docMk/>
            <pc:sldMk cId="1839482000" sldId="514"/>
            <ac:spMk id="2" creationId="{25542E59-C04D-4E18-A8CA-113031F33859}"/>
          </ac:spMkLst>
        </pc:spChg>
        <pc:spChg chg="mod">
          <ac:chgData name="Gamas, Julia" userId="c40aa719-84be-4bda-bbca-53dec2227883" providerId="ADAL" clId="{7FE76D3C-B00E-4869-834F-A8AC7039531A}" dt="2026-01-27T14:38:18.756" v="161" actId="20577"/>
          <ac:spMkLst>
            <pc:docMk/>
            <pc:sldMk cId="1839482000" sldId="514"/>
            <ac:spMk id="3" creationId="{B94091FD-3E81-4FB0-8310-C82F14F0A61D}"/>
          </ac:spMkLst>
        </pc:spChg>
      </pc:sldChg>
      <pc:sldChg chg="modSp mod">
        <pc:chgData name="Gamas, Julia" userId="c40aa719-84be-4bda-bbca-53dec2227883" providerId="ADAL" clId="{7FE76D3C-B00E-4869-834F-A8AC7039531A}" dt="2026-01-27T14:34:02.379" v="104" actId="20577"/>
        <pc:sldMkLst>
          <pc:docMk/>
          <pc:sldMk cId="363106913" sldId="515"/>
        </pc:sldMkLst>
        <pc:spChg chg="mod">
          <ac:chgData name="Gamas, Julia" userId="c40aa719-84be-4bda-bbca-53dec2227883" providerId="ADAL" clId="{7FE76D3C-B00E-4869-834F-A8AC7039531A}" dt="2026-01-27T14:34:02.379" v="104" actId="20577"/>
          <ac:spMkLst>
            <pc:docMk/>
            <pc:sldMk cId="363106913" sldId="515"/>
            <ac:spMk id="3" creationId="{F8C74DD5-5511-4135-8E10-F8E05B5BA5FA}"/>
          </ac:spMkLst>
        </pc:spChg>
      </pc:sldChg>
      <pc:sldChg chg="modSp mod">
        <pc:chgData name="Gamas, Julia" userId="c40aa719-84be-4bda-bbca-53dec2227883" providerId="ADAL" clId="{7FE76D3C-B00E-4869-834F-A8AC7039531A}" dt="2026-01-27T14:34:54.259" v="122" actId="20577"/>
        <pc:sldMkLst>
          <pc:docMk/>
          <pc:sldMk cId="2614490747" sldId="516"/>
        </pc:sldMkLst>
        <pc:spChg chg="mod">
          <ac:chgData name="Gamas, Julia" userId="c40aa719-84be-4bda-bbca-53dec2227883" providerId="ADAL" clId="{7FE76D3C-B00E-4869-834F-A8AC7039531A}" dt="2026-01-27T14:34:54.259" v="122" actId="20577"/>
          <ac:spMkLst>
            <pc:docMk/>
            <pc:sldMk cId="2614490747" sldId="516"/>
            <ac:spMk id="3" creationId="{13DDBB6F-AB29-50DA-3A5E-5787B5532470}"/>
          </ac:spMkLst>
        </pc:spChg>
      </pc:sldChg>
      <pc:sldChg chg="modSp mod">
        <pc:chgData name="Gamas, Julia" userId="c40aa719-84be-4bda-bbca-53dec2227883" providerId="ADAL" clId="{7FE76D3C-B00E-4869-834F-A8AC7039531A}" dt="2026-01-27T18:50:52.070" v="686" actId="20577"/>
        <pc:sldMkLst>
          <pc:docMk/>
          <pc:sldMk cId="4146457255" sldId="518"/>
        </pc:sldMkLst>
        <pc:spChg chg="mod">
          <ac:chgData name="Gamas, Julia" userId="c40aa719-84be-4bda-bbca-53dec2227883" providerId="ADAL" clId="{7FE76D3C-B00E-4869-834F-A8AC7039531A}" dt="2026-01-27T18:50:52.070" v="686" actId="20577"/>
          <ac:spMkLst>
            <pc:docMk/>
            <pc:sldMk cId="4146457255" sldId="518"/>
            <ac:spMk id="3" creationId="{DB591E82-5C7C-4C32-A3CF-2FACBE88F398}"/>
          </ac:spMkLst>
        </pc:spChg>
      </pc:sldChg>
      <pc:sldChg chg="modAnim">
        <pc:chgData name="Gamas, Julia" userId="c40aa719-84be-4bda-bbca-53dec2227883" providerId="ADAL" clId="{7FE76D3C-B00E-4869-834F-A8AC7039531A}" dt="2026-01-27T18:04:20.312" v="622"/>
        <pc:sldMkLst>
          <pc:docMk/>
          <pc:sldMk cId="1832235718" sldId="519"/>
        </pc:sldMkLst>
      </pc:sldChg>
      <pc:sldChg chg="addSp modSp new mod">
        <pc:chgData name="Gamas, Julia" userId="c40aa719-84be-4bda-bbca-53dec2227883" providerId="ADAL" clId="{7FE76D3C-B00E-4869-834F-A8AC7039531A}" dt="2026-02-06T15:25:31.583" v="1170" actId="962"/>
        <pc:sldMkLst>
          <pc:docMk/>
          <pc:sldMk cId="3507509049" sldId="521"/>
        </pc:sldMkLst>
        <pc:spChg chg="mod">
          <ac:chgData name="Gamas, Julia" userId="c40aa719-84be-4bda-bbca-53dec2227883" providerId="ADAL" clId="{7FE76D3C-B00E-4869-834F-A8AC7039531A}" dt="2026-02-06T15:20:13.593" v="859" actId="207"/>
          <ac:spMkLst>
            <pc:docMk/>
            <pc:sldMk cId="3507509049" sldId="521"/>
            <ac:spMk id="2" creationId="{9014367C-F85D-E6F0-8F8B-3BBB20B5DF18}"/>
          </ac:spMkLst>
        </pc:spChg>
        <pc:spChg chg="mod">
          <ac:chgData name="Gamas, Julia" userId="c40aa719-84be-4bda-bbca-53dec2227883" providerId="ADAL" clId="{7FE76D3C-B00E-4869-834F-A8AC7039531A}" dt="2026-02-06T15:21:13.247" v="869" actId="14100"/>
          <ac:spMkLst>
            <pc:docMk/>
            <pc:sldMk cId="3507509049" sldId="521"/>
            <ac:spMk id="3" creationId="{535C6C78-61F4-F9E6-B3D9-14E7B39A1F30}"/>
          </ac:spMkLst>
        </pc:spChg>
        <pc:spChg chg="add mod">
          <ac:chgData name="Gamas, Julia" userId="c40aa719-84be-4bda-bbca-53dec2227883" providerId="ADAL" clId="{7FE76D3C-B00E-4869-834F-A8AC7039531A}" dt="2026-02-06T15:25:02.355" v="940" actId="962"/>
          <ac:spMkLst>
            <pc:docMk/>
            <pc:sldMk cId="3507509049" sldId="521"/>
            <ac:spMk id="5" creationId="{E0C55E64-6845-8109-57E6-BBDAA591190F}"/>
          </ac:spMkLst>
        </pc:spChg>
        <pc:spChg chg="add mod">
          <ac:chgData name="Gamas, Julia" userId="c40aa719-84be-4bda-bbca-53dec2227883" providerId="ADAL" clId="{7FE76D3C-B00E-4869-834F-A8AC7039531A}" dt="2026-02-06T15:25:02.355" v="940" actId="962"/>
          <ac:spMkLst>
            <pc:docMk/>
            <pc:sldMk cId="3507509049" sldId="521"/>
            <ac:spMk id="6" creationId="{6CF71B90-676C-FBDC-6483-9B7ADEC0923F}"/>
          </ac:spMkLst>
        </pc:spChg>
        <pc:spChg chg="add mod">
          <ac:chgData name="Gamas, Julia" userId="c40aa719-84be-4bda-bbca-53dec2227883" providerId="ADAL" clId="{7FE76D3C-B00E-4869-834F-A8AC7039531A}" dt="2026-02-06T15:25:02.355" v="940" actId="962"/>
          <ac:spMkLst>
            <pc:docMk/>
            <pc:sldMk cId="3507509049" sldId="521"/>
            <ac:spMk id="12" creationId="{C75334DE-2143-9E1F-77FF-3D2C8A6FB9F5}"/>
          </ac:spMkLst>
        </pc:spChg>
        <pc:spChg chg="add mod">
          <ac:chgData name="Gamas, Julia" userId="c40aa719-84be-4bda-bbca-53dec2227883" providerId="ADAL" clId="{7FE76D3C-B00E-4869-834F-A8AC7039531A}" dt="2026-02-06T15:25:02.355" v="940" actId="962"/>
          <ac:spMkLst>
            <pc:docMk/>
            <pc:sldMk cId="3507509049" sldId="521"/>
            <ac:spMk id="13" creationId="{B149D374-9376-18F3-59E5-831DD349D0A1}"/>
          </ac:spMkLst>
        </pc:spChg>
        <pc:spChg chg="add mod">
          <ac:chgData name="Gamas, Julia" userId="c40aa719-84be-4bda-bbca-53dec2227883" providerId="ADAL" clId="{7FE76D3C-B00E-4869-834F-A8AC7039531A}" dt="2026-02-06T15:25:31.583" v="1170" actId="962"/>
          <ac:spMkLst>
            <pc:docMk/>
            <pc:sldMk cId="3507509049" sldId="521"/>
            <ac:spMk id="16" creationId="{8D2FB2D3-8A64-9549-DD42-82688FF60290}"/>
          </ac:spMkLst>
        </pc:spChg>
        <pc:cxnChg chg="add mod">
          <ac:chgData name="Gamas, Julia" userId="c40aa719-84be-4bda-bbca-53dec2227883" providerId="ADAL" clId="{7FE76D3C-B00E-4869-834F-A8AC7039531A}" dt="2026-02-06T15:23:50.265" v="938" actId="692"/>
          <ac:cxnSpMkLst>
            <pc:docMk/>
            <pc:sldMk cId="3507509049" sldId="521"/>
            <ac:cxnSpMk id="8" creationId="{73CB2EE1-D694-7506-FC9B-9F1B1D53048A}"/>
          </ac:cxnSpMkLst>
        </pc:cxnChg>
        <pc:cxnChg chg="add mod">
          <ac:chgData name="Gamas, Julia" userId="c40aa719-84be-4bda-bbca-53dec2227883" providerId="ADAL" clId="{7FE76D3C-B00E-4869-834F-A8AC7039531A}" dt="2026-02-06T15:23:50.265" v="938" actId="692"/>
          <ac:cxnSpMkLst>
            <pc:docMk/>
            <pc:sldMk cId="3507509049" sldId="521"/>
            <ac:cxnSpMk id="9" creationId="{BB5902DC-3012-7477-8E01-2D5B4F161B1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4723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52</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53</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54</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55</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59</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3</a:t>
            </a:fld>
            <a:endParaRPr lang="en-US"/>
          </a:p>
        </p:txBody>
      </p:sp>
    </p:spTree>
    <p:extLst>
      <p:ext uri="{BB962C8B-B14F-4D97-AF65-F5344CB8AC3E}">
        <p14:creationId xmlns:p14="http://schemas.microsoft.com/office/powerpoint/2010/main" val="300694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62</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one control you only enter the control into the primary path.</a:t>
            </a:r>
          </a:p>
        </p:txBody>
      </p:sp>
      <p:sp>
        <p:nvSpPr>
          <p:cNvPr id="4" name="Slide Number Placeholder 3"/>
          <p:cNvSpPr>
            <a:spLocks noGrp="1"/>
          </p:cNvSpPr>
          <p:nvPr>
            <p:ph type="sldNum" sz="quarter" idx="5"/>
          </p:nvPr>
        </p:nvSpPr>
        <p:spPr/>
        <p:txBody>
          <a:bodyPr/>
          <a:lstStyle/>
          <a:p>
            <a:fld id="{B43B9733-6503-4F69-82BA-21DBFCB14306}" type="slidenum">
              <a:rPr lang="en-US" smtClean="0"/>
              <a:t>63</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64</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65</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66</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67</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68</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72</a:t>
            </a:fld>
            <a:endParaRPr lang="en-US"/>
          </a:p>
        </p:txBody>
      </p:sp>
    </p:spTree>
    <p:extLst>
      <p:ext uri="{BB962C8B-B14F-4D97-AF65-F5344CB8AC3E}">
        <p14:creationId xmlns:p14="http://schemas.microsoft.com/office/powerpoint/2010/main" val="4021053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73</a:t>
            </a:fld>
            <a:endParaRPr lang="en-US"/>
          </a:p>
        </p:txBody>
      </p:sp>
    </p:spTree>
    <p:extLst>
      <p:ext uri="{BB962C8B-B14F-4D97-AF65-F5344CB8AC3E}">
        <p14:creationId xmlns:p14="http://schemas.microsoft.com/office/powerpoint/2010/main" val="192043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B9733-6503-4F69-82BA-21DBFCB14306}" type="slidenum">
              <a:rPr lang="en-US" smtClean="0"/>
              <a:t>14</a:t>
            </a:fld>
            <a:endParaRPr lang="en-US"/>
          </a:p>
        </p:txBody>
      </p:sp>
    </p:spTree>
    <p:extLst>
      <p:ext uri="{BB962C8B-B14F-4D97-AF65-F5344CB8AC3E}">
        <p14:creationId xmlns:p14="http://schemas.microsoft.com/office/powerpoint/2010/main" val="52985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75</a:t>
            </a:fld>
            <a:endParaRPr lang="en-US"/>
          </a:p>
        </p:txBody>
      </p:sp>
    </p:spTree>
    <p:extLst>
      <p:ext uri="{BB962C8B-B14F-4D97-AF65-F5344CB8AC3E}">
        <p14:creationId xmlns:p14="http://schemas.microsoft.com/office/powerpoint/2010/main" val="2761915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76</a:t>
            </a:fld>
            <a:endParaRPr lang="en-US"/>
          </a:p>
        </p:txBody>
      </p:sp>
    </p:spTree>
    <p:extLst>
      <p:ext uri="{BB962C8B-B14F-4D97-AF65-F5344CB8AC3E}">
        <p14:creationId xmlns:p14="http://schemas.microsoft.com/office/powerpoint/2010/main" val="228625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88</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89</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total emissions from boiler</a:t>
            </a:r>
            <a:r>
              <a:rPr lang="en-US" baseline="0" dirty="0"/>
              <a:t> 2 process 1 go to stack 3, the other 50% go to stack 1.  </a:t>
            </a:r>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90</a:t>
            </a:fld>
            <a:endParaRPr lang="en-US"/>
          </a:p>
        </p:txBody>
      </p:sp>
    </p:spTree>
    <p:extLst>
      <p:ext uri="{BB962C8B-B14F-4D97-AF65-F5344CB8AC3E}">
        <p14:creationId xmlns:p14="http://schemas.microsoft.com/office/powerpoint/2010/main" val="3241708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91</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VRU is a vapor recovery unit.  The VCU is a vapor combustion unit.</a:t>
            </a:r>
          </a:p>
        </p:txBody>
      </p:sp>
      <p:sp>
        <p:nvSpPr>
          <p:cNvPr id="4" name="Slide Number Placeholder 3"/>
          <p:cNvSpPr>
            <a:spLocks noGrp="1"/>
          </p:cNvSpPr>
          <p:nvPr>
            <p:ph type="sldNum" sz="quarter" idx="5"/>
          </p:nvPr>
        </p:nvSpPr>
        <p:spPr/>
        <p:txBody>
          <a:bodyPr/>
          <a:lstStyle/>
          <a:p>
            <a:fld id="{B43B9733-6503-4F69-82BA-21DBFCB14306}" type="slidenum">
              <a:rPr lang="en-US" smtClean="0"/>
              <a:t>93</a:t>
            </a:fld>
            <a:endParaRPr lang="en-US"/>
          </a:p>
        </p:txBody>
      </p:sp>
    </p:spTree>
    <p:extLst>
      <p:ext uri="{BB962C8B-B14F-4D97-AF65-F5344CB8AC3E}">
        <p14:creationId xmlns:p14="http://schemas.microsoft.com/office/powerpoint/2010/main" val="14706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22</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23</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user interface, click on the “Control Devices” link on the left hand side menu.  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281778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2/6/2026</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2/6/2026</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2/6/2026</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2/6/2026</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2/6/2026</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2/6/2026</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2/6/2026</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2/6/2026</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2/6/2026</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2/6/2026</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2/6/2026</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2/6/2026</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13187"/>
            <a:ext cx="11233150" cy="3346494"/>
          </a:xfrm>
        </p:spPr>
        <p:txBody>
          <a:bodyPr>
            <a:noAutofit/>
          </a:bodyPr>
          <a:lstStyle/>
          <a:p>
            <a:r>
              <a:rPr lang="en-US" sz="5400" b="1" dirty="0"/>
              <a:t>Combined Air Emissions Reporting System (CAERS)</a:t>
            </a:r>
            <a:br>
              <a:rPr lang="en-US" sz="4800" b="1" dirty="0"/>
            </a:br>
            <a:r>
              <a:rPr lang="en-US" sz="4800" b="1" dirty="0"/>
              <a:t>Reporting Control Devices in CAERS</a:t>
            </a:r>
            <a:br>
              <a:rPr lang="en-US" sz="4800" dirty="0"/>
            </a:br>
            <a:r>
              <a:rPr lang="en-US" sz="3200" dirty="0"/>
              <a:t>January 27, 2026</a:t>
            </a:r>
            <a:br>
              <a:rPr lang="en-US" sz="3200" dirty="0"/>
            </a:br>
            <a:endParaRPr lang="en-US" sz="1800" dirty="0"/>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F5AB3-DD99-43B5-90EE-2132E4DAB73D}"/>
              </a:ext>
            </a:extLst>
          </p:cNvPr>
          <p:cNvSpPr>
            <a:spLocks noGrp="1"/>
          </p:cNvSpPr>
          <p:nvPr>
            <p:ph type="sldNum" sz="quarter" idx="12"/>
          </p:nvPr>
        </p:nvSpPr>
        <p:spPr/>
        <p:txBody>
          <a:bodyPr/>
          <a:lstStyle/>
          <a:p>
            <a:fld id="{C3625854-A157-44F5-B597-7EECA3982BD8}" type="slidenum">
              <a:rPr lang="en-US" smtClean="0"/>
              <a:t>10</a:t>
            </a:fld>
            <a:endParaRPr lang="en-US"/>
          </a:p>
        </p:txBody>
      </p:sp>
      <p:sp>
        <p:nvSpPr>
          <p:cNvPr id="2" name="Title 1">
            <a:extLst>
              <a:ext uri="{FF2B5EF4-FFF2-40B4-BE49-F238E27FC236}">
                <a16:creationId xmlns:a16="http://schemas.microsoft.com/office/drawing/2014/main" id="{65A4725B-648C-40DB-B3B1-2606D3A34CAB}"/>
              </a:ext>
            </a:extLst>
          </p:cNvPr>
          <p:cNvSpPr>
            <a:spLocks noGrp="1"/>
          </p:cNvSpPr>
          <p:nvPr>
            <p:ph type="title"/>
          </p:nvPr>
        </p:nvSpPr>
        <p:spPr/>
        <p:txBody>
          <a:bodyPr/>
          <a:lstStyle/>
          <a:p>
            <a:r>
              <a:rPr lang="en-US" b="1" dirty="0"/>
              <a:t>Control </a:t>
            </a:r>
            <a:r>
              <a:rPr lang="en-US" b="1" u="sng" dirty="0"/>
              <a:t>Device Effectiveness </a:t>
            </a:r>
            <a:r>
              <a:rPr lang="en-US" b="1" dirty="0"/>
              <a:t>- Bulk Upload</a:t>
            </a:r>
            <a:endParaRPr lang="en-US" dirty="0"/>
          </a:p>
        </p:txBody>
      </p:sp>
      <p:sp>
        <p:nvSpPr>
          <p:cNvPr id="7" name="TextBox 6">
            <a:extLst>
              <a:ext uri="{FF2B5EF4-FFF2-40B4-BE49-F238E27FC236}">
                <a16:creationId xmlns:a16="http://schemas.microsoft.com/office/drawing/2014/main" id="{BC344066-0E46-45A9-9097-CB0D30342938}"/>
              </a:ext>
            </a:extLst>
          </p:cNvPr>
          <p:cNvSpPr txBox="1"/>
          <p:nvPr/>
        </p:nvSpPr>
        <p:spPr>
          <a:xfrm>
            <a:off x="527759" y="2967335"/>
            <a:ext cx="2097742" cy="923330"/>
          </a:xfrm>
          <a:prstGeom prst="rect">
            <a:avLst/>
          </a:prstGeom>
          <a:noFill/>
        </p:spPr>
        <p:txBody>
          <a:bodyPr wrap="square">
            <a:spAutoFit/>
          </a:bodyPr>
          <a:lstStyle/>
          <a:p>
            <a:r>
              <a:rPr lang="en-US" dirty="0"/>
              <a:t>Found in the “Control Device” tab.</a:t>
            </a:r>
          </a:p>
        </p:txBody>
      </p:sp>
      <p:pic>
        <p:nvPicPr>
          <p:cNvPr id="11" name="Picture 10" descr="Example screen showing the excel template &quot;Control Devices&quot; tab where control effectiveness is entered.">
            <a:extLst>
              <a:ext uri="{FF2B5EF4-FFF2-40B4-BE49-F238E27FC236}">
                <a16:creationId xmlns:a16="http://schemas.microsoft.com/office/drawing/2014/main" id="{284EDB50-33ED-496A-9B0D-39F2A7162523}"/>
              </a:ext>
            </a:extLst>
          </p:cNvPr>
          <p:cNvPicPr>
            <a:picLocks noChangeAspect="1"/>
          </p:cNvPicPr>
          <p:nvPr/>
        </p:nvPicPr>
        <p:blipFill rotWithShape="1">
          <a:blip r:embed="rId2"/>
          <a:srcRect t="24652"/>
          <a:stretch/>
        </p:blipFill>
        <p:spPr>
          <a:xfrm>
            <a:off x="2391326" y="1794670"/>
            <a:ext cx="8749320" cy="4457697"/>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F4F93BDC-5E24-3019-63F3-2E55A2D42634}"/>
              </a:ext>
            </a:extLst>
          </p:cNvPr>
          <p:cNvSpPr/>
          <p:nvPr/>
        </p:nvSpPr>
        <p:spPr>
          <a:xfrm>
            <a:off x="6234545" y="4023518"/>
            <a:ext cx="2113808"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167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11</a:t>
            </a:fld>
            <a:endParaRPr lang="en-US"/>
          </a:p>
        </p:txBody>
      </p:sp>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endParaRPr lang="en-US" u="sng" dirty="0"/>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923330"/>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information could be obtained from the vendor or test data, for example.</a:t>
            </a:r>
          </a:p>
        </p:txBody>
      </p:sp>
      <p:sp>
        <p:nvSpPr>
          <p:cNvPr id="3" name="Rectangle 2" descr="A diagram showing that when a control device is effective, then the pollutant will be removed by the percentage pollutant removal efficiency of the device.  The rest of the emissions will be released to the release point, as the pollutant reduction efficiency of the device is not 100%.">
            <a:extLst>
              <a:ext uri="{FF2B5EF4-FFF2-40B4-BE49-F238E27FC236}">
                <a16:creationId xmlns:a16="http://schemas.microsoft.com/office/drawing/2014/main" id="{D67571BB-E9D7-9502-760E-F6C70E1E2686}"/>
              </a:ext>
            </a:extLst>
          </p:cNvPr>
          <p:cNvSpPr/>
          <p:nvPr/>
        </p:nvSpPr>
        <p:spPr>
          <a:xfrm>
            <a:off x="1804086" y="2375173"/>
            <a:ext cx="5770606" cy="411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DA461E2F-3F61-433E-9406-F5B009F256BE}"/>
              </a:ext>
              <a:ext uri="{C183D7F6-B498-43B3-948B-1728B52AA6E4}">
                <adec:decorative xmlns:adec="http://schemas.microsoft.com/office/drawing/2017/decorative" val="1"/>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 uri="{C183D7F6-B498-43B3-948B-1728B52AA6E4}">
                <adec:decorative xmlns:adec="http://schemas.microsoft.com/office/drawing/2017/decorative" val="1"/>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 uri="{C183D7F6-B498-43B3-948B-1728B52AA6E4}">
                <adec:decorative xmlns:adec="http://schemas.microsoft.com/office/drawing/2017/decorative" val="1"/>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Content Placeholder 41">
            <a:extLst>
              <a:ext uri="{FF2B5EF4-FFF2-40B4-BE49-F238E27FC236}">
                <a16:creationId xmlns:a16="http://schemas.microsoft.com/office/drawing/2014/main" id="{01CA4CE6-8CC0-4A67-9EB4-62839735C94A}"/>
              </a:ext>
              <a:ext uri="{C183D7F6-B498-43B3-948B-1728B52AA6E4}">
                <adec:decorative xmlns:adec="http://schemas.microsoft.com/office/drawing/2017/decorative" val="1"/>
              </a:ext>
            </a:extLst>
          </p:cNvPr>
          <p:cNvSpPr>
            <a:spLocks noGrp="1"/>
          </p:cNvSpPr>
          <p:nvPr>
            <p:ph idx="1"/>
          </p:nvPr>
        </p:nvSpPr>
        <p:spPr>
          <a:xfrm>
            <a:off x="6382510" y="410780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 uri="{C183D7F6-B498-43B3-948B-1728B52AA6E4}">
                <adec:decorative xmlns:adec="http://schemas.microsoft.com/office/drawing/2017/decorative" val="1"/>
              </a:ext>
            </a:extLst>
          </p:cNvPr>
          <p:cNvSpPr txBox="1"/>
          <p:nvPr/>
        </p:nvSpPr>
        <p:spPr>
          <a:xfrm>
            <a:off x="2367138" y="4831376"/>
            <a:ext cx="3098800" cy="369332"/>
          </a:xfrm>
          <a:prstGeom prst="rect">
            <a:avLst/>
          </a:prstGeom>
          <a:noFill/>
        </p:spPr>
        <p:txBody>
          <a:bodyPr wrap="square" rtlCol="0">
            <a:spAutoFit/>
          </a:bodyPr>
          <a:lstStyle/>
          <a:p>
            <a:r>
              <a:rPr lang="en-US" b="1"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 uri="{C183D7F6-B498-43B3-948B-1728B52AA6E4}">
                <adec:decorative xmlns:adec="http://schemas.microsoft.com/office/drawing/2017/decorative" val="1"/>
              </a:ext>
            </a:extLst>
          </p:cNvPr>
          <p:cNvSpPr/>
          <p:nvPr/>
        </p:nvSpPr>
        <p:spPr>
          <a:xfrm rot="553481">
            <a:off x="4130389" y="4422149"/>
            <a:ext cx="2181138" cy="372332"/>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 uri="{C183D7F6-B498-43B3-948B-1728B52AA6E4}">
                <adec:decorative xmlns:adec="http://schemas.microsoft.com/office/drawing/2017/decorative" val="1"/>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 uri="{C183D7F6-B498-43B3-948B-1728B52AA6E4}">
                <adec:decorative xmlns:adec="http://schemas.microsoft.com/office/drawing/2017/decorative" val="1"/>
              </a:ext>
            </a:extLst>
          </p:cNvPr>
          <p:cNvSpPr txBox="1"/>
          <p:nvPr/>
        </p:nvSpPr>
        <p:spPr>
          <a:xfrm>
            <a:off x="2119275" y="3934602"/>
            <a:ext cx="3594525" cy="369332"/>
          </a:xfrm>
          <a:prstGeom prst="rect">
            <a:avLst/>
          </a:prstGeom>
          <a:noFill/>
        </p:spPr>
        <p:txBody>
          <a:bodyPr wrap="square" rtlCol="0">
            <a:spAutoFit/>
          </a:bodyPr>
          <a:lstStyle/>
          <a:p>
            <a:r>
              <a:rPr lang="en-US" b="1" dirty="0"/>
              <a:t>% pollutant reduction efficiency</a:t>
            </a:r>
          </a:p>
        </p:txBody>
      </p:sp>
      <p:sp>
        <p:nvSpPr>
          <p:cNvPr id="13" name="TextBox 12">
            <a:extLst>
              <a:ext uri="{FF2B5EF4-FFF2-40B4-BE49-F238E27FC236}">
                <a16:creationId xmlns:a16="http://schemas.microsoft.com/office/drawing/2014/main" id="{AF563DD9-E299-4C57-936B-198EAFEAD58E}"/>
              </a:ext>
            </a:extLst>
          </p:cNvPr>
          <p:cNvSpPr txBox="1"/>
          <p:nvPr/>
        </p:nvSpPr>
        <p:spPr>
          <a:xfrm>
            <a:off x="7664693" y="2814165"/>
            <a:ext cx="387409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a:t>
            </a:r>
            <a:r>
              <a:rPr lang="en-US" sz="1600" dirty="0">
                <a:solidFill>
                  <a:srgbClr val="C00000"/>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The control device removes 95% of the pollutant.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6689517"/>
      </p:ext>
    </p:extLst>
  </p:cSld>
  <p:clrMapOvr>
    <a:masterClrMapping/>
  </p:clrMapOvr>
  <mc:AlternateContent xmlns:mc="http://schemas.openxmlformats.org/markup-compatibility/2006" xmlns:p14="http://schemas.microsoft.com/office/powerpoint/2010/main">
    <mc:Choice Requires="p14">
      <p:transition spd="slow" p14:dur="2000" advTm="53201"/>
    </mc:Choice>
    <mc:Fallback xmlns="">
      <p:transition spd="slow" advTm="532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229FA-2DEB-4C85-A70B-8BE4BF5FD36E}"/>
              </a:ext>
            </a:extLst>
          </p:cNvPr>
          <p:cNvSpPr>
            <a:spLocks noGrp="1"/>
          </p:cNvSpPr>
          <p:nvPr>
            <p:ph type="sldNum" sz="quarter" idx="12"/>
          </p:nvPr>
        </p:nvSpPr>
        <p:spPr/>
        <p:txBody>
          <a:bodyPr/>
          <a:lstStyle/>
          <a:p>
            <a:fld id="{C3625854-A157-44F5-B597-7EECA3982BD8}" type="slidenum">
              <a:rPr lang="en-US" smtClean="0"/>
              <a:t>12</a:t>
            </a:fld>
            <a:endParaRPr lang="en-US"/>
          </a:p>
        </p:txBody>
      </p:sp>
      <p:sp>
        <p:nvSpPr>
          <p:cNvPr id="2" name="Title 1">
            <a:extLst>
              <a:ext uri="{FF2B5EF4-FFF2-40B4-BE49-F238E27FC236}">
                <a16:creationId xmlns:a16="http://schemas.microsoft.com/office/drawing/2014/main" id="{C0CCE1D3-F893-484F-B6A5-838DB6336BD4}"/>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r>
              <a:rPr lang="en-US" b="1" dirty="0"/>
              <a:t> - User Interface</a:t>
            </a:r>
          </a:p>
        </p:txBody>
      </p:sp>
      <p:sp>
        <p:nvSpPr>
          <p:cNvPr id="8" name="TextBox 7">
            <a:extLst>
              <a:ext uri="{FF2B5EF4-FFF2-40B4-BE49-F238E27FC236}">
                <a16:creationId xmlns:a16="http://schemas.microsoft.com/office/drawing/2014/main" id="{0374E8EF-8349-4632-8D51-AC7D27E8BE6E}"/>
              </a:ext>
            </a:extLst>
          </p:cNvPr>
          <p:cNvSpPr txBox="1"/>
          <p:nvPr/>
        </p:nvSpPr>
        <p:spPr>
          <a:xfrm>
            <a:off x="654419" y="2823190"/>
            <a:ext cx="2382364" cy="1200329"/>
          </a:xfrm>
          <a:prstGeom prst="rect">
            <a:avLst/>
          </a:prstGeom>
          <a:noFill/>
        </p:spPr>
        <p:txBody>
          <a:bodyPr wrap="square">
            <a:spAutoFit/>
          </a:bodyPr>
          <a:lstStyle/>
          <a:p>
            <a:r>
              <a:rPr lang="en-US" dirty="0"/>
              <a:t>Found in the screen for each existing control device, under “Control Device Pollutants”.</a:t>
            </a:r>
          </a:p>
        </p:txBody>
      </p:sp>
      <p:pic>
        <p:nvPicPr>
          <p:cNvPr id="6" name="Picture 5" descr="User Interface Screen with pop up showing where to enter pollutant reduction efficiency.">
            <a:extLst>
              <a:ext uri="{FF2B5EF4-FFF2-40B4-BE49-F238E27FC236}">
                <a16:creationId xmlns:a16="http://schemas.microsoft.com/office/drawing/2014/main" id="{0CA3D122-BA24-40B2-82E7-C2AABA973B31}"/>
              </a:ext>
            </a:extLst>
          </p:cNvPr>
          <p:cNvPicPr>
            <a:picLocks noChangeAspect="1"/>
          </p:cNvPicPr>
          <p:nvPr/>
        </p:nvPicPr>
        <p:blipFill rotWithShape="1">
          <a:blip r:embed="rId2"/>
          <a:srcRect t="7458" b="-1"/>
          <a:stretch/>
        </p:blipFill>
        <p:spPr>
          <a:xfrm>
            <a:off x="3776127" y="1574787"/>
            <a:ext cx="6570272" cy="4897464"/>
          </a:xfrm>
          <a:prstGeom prst="rect">
            <a:avLst/>
          </a:prstGeom>
        </p:spPr>
      </p:pic>
    </p:spTree>
    <p:extLst>
      <p:ext uri="{BB962C8B-B14F-4D97-AF65-F5344CB8AC3E}">
        <p14:creationId xmlns:p14="http://schemas.microsoft.com/office/powerpoint/2010/main" val="42427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5624F6-E43D-40BD-93D1-6F5E8A6AA5FD}"/>
              </a:ext>
            </a:extLst>
          </p:cNvPr>
          <p:cNvSpPr>
            <a:spLocks noGrp="1"/>
          </p:cNvSpPr>
          <p:nvPr>
            <p:ph type="sldNum" sz="quarter" idx="12"/>
          </p:nvPr>
        </p:nvSpPr>
        <p:spPr/>
        <p:txBody>
          <a:bodyPr/>
          <a:lstStyle/>
          <a:p>
            <a:fld id="{C3625854-A157-44F5-B597-7EECA3982BD8}" type="slidenum">
              <a:rPr lang="en-US" smtClean="0"/>
              <a:t>13</a:t>
            </a:fld>
            <a:endParaRPr lang="en-US"/>
          </a:p>
        </p:txBody>
      </p:sp>
      <p:sp>
        <p:nvSpPr>
          <p:cNvPr id="2" name="Title 1">
            <a:extLst>
              <a:ext uri="{FF2B5EF4-FFF2-40B4-BE49-F238E27FC236}">
                <a16:creationId xmlns:a16="http://schemas.microsoft.com/office/drawing/2014/main" id="{38E6F025-5BD1-4A4D-8A23-8DD07A0C572C}"/>
              </a:ext>
            </a:extLst>
          </p:cNvPr>
          <p:cNvSpPr>
            <a:spLocks noGrp="1"/>
          </p:cNvSpPr>
          <p:nvPr>
            <p:ph type="title"/>
          </p:nvPr>
        </p:nvSpPr>
        <p:spPr/>
        <p:txBody>
          <a:bodyPr/>
          <a:lstStyle/>
          <a:p>
            <a:r>
              <a:rPr lang="en-US" b="1" dirty="0"/>
              <a:t>Control Percent </a:t>
            </a:r>
            <a:r>
              <a:rPr lang="en-US" b="1" u="sng" dirty="0"/>
              <a:t>Pollutant</a:t>
            </a:r>
            <a:r>
              <a:rPr lang="en-US" b="1" dirty="0"/>
              <a:t> Reduction </a:t>
            </a:r>
            <a:r>
              <a:rPr lang="en-US" b="1" u="sng" dirty="0"/>
              <a:t>Efficiency</a:t>
            </a:r>
            <a:r>
              <a:rPr lang="en-US" b="1" dirty="0"/>
              <a:t> - Bulk Upload</a:t>
            </a:r>
          </a:p>
        </p:txBody>
      </p:sp>
      <p:sp>
        <p:nvSpPr>
          <p:cNvPr id="9" name="TextBox 8">
            <a:extLst>
              <a:ext uri="{FF2B5EF4-FFF2-40B4-BE49-F238E27FC236}">
                <a16:creationId xmlns:a16="http://schemas.microsoft.com/office/drawing/2014/main" id="{AE4B0EA6-D294-48E9-8E4A-A60EB7DB239D}"/>
              </a:ext>
            </a:extLst>
          </p:cNvPr>
          <p:cNvSpPr txBox="1"/>
          <p:nvPr/>
        </p:nvSpPr>
        <p:spPr>
          <a:xfrm>
            <a:off x="838200" y="2823189"/>
            <a:ext cx="2360738" cy="1200329"/>
          </a:xfrm>
          <a:prstGeom prst="rect">
            <a:avLst/>
          </a:prstGeom>
          <a:noFill/>
        </p:spPr>
        <p:txBody>
          <a:bodyPr wrap="square">
            <a:spAutoFit/>
          </a:bodyPr>
          <a:lstStyle/>
          <a:p>
            <a:r>
              <a:rPr lang="en-US" dirty="0"/>
              <a:t>Found in the “Control Device Pollutants” tab and can be entered for existing controls.</a:t>
            </a:r>
          </a:p>
        </p:txBody>
      </p:sp>
      <p:pic>
        <p:nvPicPr>
          <p:cNvPr id="8" name="Picture 7" descr="Bulk upload template screen showing the control device pollutants tab where percent reduction efficiency can be entered.">
            <a:extLst>
              <a:ext uri="{FF2B5EF4-FFF2-40B4-BE49-F238E27FC236}">
                <a16:creationId xmlns:a16="http://schemas.microsoft.com/office/drawing/2014/main" id="{E71F0B01-B67F-4415-B80A-8021D7BF5816}"/>
              </a:ext>
            </a:extLst>
          </p:cNvPr>
          <p:cNvPicPr>
            <a:picLocks noChangeAspect="1"/>
          </p:cNvPicPr>
          <p:nvPr/>
        </p:nvPicPr>
        <p:blipFill rotWithShape="1">
          <a:blip r:embed="rId2"/>
          <a:srcRect t="24652" r="30185"/>
          <a:stretch/>
        </p:blipFill>
        <p:spPr>
          <a:xfrm>
            <a:off x="3907628" y="1690688"/>
            <a:ext cx="6398745" cy="4669658"/>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2885E0DA-F1AC-5910-09F7-FE4E839A64A2}"/>
              </a:ext>
            </a:extLst>
          </p:cNvPr>
          <p:cNvSpPr/>
          <p:nvPr/>
        </p:nvSpPr>
        <p:spPr>
          <a:xfrm>
            <a:off x="8324602" y="3751375"/>
            <a:ext cx="2113808"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0836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3388766" y="5111396"/>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14</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Flow of Uncontrolled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838200" y="3850478"/>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3378906" y="4038912"/>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2043377" y="3746524"/>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a:endCxn id="72" idx="3"/>
          </p:cNvCxnSpPr>
          <p:nvPr/>
        </p:nvCxnSpPr>
        <p:spPr>
          <a:xfrm>
            <a:off x="3378906" y="4038912"/>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3683805" y="2998961"/>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2511045" y="4280322"/>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6356290" y="3230028"/>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6356290" y="4423281"/>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5752622" y="2912529"/>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5635086" y="4856834"/>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7089898" y="4120883"/>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9863584" y="3262326"/>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6363155" y="2649214"/>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5692234" y="1499475"/>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6363155" y="1983248"/>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8773156" y="2892542"/>
            <a:ext cx="1090428" cy="122834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5435322" y="3850266"/>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5938948" y="3647008"/>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a:p>
            <a:pPr algn="ctr"/>
            <a:r>
              <a:rPr lang="en-US" sz="1600" b="1" dirty="0"/>
              <a:t>Device</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5794744" y="2214116"/>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7347062" y="2650477"/>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1793743" y="4035144"/>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10236956" y="2841172"/>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9648946" y="2256396"/>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63255" y="1377863"/>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2D5E9D3-4392-48DF-8B0F-7AAB789B82EA}"/>
              </a:ext>
            </a:extLst>
          </p:cNvPr>
          <p:cNvSpPr txBox="1"/>
          <p:nvPr/>
        </p:nvSpPr>
        <p:spPr>
          <a:xfrm>
            <a:off x="7625836" y="5415105"/>
            <a:ext cx="3665058" cy="923330"/>
          </a:xfrm>
          <a:prstGeom prst="rect">
            <a:avLst/>
          </a:prstGeom>
          <a:noFill/>
        </p:spPr>
        <p:txBody>
          <a:bodyPr wrap="square" rtlCol="0">
            <a:spAutoFit/>
          </a:bodyPr>
          <a:lstStyle/>
          <a:p>
            <a:r>
              <a:rPr lang="en-US" b="1" dirty="0">
                <a:solidFill>
                  <a:schemeClr val="tx2"/>
                </a:solidFill>
              </a:rPr>
              <a:t>% Not captured = 100 - % Captured</a:t>
            </a:r>
          </a:p>
          <a:p>
            <a:r>
              <a:rPr lang="en-US" b="1" dirty="0">
                <a:solidFill>
                  <a:schemeClr val="accent2">
                    <a:lumMod val="50000"/>
                  </a:schemeClr>
                </a:solidFill>
              </a:rPr>
              <a:t>% Not effective = 100 - % Effective</a:t>
            </a:r>
          </a:p>
          <a:p>
            <a:r>
              <a:rPr lang="en-US" b="1" dirty="0">
                <a:solidFill>
                  <a:srgbClr val="7030A0"/>
                </a:solidFill>
              </a:rPr>
              <a:t>% Not efficient = 100 - % Efficient</a:t>
            </a:r>
          </a:p>
        </p:txBody>
      </p:sp>
      <p:sp>
        <p:nvSpPr>
          <p:cNvPr id="6" name="Arc 5">
            <a:extLst>
              <a:ext uri="{FF2B5EF4-FFF2-40B4-BE49-F238E27FC236}">
                <a16:creationId xmlns:a16="http://schemas.microsoft.com/office/drawing/2014/main" id="{399CF7C8-8EB3-C173-E090-6EBC07CE3F92}"/>
              </a:ext>
              <a:ext uri="{C183D7F6-B498-43B3-948B-1728B52AA6E4}">
                <adec:decorative xmlns:adec="http://schemas.microsoft.com/office/drawing/2017/decorative" val="1"/>
              </a:ext>
            </a:extLst>
          </p:cNvPr>
          <p:cNvSpPr/>
          <p:nvPr/>
        </p:nvSpPr>
        <p:spPr>
          <a:xfrm rot="18549002">
            <a:off x="6357064" y="2615194"/>
            <a:ext cx="1265907" cy="1579153"/>
          </a:xfrm>
          <a:prstGeom prst="arc">
            <a:avLst>
              <a:gd name="adj1" fmla="val 16106606"/>
              <a:gd name="adj2" fmla="val 1634"/>
            </a:avLst>
          </a:prstGeom>
          <a:ln>
            <a:solidFill>
              <a:srgbClr val="68585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4604372"/>
      </p:ext>
    </p:extLst>
  </p:cSld>
  <p:clrMapOvr>
    <a:masterClrMapping/>
  </p:clrMapOvr>
  <mc:AlternateContent xmlns:mc="http://schemas.openxmlformats.org/markup-compatibility/2006" xmlns:p14="http://schemas.microsoft.com/office/powerpoint/2010/main">
    <mc:Choice Requires="p14">
      <p:transition spd="slow" p14:dur="2000" advTm="75143"/>
    </mc:Choice>
    <mc:Fallback xmlns="">
      <p:transition spd="slow" advTm="751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4517347" y="5460613"/>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15</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Controlled (Post-Control)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1859859" y="4154340"/>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4400565" y="4342774"/>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3065036" y="4050386"/>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p:cNvCxnSpPr>
          <p:nvPr/>
        </p:nvCxnSpPr>
        <p:spPr>
          <a:xfrm>
            <a:off x="4400565" y="4342774"/>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4705464" y="3302823"/>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3532704" y="4584184"/>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7377949" y="3533890"/>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7377949" y="4727143"/>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6774281" y="3216391"/>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6656745" y="5160696"/>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8111557" y="4424745"/>
            <a:ext cx="2280862"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10392419" y="3566188"/>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7384814" y="2953076"/>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6713893" y="1803337"/>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7384814" y="2287110"/>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9794815" y="3196404"/>
            <a:ext cx="597604" cy="122834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6456981" y="4154128"/>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6960607" y="3950870"/>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a:p>
            <a:pPr algn="ctr"/>
            <a:r>
              <a:rPr lang="en-US" sz="1600" b="1" dirty="0"/>
              <a:t>Device</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6816403" y="2517978"/>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8368721" y="2954339"/>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2815402" y="4339006"/>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10765791" y="3145034"/>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10177781" y="2560258"/>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72019" y="1345035"/>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a:extLst>
              <a:ext uri="{FF2B5EF4-FFF2-40B4-BE49-F238E27FC236}">
                <a16:creationId xmlns:a16="http://schemas.microsoft.com/office/drawing/2014/main" id="{399CF7C8-8EB3-C173-E090-6EBC07CE3F92}"/>
              </a:ext>
              <a:ext uri="{C183D7F6-B498-43B3-948B-1728B52AA6E4}">
                <adec:decorative xmlns:adec="http://schemas.microsoft.com/office/drawing/2017/decorative" val="1"/>
              </a:ext>
            </a:extLst>
          </p:cNvPr>
          <p:cNvSpPr/>
          <p:nvPr/>
        </p:nvSpPr>
        <p:spPr>
          <a:xfrm rot="18549002">
            <a:off x="7378723" y="2919056"/>
            <a:ext cx="1265907" cy="1579153"/>
          </a:xfrm>
          <a:prstGeom prst="arc">
            <a:avLst>
              <a:gd name="adj1" fmla="val 16106606"/>
              <a:gd name="adj2" fmla="val 1634"/>
            </a:avLst>
          </a:prstGeom>
          <a:ln>
            <a:solidFill>
              <a:srgbClr val="68585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07638487-D475-E822-ADAC-8FF24D3B2DDA}"/>
              </a:ext>
            </a:extLst>
          </p:cNvPr>
          <p:cNvSpPr txBox="1"/>
          <p:nvPr/>
        </p:nvSpPr>
        <p:spPr>
          <a:xfrm>
            <a:off x="838200" y="2711997"/>
            <a:ext cx="443220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Overall Controlled (</a:t>
            </a:r>
            <a:r>
              <a:rPr lang="en-US" sz="1600" b="1" dirty="0">
                <a:solidFill>
                  <a:srgbClr val="C00000"/>
                </a:solidFill>
                <a:latin typeface="Arial" panose="020B0604020202020204" pitchFamily="34" charset="0"/>
                <a:cs typeface="Arial" panose="020B0604020202020204" pitchFamily="34" charset="0"/>
              </a:rPr>
              <a:t>Post-control)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emissions </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Uncontrolled emissions * [ 100 – (% Captured * % Control Effectiveness * % Control Pollutant Reduction Efficiency</a:t>
            </a:r>
            <a:r>
              <a:rPr lang="en-US" sz="1600" dirty="0">
                <a:solidFill>
                  <a:srgbClr val="C00000"/>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 name="Rectangle 10" descr="This figure shows that controlled emissions equal fugitive emissions plus emissions that made their way to the stack release point.">
            <a:extLst>
              <a:ext uri="{FF2B5EF4-FFF2-40B4-BE49-F238E27FC236}">
                <a16:creationId xmlns:a16="http://schemas.microsoft.com/office/drawing/2014/main" id="{DF08A72E-538E-3932-C29B-DBA663A64FB0}"/>
              </a:ext>
            </a:extLst>
          </p:cNvPr>
          <p:cNvSpPr/>
          <p:nvPr/>
        </p:nvSpPr>
        <p:spPr>
          <a:xfrm>
            <a:off x="838201" y="1519477"/>
            <a:ext cx="4453470" cy="1216169"/>
          </a:xfrm>
          <a:prstGeom prst="rect">
            <a:avLst/>
          </a:prstGeom>
          <a:noFill/>
          <a:ln>
            <a:solidFill>
              <a:srgbClr val="68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B8F451E-D193-6909-4D59-58AD0FD70489}"/>
              </a:ext>
              <a:ext uri="{C183D7F6-B498-43B3-948B-1728B52AA6E4}">
                <adec:decorative xmlns:adec="http://schemas.microsoft.com/office/drawing/2017/decorative" val="1"/>
              </a:ext>
            </a:extLst>
          </p:cNvPr>
          <p:cNvSpPr/>
          <p:nvPr/>
        </p:nvSpPr>
        <p:spPr>
          <a:xfrm>
            <a:off x="1008070" y="1907183"/>
            <a:ext cx="1229360" cy="463550"/>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Controlled Emissions </a:t>
            </a:r>
          </a:p>
        </p:txBody>
      </p:sp>
      <p:sp>
        <p:nvSpPr>
          <p:cNvPr id="13" name="TextBox 12">
            <a:extLst>
              <a:ext uri="{FF2B5EF4-FFF2-40B4-BE49-F238E27FC236}">
                <a16:creationId xmlns:a16="http://schemas.microsoft.com/office/drawing/2014/main" id="{EE23973A-5CE1-52D8-7B52-1AAE60D3E9B6}"/>
              </a:ext>
              <a:ext uri="{C183D7F6-B498-43B3-948B-1728B52AA6E4}">
                <adec:decorative xmlns:adec="http://schemas.microsoft.com/office/drawing/2017/decorative" val="1"/>
              </a:ext>
            </a:extLst>
          </p:cNvPr>
          <p:cNvSpPr txBox="1"/>
          <p:nvPr/>
        </p:nvSpPr>
        <p:spPr>
          <a:xfrm>
            <a:off x="2242510" y="1954899"/>
            <a:ext cx="274320" cy="369332"/>
          </a:xfrm>
          <a:prstGeom prst="rect">
            <a:avLst/>
          </a:prstGeom>
          <a:noFill/>
        </p:spPr>
        <p:txBody>
          <a:bodyPr wrap="square" rtlCol="0">
            <a:spAutoFit/>
          </a:bodyPr>
          <a:lstStyle/>
          <a:p>
            <a:r>
              <a:rPr lang="en-US" b="1" dirty="0"/>
              <a:t>=</a:t>
            </a:r>
          </a:p>
        </p:txBody>
      </p:sp>
      <p:sp>
        <p:nvSpPr>
          <p:cNvPr id="14" name="TextBox 13">
            <a:extLst>
              <a:ext uri="{FF2B5EF4-FFF2-40B4-BE49-F238E27FC236}">
                <a16:creationId xmlns:a16="http://schemas.microsoft.com/office/drawing/2014/main" id="{E406A443-D791-763A-187F-D1CBB97E0FB8}"/>
              </a:ext>
              <a:ext uri="{C183D7F6-B498-43B3-948B-1728B52AA6E4}">
                <adec:decorative xmlns:adec="http://schemas.microsoft.com/office/drawing/2017/decorative" val="1"/>
              </a:ext>
            </a:extLst>
          </p:cNvPr>
          <p:cNvSpPr txBox="1"/>
          <p:nvPr/>
        </p:nvSpPr>
        <p:spPr>
          <a:xfrm>
            <a:off x="3907577" y="1954899"/>
            <a:ext cx="268239" cy="369332"/>
          </a:xfrm>
          <a:prstGeom prst="rect">
            <a:avLst/>
          </a:prstGeom>
          <a:noFill/>
        </p:spPr>
        <p:txBody>
          <a:bodyPr wrap="square" rtlCol="0">
            <a:spAutoFit/>
          </a:bodyPr>
          <a:lstStyle/>
          <a:p>
            <a:r>
              <a:rPr lang="en-US" b="1" dirty="0"/>
              <a:t>+</a:t>
            </a:r>
          </a:p>
        </p:txBody>
      </p:sp>
      <p:sp>
        <p:nvSpPr>
          <p:cNvPr id="16" name="Rectangle: Rounded Corners 15">
            <a:extLst>
              <a:ext uri="{FF2B5EF4-FFF2-40B4-BE49-F238E27FC236}">
                <a16:creationId xmlns:a16="http://schemas.microsoft.com/office/drawing/2014/main" id="{2C41F1D8-A7B9-1F97-5FCC-DC71FE59A6EC}"/>
              </a:ext>
              <a:ext uri="{C183D7F6-B498-43B3-948B-1728B52AA6E4}">
                <adec:decorative xmlns:adec="http://schemas.microsoft.com/office/drawing/2017/decorative" val="1"/>
              </a:ext>
            </a:extLst>
          </p:cNvPr>
          <p:cNvSpPr/>
          <p:nvPr/>
        </p:nvSpPr>
        <p:spPr>
          <a:xfrm>
            <a:off x="4242489" y="1865130"/>
            <a:ext cx="972086" cy="524163"/>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Stack Emissions</a:t>
            </a:r>
          </a:p>
        </p:txBody>
      </p:sp>
      <p:sp>
        <p:nvSpPr>
          <p:cNvPr id="17" name="Cloud 16">
            <a:extLst>
              <a:ext uri="{FF2B5EF4-FFF2-40B4-BE49-F238E27FC236}">
                <a16:creationId xmlns:a16="http://schemas.microsoft.com/office/drawing/2014/main" id="{788EA04D-3EDA-4266-A109-E58F08E2E46D}"/>
              </a:ext>
              <a:ext uri="{C183D7F6-B498-43B3-948B-1728B52AA6E4}">
                <adec:decorative xmlns:adec="http://schemas.microsoft.com/office/drawing/2017/decorative" val="1"/>
              </a:ext>
            </a:extLst>
          </p:cNvPr>
          <p:cNvSpPr/>
          <p:nvPr/>
        </p:nvSpPr>
        <p:spPr>
          <a:xfrm>
            <a:off x="2516830" y="1669357"/>
            <a:ext cx="1458193" cy="1020290"/>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Fugitive Emissions</a:t>
            </a:r>
          </a:p>
        </p:txBody>
      </p:sp>
    </p:spTree>
    <p:extLst>
      <p:ext uri="{BB962C8B-B14F-4D97-AF65-F5344CB8AC3E}">
        <p14:creationId xmlns:p14="http://schemas.microsoft.com/office/powerpoint/2010/main" val="3709827752"/>
      </p:ext>
    </p:extLst>
  </p:cSld>
  <p:clrMapOvr>
    <a:masterClrMapping/>
  </p:clrMapOvr>
  <mc:AlternateContent xmlns:mc="http://schemas.openxmlformats.org/markup-compatibility/2006" xmlns:p14="http://schemas.microsoft.com/office/powerpoint/2010/main">
    <mc:Choice Requires="p14">
      <p:transition spd="slow" p14:dur="2000" advTm="34369"/>
    </mc:Choice>
    <mc:Fallback xmlns="">
      <p:transition spd="slow" advTm="3436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9E2C70-931B-4C9E-8A28-D13EFE0153F2}"/>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2" name="Title 1">
            <a:extLst>
              <a:ext uri="{FF2B5EF4-FFF2-40B4-BE49-F238E27FC236}">
                <a16:creationId xmlns:a16="http://schemas.microsoft.com/office/drawing/2014/main" id="{87305CE9-E0DD-4C14-AF19-84DB7ED0D76D}"/>
              </a:ext>
            </a:extLst>
          </p:cNvPr>
          <p:cNvSpPr>
            <a:spLocks noGrp="1"/>
          </p:cNvSpPr>
          <p:nvPr>
            <p:ph type="title"/>
          </p:nvPr>
        </p:nvSpPr>
        <p:spPr/>
        <p:txBody>
          <a:bodyPr/>
          <a:lstStyle/>
          <a:p>
            <a:r>
              <a:rPr lang="en-US" b="1" dirty="0"/>
              <a:t>Accounting for the Entire Emissions Stream </a:t>
            </a:r>
          </a:p>
        </p:txBody>
      </p:sp>
      <p:sp>
        <p:nvSpPr>
          <p:cNvPr id="3" name="Content Placeholder 2">
            <a:extLst>
              <a:ext uri="{FF2B5EF4-FFF2-40B4-BE49-F238E27FC236}">
                <a16:creationId xmlns:a16="http://schemas.microsoft.com/office/drawing/2014/main" id="{444E34AF-B861-4D65-B7EC-86F0A304C1B1}"/>
              </a:ext>
            </a:extLst>
          </p:cNvPr>
          <p:cNvSpPr>
            <a:spLocks noGrp="1"/>
          </p:cNvSpPr>
          <p:nvPr>
            <p:ph idx="1"/>
          </p:nvPr>
        </p:nvSpPr>
        <p:spPr/>
        <p:txBody>
          <a:bodyPr vert="horz" lIns="91440" tIns="45720" rIns="91440" bIns="45720" rtlCol="0" anchor="t">
            <a:noAutofit/>
          </a:bodyPr>
          <a:lstStyle/>
          <a:p>
            <a:r>
              <a:rPr lang="en-US" sz="2200" dirty="0"/>
              <a:t>Uncontrolled emissions apportioned to release points = fugitives + captured emissions (emissions apportioned to non-fugitive or stack release points) </a:t>
            </a:r>
          </a:p>
          <a:p>
            <a:r>
              <a:rPr lang="en-US" sz="2200" dirty="0"/>
              <a:t>Captured emissions </a:t>
            </a:r>
            <a:r>
              <a:rPr lang="en-US" sz="2200" dirty="0">
                <a:latin typeface="Calibri"/>
                <a:ea typeface="Calibri"/>
                <a:cs typeface="Calibri"/>
              </a:rPr>
              <a:t>= emissions</a:t>
            </a:r>
            <a:r>
              <a:rPr lang="en-US" sz="2200" dirty="0"/>
              <a:t> when control is effective + emissions when control is not effective </a:t>
            </a:r>
          </a:p>
          <a:p>
            <a:r>
              <a:rPr lang="en-US" sz="2200" dirty="0"/>
              <a:t>Emissions from effective control = removed + not removed if control is not 100% efficient</a:t>
            </a:r>
          </a:p>
          <a:p>
            <a:r>
              <a:rPr lang="en-US" sz="2200" dirty="0"/>
              <a:t>Removed emissions = uncontrolled emissions * capture * control effectiveness * control pollutant reduction efficiency</a:t>
            </a:r>
          </a:p>
          <a:p>
            <a:r>
              <a:rPr lang="en-US" sz="2200" dirty="0">
                <a:solidFill>
                  <a:schemeClr val="bg2">
                    <a:lumMod val="10000"/>
                  </a:schemeClr>
                </a:solidFill>
                <a:cs typeface="Arial" panose="020B0604020202020204" pitchFamily="34" charset="0"/>
              </a:rPr>
              <a:t>Overall Controlled (Post-control) Emissions = uncontrolled emissions * (1 – captured * control effectiveness * control pollutant reduction efficiency)</a:t>
            </a:r>
            <a:endParaRPr lang="en-US" sz="2200" dirty="0">
              <a:solidFill>
                <a:schemeClr val="bg2">
                  <a:lumMod val="10000"/>
                </a:schemeClr>
              </a:solidFill>
            </a:endParaRPr>
          </a:p>
        </p:txBody>
      </p:sp>
    </p:spTree>
    <p:extLst>
      <p:ext uri="{BB962C8B-B14F-4D97-AF65-F5344CB8AC3E}">
        <p14:creationId xmlns:p14="http://schemas.microsoft.com/office/powerpoint/2010/main" val="1516589212"/>
      </p:ext>
    </p:extLst>
  </p:cSld>
  <p:clrMapOvr>
    <a:masterClrMapping/>
  </p:clrMapOvr>
  <mc:AlternateContent xmlns:mc="http://schemas.openxmlformats.org/markup-compatibility/2006" xmlns:p14="http://schemas.microsoft.com/office/powerpoint/2010/main">
    <mc:Choice Requires="p14">
      <p:transition spd="slow" p14:dur="2000" advTm="19094"/>
    </mc:Choice>
    <mc:Fallback xmlns="">
      <p:transition spd="slow" advTm="1909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Reporting Control Devices</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568449"/>
            <a:ext cx="10515600" cy="4530725"/>
          </a:xfrm>
        </p:spPr>
        <p:txBody>
          <a:bodyPr>
            <a:normAutofit/>
          </a:bodyPr>
          <a:lstStyle/>
          <a:p>
            <a:r>
              <a:rPr lang="en-US" dirty="0"/>
              <a:t>Individual control devices are listed for the facility.</a:t>
            </a:r>
          </a:p>
          <a:p>
            <a:r>
              <a:rPr lang="en-US" dirty="0"/>
              <a:t>Pollutants removed by each control device are listed with it.</a:t>
            </a:r>
          </a:p>
          <a:p>
            <a:r>
              <a:rPr lang="en-US" dirty="0"/>
              <a:t>Control device configuration is defined:</a:t>
            </a:r>
          </a:p>
          <a:p>
            <a:pPr lvl="1"/>
            <a:r>
              <a:rPr lang="en-US" sz="2200" dirty="0"/>
              <a:t>Single</a:t>
            </a:r>
          </a:p>
          <a:p>
            <a:pPr lvl="1"/>
            <a:r>
              <a:rPr lang="en-US" sz="2200" dirty="0"/>
              <a:t>In series</a:t>
            </a:r>
          </a:p>
          <a:p>
            <a:pPr lvl="1"/>
            <a:r>
              <a:rPr lang="en-US" sz="2200" dirty="0"/>
              <a:t>In parallel </a:t>
            </a:r>
          </a:p>
          <a:p>
            <a:pPr lvl="1"/>
            <a:r>
              <a:rPr lang="en-US" sz="2200" dirty="0"/>
              <a:t>Combinations / Complex Configurations</a:t>
            </a:r>
          </a:p>
          <a:p>
            <a:r>
              <a:rPr lang="en-US" dirty="0"/>
              <a:t>Are placed in paths individually or with other control devices to associate them between a units/processes and release points so we may track the emissions stream flow.</a:t>
            </a:r>
          </a:p>
        </p:txBody>
      </p:sp>
    </p:spTree>
    <p:extLst>
      <p:ext uri="{BB962C8B-B14F-4D97-AF65-F5344CB8AC3E}">
        <p14:creationId xmlns:p14="http://schemas.microsoft.com/office/powerpoint/2010/main" val="1093564459"/>
      </p:ext>
    </p:extLst>
  </p:cSld>
  <p:clrMapOvr>
    <a:masterClrMapping/>
  </p:clrMapOvr>
  <mc:AlternateContent xmlns:mc="http://schemas.openxmlformats.org/markup-compatibility/2006" xmlns:p14="http://schemas.microsoft.com/office/powerpoint/2010/main">
    <mc:Choice Requires="p14">
      <p:transition spd="slow" p14:dur="2000" advTm="43580"/>
    </mc:Choice>
    <mc:Fallback xmlns="">
      <p:transition spd="slow" advTm="4358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Paths</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a:xfrm>
            <a:off x="838200" y="1690688"/>
            <a:ext cx="10515600" cy="4486275"/>
          </a:xfrm>
        </p:spPr>
        <p:txBody>
          <a:bodyPr>
            <a:normAutofit/>
          </a:bodyPr>
          <a:lstStyle/>
          <a:p>
            <a:pPr marL="0" indent="0">
              <a:buNone/>
            </a:pPr>
            <a:r>
              <a:rPr lang="en-US" b="1" dirty="0"/>
              <a:t>Path</a:t>
            </a:r>
            <a:r>
              <a:rPr lang="en-US" dirty="0"/>
              <a:t>:  A “container” of one or more control devices that are connected, and through which an emissions stream flows. </a:t>
            </a:r>
          </a:p>
          <a:p>
            <a:r>
              <a:rPr lang="en-US" b="1" i="1" dirty="0"/>
              <a:t>Child</a:t>
            </a:r>
            <a:r>
              <a:rPr lang="en-US" b="1" dirty="0"/>
              <a:t> Path: </a:t>
            </a:r>
            <a:r>
              <a:rPr lang="en-US" dirty="0"/>
              <a:t>is a path contained within another path</a:t>
            </a:r>
          </a:p>
          <a:p>
            <a:r>
              <a:rPr lang="en-US" b="1" i="1" dirty="0"/>
              <a:t>Parent</a:t>
            </a:r>
            <a:r>
              <a:rPr lang="en-US" b="1" dirty="0"/>
              <a:t> Path:  </a:t>
            </a:r>
            <a:r>
              <a:rPr lang="en-US" dirty="0"/>
              <a:t>contains one or more child paths and may also contain additional control devices.  A parent path can be a child path to a larger parent path</a:t>
            </a:r>
          </a:p>
          <a:p>
            <a:r>
              <a:rPr lang="en-US" b="1" i="1" dirty="0"/>
              <a:t>Primary or Main</a:t>
            </a:r>
            <a:r>
              <a:rPr lang="en-US" b="1" dirty="0"/>
              <a:t> Path</a:t>
            </a:r>
            <a:r>
              <a:rPr lang="en-US" dirty="0"/>
              <a:t>:</a:t>
            </a:r>
          </a:p>
          <a:p>
            <a:pPr lvl="1"/>
            <a:r>
              <a:rPr lang="en-US" dirty="0"/>
              <a:t>Contains one or more control devices and/or child paths</a:t>
            </a:r>
          </a:p>
          <a:p>
            <a:pPr lvl="1"/>
            <a:r>
              <a:rPr lang="en-US" dirty="0"/>
              <a:t>Is the path ultimately associating the control devices/paths it contains from a unit/process to a release point</a:t>
            </a:r>
          </a:p>
        </p:txBody>
      </p:sp>
      <p:sp>
        <p:nvSpPr>
          <p:cNvPr id="5" name="Oval 4">
            <a:extLst>
              <a:ext uri="{FF2B5EF4-FFF2-40B4-BE49-F238E27FC236}">
                <a16:creationId xmlns:a16="http://schemas.microsoft.com/office/drawing/2014/main" id="{F979CB5A-814A-FED2-6734-F2C52262A513}"/>
              </a:ext>
              <a:ext uri="{C183D7F6-B498-43B3-948B-1728B52AA6E4}">
                <adec:decorative xmlns:adec="http://schemas.microsoft.com/office/drawing/2017/decorative" val="1"/>
              </a:ext>
            </a:extLst>
          </p:cNvPr>
          <p:cNvSpPr/>
          <p:nvPr/>
        </p:nvSpPr>
        <p:spPr>
          <a:xfrm rot="5400000">
            <a:off x="9801702" y="-337659"/>
            <a:ext cx="1416368" cy="2594608"/>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F9BE44-E20C-4BD6-F61F-BF5908450616}"/>
              </a:ext>
              <a:ext uri="{C183D7F6-B498-43B3-948B-1728B52AA6E4}">
                <adec:decorative xmlns:adec="http://schemas.microsoft.com/office/drawing/2017/decorative" val="1"/>
              </a:ext>
            </a:extLst>
          </p:cNvPr>
          <p:cNvSpPr/>
          <p:nvPr/>
        </p:nvSpPr>
        <p:spPr>
          <a:xfrm rot="5400000">
            <a:off x="9600635" y="360054"/>
            <a:ext cx="953561" cy="123444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9945A2-BE1C-868B-898A-E6ED44CF17E7}"/>
              </a:ext>
              <a:ext uri="{C183D7F6-B498-43B3-948B-1728B52AA6E4}">
                <adec:decorative xmlns:adec="http://schemas.microsoft.com/office/drawing/2017/decorative" val="1"/>
              </a:ext>
            </a:extLst>
          </p:cNvPr>
          <p:cNvSpPr txBox="1"/>
          <p:nvPr/>
        </p:nvSpPr>
        <p:spPr>
          <a:xfrm>
            <a:off x="9784080" y="681037"/>
            <a:ext cx="754380" cy="646331"/>
          </a:xfrm>
          <a:prstGeom prst="rect">
            <a:avLst/>
          </a:prstGeom>
          <a:noFill/>
        </p:spPr>
        <p:txBody>
          <a:bodyPr wrap="square" rtlCol="0">
            <a:spAutoFit/>
          </a:bodyPr>
          <a:lstStyle/>
          <a:p>
            <a:r>
              <a:rPr lang="en-US" dirty="0"/>
              <a:t>Child Path</a:t>
            </a:r>
          </a:p>
        </p:txBody>
      </p:sp>
      <p:sp>
        <p:nvSpPr>
          <p:cNvPr id="8" name="TextBox 7">
            <a:extLst>
              <a:ext uri="{FF2B5EF4-FFF2-40B4-BE49-F238E27FC236}">
                <a16:creationId xmlns:a16="http://schemas.microsoft.com/office/drawing/2014/main" id="{4E4C96C5-50A9-7CAB-76DB-3F0B72D43514}"/>
              </a:ext>
              <a:ext uri="{C183D7F6-B498-43B3-948B-1728B52AA6E4}">
                <adec:decorative xmlns:adec="http://schemas.microsoft.com/office/drawing/2017/decorative" val="1"/>
              </a:ext>
            </a:extLst>
          </p:cNvPr>
          <p:cNvSpPr txBox="1"/>
          <p:nvPr/>
        </p:nvSpPr>
        <p:spPr>
          <a:xfrm>
            <a:off x="10749932" y="654108"/>
            <a:ext cx="933450" cy="646331"/>
          </a:xfrm>
          <a:prstGeom prst="rect">
            <a:avLst/>
          </a:prstGeom>
          <a:noFill/>
        </p:spPr>
        <p:txBody>
          <a:bodyPr wrap="square" rtlCol="0">
            <a:spAutoFit/>
          </a:bodyPr>
          <a:lstStyle/>
          <a:p>
            <a:r>
              <a:rPr lang="en-US" dirty="0"/>
              <a:t>Parent Path</a:t>
            </a:r>
          </a:p>
        </p:txBody>
      </p:sp>
    </p:spTree>
    <p:extLst>
      <p:ext uri="{BB962C8B-B14F-4D97-AF65-F5344CB8AC3E}">
        <p14:creationId xmlns:p14="http://schemas.microsoft.com/office/powerpoint/2010/main" val="1350127795"/>
      </p:ext>
    </p:extLst>
  </p:cSld>
  <p:clrMapOvr>
    <a:masterClrMapping/>
  </p:clrMapOvr>
  <mc:AlternateContent xmlns:mc="http://schemas.openxmlformats.org/markup-compatibility/2006" xmlns:p14="http://schemas.microsoft.com/office/powerpoint/2010/main">
    <mc:Choice Requires="p14">
      <p:transition spd="slow" p14:dur="2000" advTm="36956"/>
    </mc:Choice>
    <mc:Fallback xmlns="">
      <p:transition spd="slow" advTm="369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367C-F85D-E6F0-8F8B-3BBB20B5DF18}"/>
              </a:ext>
            </a:extLst>
          </p:cNvPr>
          <p:cNvSpPr>
            <a:spLocks noGrp="1"/>
          </p:cNvSpPr>
          <p:nvPr>
            <p:ph type="title"/>
          </p:nvPr>
        </p:nvSpPr>
        <p:spPr/>
        <p:txBody>
          <a:bodyPr/>
          <a:lstStyle/>
          <a:p>
            <a:r>
              <a:rPr lang="en-US" b="1" dirty="0"/>
              <a:t>Paths </a:t>
            </a:r>
            <a:r>
              <a:rPr lang="en-US" b="1" dirty="0">
                <a:solidFill>
                  <a:schemeClr val="bg1"/>
                </a:solidFill>
              </a:rPr>
              <a:t>Continued</a:t>
            </a:r>
          </a:p>
        </p:txBody>
      </p:sp>
      <p:sp>
        <p:nvSpPr>
          <p:cNvPr id="3" name="Content Placeholder 2">
            <a:extLst>
              <a:ext uri="{FF2B5EF4-FFF2-40B4-BE49-F238E27FC236}">
                <a16:creationId xmlns:a16="http://schemas.microsoft.com/office/drawing/2014/main" id="{535C6C78-61F4-F9E6-B3D9-14E7B39A1F30}"/>
              </a:ext>
            </a:extLst>
          </p:cNvPr>
          <p:cNvSpPr>
            <a:spLocks noGrp="1"/>
          </p:cNvSpPr>
          <p:nvPr>
            <p:ph idx="1"/>
          </p:nvPr>
        </p:nvSpPr>
        <p:spPr>
          <a:xfrm>
            <a:off x="838200" y="1690688"/>
            <a:ext cx="10515600" cy="4486275"/>
          </a:xfrm>
        </p:spPr>
        <p:txBody>
          <a:bodyPr/>
          <a:lstStyle/>
          <a:p>
            <a:r>
              <a:rPr lang="en-US" dirty="0"/>
              <a:t>Paths may be contained in other paths, but paths </a:t>
            </a:r>
            <a:r>
              <a:rPr lang="en-US" i="1" dirty="0"/>
              <a:t>cannot</a:t>
            </a:r>
            <a:r>
              <a:rPr lang="en-US" dirty="0"/>
              <a:t> intersect.</a:t>
            </a:r>
          </a:p>
        </p:txBody>
      </p:sp>
      <p:sp>
        <p:nvSpPr>
          <p:cNvPr id="4" name="Slide Number Placeholder 3">
            <a:extLst>
              <a:ext uri="{FF2B5EF4-FFF2-40B4-BE49-F238E27FC236}">
                <a16:creationId xmlns:a16="http://schemas.microsoft.com/office/drawing/2014/main" id="{AB98E287-86C6-9D33-FB48-D16065697628}"/>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Oval 4">
            <a:extLst>
              <a:ext uri="{FF2B5EF4-FFF2-40B4-BE49-F238E27FC236}">
                <a16:creationId xmlns:a16="http://schemas.microsoft.com/office/drawing/2014/main" id="{E0C55E64-6845-8109-57E6-BBDAA591190F}"/>
              </a:ext>
              <a:ext uri="{C183D7F6-B498-43B3-948B-1728B52AA6E4}">
                <adec:decorative xmlns:adec="http://schemas.microsoft.com/office/drawing/2017/decorative" val="1"/>
              </a:ext>
            </a:extLst>
          </p:cNvPr>
          <p:cNvSpPr/>
          <p:nvPr/>
        </p:nvSpPr>
        <p:spPr>
          <a:xfrm rot="5400000">
            <a:off x="4986747" y="2668245"/>
            <a:ext cx="1288447" cy="345365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71B90-676C-FBDC-6483-9B7ADEC0923F}"/>
              </a:ext>
              <a:ext uri="{C183D7F6-B498-43B3-948B-1728B52AA6E4}">
                <adec:decorative xmlns:adec="http://schemas.microsoft.com/office/drawing/2017/decorative" val="1"/>
              </a:ext>
            </a:extLst>
          </p:cNvPr>
          <p:cNvSpPr/>
          <p:nvPr/>
        </p:nvSpPr>
        <p:spPr>
          <a:xfrm rot="10800000">
            <a:off x="4914988" y="3082634"/>
            <a:ext cx="1295858" cy="257319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3CB2EE1-D694-7506-FC9B-9F1B1D53048A}"/>
              </a:ext>
            </a:extLst>
          </p:cNvPr>
          <p:cNvCxnSpPr>
            <a:cxnSpLocks/>
            <a:stCxn id="16" idx="1"/>
            <a:endCxn id="16" idx="5"/>
          </p:cNvCxnSpPr>
          <p:nvPr/>
        </p:nvCxnSpPr>
        <p:spPr>
          <a:xfrm>
            <a:off x="4229328" y="2915581"/>
            <a:ext cx="3128470" cy="2963527"/>
          </a:xfrm>
          <a:prstGeom prst="line">
            <a:avLst/>
          </a:prstGeom>
          <a:ln w="276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5902DC-3012-7477-8E01-2D5B4F161B1B}"/>
              </a:ext>
            </a:extLst>
          </p:cNvPr>
          <p:cNvCxnSpPr>
            <a:cxnSpLocks/>
            <a:stCxn id="16" idx="7"/>
            <a:endCxn id="16" idx="3"/>
          </p:cNvCxnSpPr>
          <p:nvPr/>
        </p:nvCxnSpPr>
        <p:spPr>
          <a:xfrm flipH="1">
            <a:off x="4229328" y="2915581"/>
            <a:ext cx="3128470" cy="2963527"/>
          </a:xfrm>
          <a:prstGeom prst="line">
            <a:avLst/>
          </a:prstGeom>
          <a:ln w="2762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5334DE-2143-9E1F-77FF-3D2C8A6FB9F5}"/>
              </a:ext>
              <a:ext uri="{C183D7F6-B498-43B3-948B-1728B52AA6E4}">
                <adec:decorative xmlns:adec="http://schemas.microsoft.com/office/drawing/2017/decorative" val="1"/>
              </a:ext>
            </a:extLst>
          </p:cNvPr>
          <p:cNvSpPr txBox="1"/>
          <p:nvPr/>
        </p:nvSpPr>
        <p:spPr>
          <a:xfrm>
            <a:off x="6475498" y="4184563"/>
            <a:ext cx="799060" cy="369332"/>
          </a:xfrm>
          <a:prstGeom prst="rect">
            <a:avLst/>
          </a:prstGeom>
          <a:noFill/>
        </p:spPr>
        <p:txBody>
          <a:bodyPr wrap="square" rtlCol="0">
            <a:spAutoFit/>
          </a:bodyPr>
          <a:lstStyle/>
          <a:p>
            <a:r>
              <a:rPr lang="en-US" dirty="0"/>
              <a:t>Path 1</a:t>
            </a:r>
          </a:p>
        </p:txBody>
      </p:sp>
      <p:sp>
        <p:nvSpPr>
          <p:cNvPr id="13" name="TextBox 12">
            <a:extLst>
              <a:ext uri="{FF2B5EF4-FFF2-40B4-BE49-F238E27FC236}">
                <a16:creationId xmlns:a16="http://schemas.microsoft.com/office/drawing/2014/main" id="{B149D374-9376-18F3-59E5-831DD349D0A1}"/>
              </a:ext>
              <a:ext uri="{C183D7F6-B498-43B3-948B-1728B52AA6E4}">
                <adec:decorative xmlns:adec="http://schemas.microsoft.com/office/drawing/2017/decorative" val="1"/>
              </a:ext>
            </a:extLst>
          </p:cNvPr>
          <p:cNvSpPr txBox="1"/>
          <p:nvPr/>
        </p:nvSpPr>
        <p:spPr>
          <a:xfrm>
            <a:off x="5231441" y="3252674"/>
            <a:ext cx="799060" cy="369332"/>
          </a:xfrm>
          <a:prstGeom prst="rect">
            <a:avLst/>
          </a:prstGeom>
          <a:noFill/>
        </p:spPr>
        <p:txBody>
          <a:bodyPr wrap="square" rtlCol="0">
            <a:spAutoFit/>
          </a:bodyPr>
          <a:lstStyle/>
          <a:p>
            <a:r>
              <a:rPr lang="en-US" dirty="0"/>
              <a:t>Path 2</a:t>
            </a:r>
          </a:p>
        </p:txBody>
      </p:sp>
      <p:sp>
        <p:nvSpPr>
          <p:cNvPr id="16" name="Oval 15" descr="Figure showing two intersecting paths which isn't allowed when reporting control devices.">
            <a:extLst>
              <a:ext uri="{FF2B5EF4-FFF2-40B4-BE49-F238E27FC236}">
                <a16:creationId xmlns:a16="http://schemas.microsoft.com/office/drawing/2014/main" id="{8D2FB2D3-8A64-9549-DD42-82688FF60290}"/>
              </a:ext>
            </a:extLst>
          </p:cNvPr>
          <p:cNvSpPr/>
          <p:nvPr/>
        </p:nvSpPr>
        <p:spPr>
          <a:xfrm>
            <a:off x="3581401" y="2301814"/>
            <a:ext cx="4424324" cy="4191061"/>
          </a:xfrm>
          <a:prstGeom prst="ellipse">
            <a:avLst/>
          </a:prstGeom>
          <a:noFill/>
          <a:ln w="276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50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599A-BA8A-E109-8559-3AE5D66B1AEF}"/>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F97B995D-17A9-6C29-B256-1514C9989897}"/>
              </a:ext>
            </a:extLst>
          </p:cNvPr>
          <p:cNvSpPr>
            <a:spLocks noGrp="1"/>
          </p:cNvSpPr>
          <p:nvPr>
            <p:ph idx="1"/>
          </p:nvPr>
        </p:nvSpPr>
        <p:spPr/>
        <p:txBody>
          <a:bodyPr>
            <a:normAutofit/>
          </a:bodyPr>
          <a:lstStyle/>
          <a:p>
            <a:r>
              <a:rPr lang="en-US" dirty="0"/>
              <a:t>Keep yourselves muted.  Type your questions in the chat box as we go through the training.  </a:t>
            </a:r>
          </a:p>
          <a:p>
            <a:r>
              <a:rPr lang="en-US" dirty="0"/>
              <a:t>Disclaimer: This training on reporting control devices is intended for instructional purposes only.  Data shown in the training are illustrative, and do not represent a real report for any facility or inventory year.  None of the examples represent a complete report.   </a:t>
            </a:r>
          </a:p>
          <a:p>
            <a:r>
              <a:rPr lang="en-US" dirty="0"/>
              <a:t>This training does not cover examples of </a:t>
            </a:r>
            <a:r>
              <a:rPr lang="en-US" i="1" dirty="0"/>
              <a:t>all</a:t>
            </a:r>
            <a:r>
              <a:rPr lang="en-US" dirty="0"/>
              <a:t> possible control device configurations.  You should always consult with your SLT to discuss specific cases you may have questions about.</a:t>
            </a:r>
          </a:p>
          <a:p>
            <a:endParaRPr lang="en-US" dirty="0"/>
          </a:p>
        </p:txBody>
      </p:sp>
      <p:sp>
        <p:nvSpPr>
          <p:cNvPr id="4" name="Slide Number Placeholder 3">
            <a:extLst>
              <a:ext uri="{FF2B5EF4-FFF2-40B4-BE49-F238E27FC236}">
                <a16:creationId xmlns:a16="http://schemas.microsoft.com/office/drawing/2014/main" id="{97B01DF4-AD5C-16DB-606C-227E5BDBCB3A}"/>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6586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993-FD00-943C-FEAB-E0C657FDC5F8}"/>
              </a:ext>
            </a:extLst>
          </p:cNvPr>
          <p:cNvSpPr>
            <a:spLocks noGrp="1"/>
          </p:cNvSpPr>
          <p:nvPr>
            <p:ph type="title"/>
          </p:nvPr>
        </p:nvSpPr>
        <p:spPr/>
        <p:txBody>
          <a:bodyPr/>
          <a:lstStyle/>
          <a:p>
            <a:r>
              <a:rPr lang="en-US" b="1" dirty="0"/>
              <a:t>Simplest Example of a Path</a:t>
            </a:r>
          </a:p>
        </p:txBody>
      </p:sp>
      <p:sp>
        <p:nvSpPr>
          <p:cNvPr id="4" name="Slide Number Placeholder 3">
            <a:extLst>
              <a:ext uri="{FF2B5EF4-FFF2-40B4-BE49-F238E27FC236}">
                <a16:creationId xmlns:a16="http://schemas.microsoft.com/office/drawing/2014/main" id="{10480BF0-DEF2-7864-ADA1-06453006F12C}"/>
              </a:ext>
            </a:extLst>
          </p:cNvPr>
          <p:cNvSpPr>
            <a:spLocks noGrp="1"/>
          </p:cNvSpPr>
          <p:nvPr>
            <p:ph type="sldNum" sz="quarter" idx="12"/>
          </p:nvPr>
        </p:nvSpPr>
        <p:spPr/>
        <p:txBody>
          <a:bodyPr/>
          <a:lstStyle/>
          <a:p>
            <a:fld id="{C3625854-A157-44F5-B597-7EECA3982BD8}" type="slidenum">
              <a:rPr lang="en-US" smtClean="0"/>
              <a:t>20</a:t>
            </a:fld>
            <a:endParaRPr lang="en-US"/>
          </a:p>
        </p:txBody>
      </p:sp>
      <p:sp>
        <p:nvSpPr>
          <p:cNvPr id="5" name="TextBox 4">
            <a:extLst>
              <a:ext uri="{FF2B5EF4-FFF2-40B4-BE49-F238E27FC236}">
                <a16:creationId xmlns:a16="http://schemas.microsoft.com/office/drawing/2014/main" id="{C0E0ABF3-9FF5-B455-D5CA-66131ACD6473}"/>
              </a:ext>
              <a:ext uri="{C183D7F6-B498-43B3-948B-1728B52AA6E4}">
                <adec:decorative xmlns:adec="http://schemas.microsoft.com/office/drawing/2017/decorative" val="1"/>
              </a:ext>
            </a:extLst>
          </p:cNvPr>
          <p:cNvSpPr txBox="1"/>
          <p:nvPr/>
        </p:nvSpPr>
        <p:spPr>
          <a:xfrm>
            <a:off x="2089257" y="2910958"/>
            <a:ext cx="809297" cy="369332"/>
          </a:xfrm>
          <a:prstGeom prst="rect">
            <a:avLst/>
          </a:prstGeom>
          <a:noFill/>
        </p:spPr>
        <p:txBody>
          <a:bodyPr wrap="square" rtlCol="0">
            <a:spAutoFit/>
          </a:bodyPr>
          <a:lstStyle/>
          <a:p>
            <a:r>
              <a:rPr lang="en-US" dirty="0"/>
              <a:t>Unit 1</a:t>
            </a:r>
          </a:p>
        </p:txBody>
      </p:sp>
      <p:cxnSp>
        <p:nvCxnSpPr>
          <p:cNvPr id="6" name="Straight Arrow Connector 5">
            <a:extLst>
              <a:ext uri="{FF2B5EF4-FFF2-40B4-BE49-F238E27FC236}">
                <a16:creationId xmlns:a16="http://schemas.microsoft.com/office/drawing/2014/main" id="{60BA939C-9F57-A4E4-D21D-5BBDC86E6C63}"/>
              </a:ext>
              <a:ext uri="{C183D7F6-B498-43B3-948B-1728B52AA6E4}">
                <adec:decorative xmlns:adec="http://schemas.microsoft.com/office/drawing/2017/decorative" val="1"/>
              </a:ext>
            </a:extLst>
          </p:cNvPr>
          <p:cNvCxnSpPr>
            <a:cxnSpLocks/>
            <a:stCxn id="5" idx="3"/>
            <a:endCxn id="7" idx="1"/>
          </p:cNvCxnSpPr>
          <p:nvPr/>
        </p:nvCxnSpPr>
        <p:spPr>
          <a:xfrm>
            <a:off x="2898554" y="3095624"/>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2CF57-6BD9-C615-68A0-980357F7D537}"/>
              </a:ext>
              <a:ext uri="{C183D7F6-B498-43B3-948B-1728B52AA6E4}">
                <adec:decorative xmlns:adec="http://schemas.microsoft.com/office/drawing/2017/decorative" val="1"/>
              </a:ext>
            </a:extLst>
          </p:cNvPr>
          <p:cNvSpPr txBox="1"/>
          <p:nvPr/>
        </p:nvSpPr>
        <p:spPr>
          <a:xfrm>
            <a:off x="3663184" y="2910958"/>
            <a:ext cx="1103585" cy="369332"/>
          </a:xfrm>
          <a:prstGeom prst="rect">
            <a:avLst/>
          </a:prstGeom>
          <a:noFill/>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1F4EA598-8706-74C0-F97B-CE844CE1E46C}"/>
              </a:ext>
              <a:ext uri="{C183D7F6-B498-43B3-948B-1728B52AA6E4}">
                <adec:decorative xmlns:adec="http://schemas.microsoft.com/office/drawing/2017/decorative" val="1"/>
              </a:ext>
            </a:extLst>
          </p:cNvPr>
          <p:cNvCxnSpPr>
            <a:cxnSpLocks/>
            <a:stCxn id="7" idx="3"/>
            <a:endCxn id="11" idx="2"/>
          </p:cNvCxnSpPr>
          <p:nvPr/>
        </p:nvCxnSpPr>
        <p:spPr>
          <a:xfrm>
            <a:off x="4766769" y="3095624"/>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65718-6603-9993-D5EE-D83C564E41BC}"/>
              </a:ext>
              <a:ext uri="{C183D7F6-B498-43B3-948B-1728B52AA6E4}">
                <adec:decorative xmlns:adec="http://schemas.microsoft.com/office/drawing/2017/decorative" val="1"/>
              </a:ext>
            </a:extLst>
          </p:cNvPr>
          <p:cNvSpPr txBox="1"/>
          <p:nvPr/>
        </p:nvSpPr>
        <p:spPr>
          <a:xfrm>
            <a:off x="5549462" y="2910958"/>
            <a:ext cx="1093076" cy="369332"/>
          </a:xfrm>
          <a:prstGeom prst="rect">
            <a:avLst/>
          </a:prstGeom>
          <a:noFill/>
          <a:ln>
            <a:solidFill>
              <a:schemeClr val="accent2"/>
            </a:solidFill>
          </a:ln>
        </p:spPr>
        <p:txBody>
          <a:bodyPr wrap="square" rtlCol="0">
            <a:spAutoFit/>
          </a:bodyPr>
          <a:lstStyle/>
          <a:p>
            <a:r>
              <a:rPr lang="en-US" dirty="0"/>
              <a:t>Control A</a:t>
            </a:r>
          </a:p>
        </p:txBody>
      </p:sp>
      <p:sp>
        <p:nvSpPr>
          <p:cNvPr id="11" name="Oval 10">
            <a:extLst>
              <a:ext uri="{FF2B5EF4-FFF2-40B4-BE49-F238E27FC236}">
                <a16:creationId xmlns:a16="http://schemas.microsoft.com/office/drawing/2014/main" id="{BC13AFAB-AD56-C761-ED0A-9D8B278754DA}"/>
              </a:ext>
              <a:ext uri="{C183D7F6-B498-43B3-948B-1728B52AA6E4}">
                <adec:decorative xmlns:adec="http://schemas.microsoft.com/office/drawing/2017/decorative" val="1"/>
              </a:ext>
            </a:extLst>
          </p:cNvPr>
          <p:cNvSpPr/>
          <p:nvPr/>
        </p:nvSpPr>
        <p:spPr>
          <a:xfrm>
            <a:off x="5255172" y="2762249"/>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F909C08-9006-8B50-ACF1-AD8E3EFA6151}"/>
              </a:ext>
              <a:ext uri="{C183D7F6-B498-43B3-948B-1728B52AA6E4}">
                <adec:decorative xmlns:adec="http://schemas.microsoft.com/office/drawing/2017/decorative" val="1"/>
              </a:ext>
            </a:extLst>
          </p:cNvPr>
          <p:cNvCxnSpPr>
            <a:cxnSpLocks/>
            <a:stCxn id="11" idx="6"/>
            <a:endCxn id="13" idx="1"/>
          </p:cNvCxnSpPr>
          <p:nvPr/>
        </p:nvCxnSpPr>
        <p:spPr>
          <a:xfrm flipV="1">
            <a:off x="6936828" y="3095624"/>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AF754B-68F7-9569-3B1D-2AA4602E8337}"/>
              </a:ext>
              <a:ext uri="{C183D7F6-B498-43B3-948B-1728B52AA6E4}">
                <adec:decorative xmlns:adec="http://schemas.microsoft.com/office/drawing/2017/decorative" val="1"/>
              </a:ext>
            </a:extLst>
          </p:cNvPr>
          <p:cNvSpPr txBox="1"/>
          <p:nvPr/>
        </p:nvSpPr>
        <p:spPr>
          <a:xfrm>
            <a:off x="7992460" y="2910958"/>
            <a:ext cx="2270235" cy="369332"/>
          </a:xfrm>
          <a:prstGeom prst="rect">
            <a:avLst/>
          </a:prstGeom>
          <a:noFill/>
        </p:spPr>
        <p:txBody>
          <a:bodyPr wrap="square" rtlCol="0">
            <a:spAutoFit/>
          </a:bodyPr>
          <a:lstStyle/>
          <a:p>
            <a:r>
              <a:rPr lang="en-US" dirty="0"/>
              <a:t>Release Point 1</a:t>
            </a:r>
          </a:p>
        </p:txBody>
      </p:sp>
      <p:sp>
        <p:nvSpPr>
          <p:cNvPr id="14" name="TextBox 13">
            <a:extLst>
              <a:ext uri="{FF2B5EF4-FFF2-40B4-BE49-F238E27FC236}">
                <a16:creationId xmlns:a16="http://schemas.microsoft.com/office/drawing/2014/main" id="{F1C93F6B-1B72-7DE0-2E64-2AAB2DC5F26A}"/>
              </a:ext>
              <a:ext uri="{C183D7F6-B498-43B3-948B-1728B52AA6E4}">
                <adec:decorative xmlns:adec="http://schemas.microsoft.com/office/drawing/2017/decorative" val="1"/>
              </a:ext>
            </a:extLst>
          </p:cNvPr>
          <p:cNvSpPr txBox="1"/>
          <p:nvPr/>
        </p:nvSpPr>
        <p:spPr>
          <a:xfrm>
            <a:off x="5700811" y="2392916"/>
            <a:ext cx="790378" cy="369332"/>
          </a:xfrm>
          <a:prstGeom prst="rect">
            <a:avLst/>
          </a:prstGeom>
          <a:noFill/>
        </p:spPr>
        <p:txBody>
          <a:bodyPr wrap="square" rtlCol="0">
            <a:spAutoFit/>
          </a:bodyPr>
          <a:lstStyle/>
          <a:p>
            <a:r>
              <a:rPr lang="en-US" dirty="0">
                <a:solidFill>
                  <a:schemeClr val="accent1">
                    <a:lumMod val="75000"/>
                  </a:schemeClr>
                </a:solidFill>
              </a:rPr>
              <a:t>Path A</a:t>
            </a:r>
          </a:p>
        </p:txBody>
      </p:sp>
      <p:cxnSp>
        <p:nvCxnSpPr>
          <p:cNvPr id="15" name="Straight Arrow Connector 14">
            <a:extLst>
              <a:ext uri="{FF2B5EF4-FFF2-40B4-BE49-F238E27FC236}">
                <a16:creationId xmlns:a16="http://schemas.microsoft.com/office/drawing/2014/main" id="{D93F78D0-9421-7300-6F62-658997090CAB}"/>
              </a:ext>
              <a:ext uri="{C183D7F6-B498-43B3-948B-1728B52AA6E4}">
                <adec:decorative xmlns:adec="http://schemas.microsoft.com/office/drawing/2017/decorative" val="1"/>
              </a:ext>
            </a:extLst>
          </p:cNvPr>
          <p:cNvCxnSpPr>
            <a:cxnSpLocks/>
          </p:cNvCxnSpPr>
          <p:nvPr/>
        </p:nvCxnSpPr>
        <p:spPr>
          <a:xfrm>
            <a:off x="4766769" y="3280290"/>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CBD360-C998-4ECD-B5C0-D475BA41128C}"/>
              </a:ext>
              <a:ext uri="{C183D7F6-B498-43B3-948B-1728B52AA6E4}">
                <adec:decorative xmlns:adec="http://schemas.microsoft.com/office/drawing/2017/decorative" val="1"/>
              </a:ext>
            </a:extLst>
          </p:cNvPr>
          <p:cNvSpPr txBox="1"/>
          <p:nvPr/>
        </p:nvSpPr>
        <p:spPr>
          <a:xfrm>
            <a:off x="7992459" y="3914893"/>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296455512"/>
      </p:ext>
    </p:extLst>
  </p:cSld>
  <p:clrMapOvr>
    <a:masterClrMapping/>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F1718-557D-3A04-A9DB-50EA6A97C902}"/>
              </a:ext>
            </a:extLst>
          </p:cNvPr>
          <p:cNvSpPr>
            <a:spLocks noGrp="1"/>
          </p:cNvSpPr>
          <p:nvPr>
            <p:ph type="sldNum" sz="quarter" idx="12"/>
          </p:nvPr>
        </p:nvSpPr>
        <p:spPr/>
        <p:txBody>
          <a:bodyPr/>
          <a:lstStyle/>
          <a:p>
            <a:fld id="{C3625854-A157-44F5-B597-7EECA3982BD8}" type="slidenum">
              <a:rPr lang="en-US" smtClean="0"/>
              <a:t>21</a:t>
            </a:fld>
            <a:endParaRPr lang="en-US"/>
          </a:p>
        </p:txBody>
      </p:sp>
      <p:sp>
        <p:nvSpPr>
          <p:cNvPr id="2" name="Title 1">
            <a:extLst>
              <a:ext uri="{FF2B5EF4-FFF2-40B4-BE49-F238E27FC236}">
                <a16:creationId xmlns:a16="http://schemas.microsoft.com/office/drawing/2014/main" id="{4F51BCB0-FE82-E2FE-CFD7-1A2AF6496E8A}"/>
              </a:ext>
            </a:extLst>
          </p:cNvPr>
          <p:cNvSpPr>
            <a:spLocks noGrp="1"/>
          </p:cNvSpPr>
          <p:nvPr>
            <p:ph type="title"/>
          </p:nvPr>
        </p:nvSpPr>
        <p:spPr/>
        <p:txBody>
          <a:bodyPr/>
          <a:lstStyle/>
          <a:p>
            <a:r>
              <a:rPr lang="en-US" b="1" dirty="0"/>
              <a:t>Path Concepts</a:t>
            </a:r>
          </a:p>
        </p:txBody>
      </p:sp>
      <p:sp>
        <p:nvSpPr>
          <p:cNvPr id="3" name="Content Placeholder 2">
            <a:extLst>
              <a:ext uri="{FF2B5EF4-FFF2-40B4-BE49-F238E27FC236}">
                <a16:creationId xmlns:a16="http://schemas.microsoft.com/office/drawing/2014/main" id="{160B4DF1-FED7-0176-3263-911386269149}"/>
              </a:ext>
            </a:extLst>
          </p:cNvPr>
          <p:cNvSpPr>
            <a:spLocks noGrp="1"/>
          </p:cNvSpPr>
          <p:nvPr>
            <p:ph idx="1"/>
          </p:nvPr>
        </p:nvSpPr>
        <p:spPr/>
        <p:txBody>
          <a:bodyPr vert="horz" lIns="91440" tIns="45720" rIns="91440" bIns="45720" rtlCol="0" anchor="t">
            <a:normAutofit/>
          </a:bodyPr>
          <a:lstStyle/>
          <a:p>
            <a:pPr marL="0" indent="0">
              <a:buNone/>
            </a:pPr>
            <a:r>
              <a:rPr lang="en-US" b="1" dirty="0"/>
              <a:t>Control/Path Assignment: </a:t>
            </a:r>
            <a:r>
              <a:rPr lang="en-US" dirty="0"/>
              <a:t>the position that a control device occupies within a path with respect to other control devices contained in that path.  The first control device in a path is assigned 1.</a:t>
            </a:r>
          </a:p>
          <a:p>
            <a:pPr marL="0" indent="0">
              <a:buNone/>
            </a:pPr>
            <a:r>
              <a:rPr lang="en-US" b="1" dirty="0"/>
              <a:t>Control/Path Apportionment: </a:t>
            </a:r>
            <a:r>
              <a:rPr lang="en-US" dirty="0"/>
              <a:t>the percentage of the emissions that are being directed to the next control or path.</a:t>
            </a:r>
          </a:p>
          <a:p>
            <a:pPr marL="0" indent="0">
              <a:buNone/>
            </a:pPr>
            <a:r>
              <a:rPr lang="en-US" b="1" dirty="0"/>
              <a:t>Path Effectiveness: </a:t>
            </a:r>
            <a:r>
              <a:rPr lang="en-US" dirty="0"/>
              <a:t>The combined effectiveness of the controls in that path.  Must be reported on a main or primary path.</a:t>
            </a:r>
          </a:p>
          <a:p>
            <a:pPr marL="0" indent="0">
              <a:buNone/>
            </a:pPr>
            <a:r>
              <a:rPr lang="en-US" b="1" dirty="0"/>
              <a:t>Path Pollutant Percent Reduction Efficiency:  </a:t>
            </a:r>
            <a:r>
              <a:rPr lang="en-US" dirty="0"/>
              <a:t>The combined percent reduction efficiency of the pollutant for the entire path.  Must be reported on a main or primary path.</a:t>
            </a:r>
          </a:p>
        </p:txBody>
      </p:sp>
    </p:spTree>
    <p:extLst>
      <p:ext uri="{BB962C8B-B14F-4D97-AF65-F5344CB8AC3E}">
        <p14:creationId xmlns:p14="http://schemas.microsoft.com/office/powerpoint/2010/main" val="3027902889"/>
      </p:ext>
    </p:extLst>
  </p:cSld>
  <p:clrMapOvr>
    <a:masterClrMapping/>
  </p:clrMapOvr>
  <mc:AlternateContent xmlns:mc="http://schemas.openxmlformats.org/markup-compatibility/2006" xmlns:p14="http://schemas.microsoft.com/office/powerpoint/2010/main">
    <mc:Choice Requires="p14">
      <p:transition spd="slow" p14:dur="2000" advTm="56573"/>
    </mc:Choice>
    <mc:Fallback xmlns="">
      <p:transition spd="slow" advTm="565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22</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device one path is needed.  The control is placed in that path.  That path will be the primary path, and it will associate the process to the release point.  Because there’s only one control, path assignment is just equal to 1.  </a:t>
            </a: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2089257" y="3677790"/>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8" idx="1"/>
          </p:cNvCxnSpPr>
          <p:nvPr/>
        </p:nvCxnSpPr>
        <p:spPr>
          <a:xfrm>
            <a:off x="2898554" y="3862456"/>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663184" y="3677790"/>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766769" y="3862456"/>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677790"/>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40174"/>
            <a:ext cx="1774278"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29081"/>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936828" y="3862456"/>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992460" y="3677790"/>
            <a:ext cx="2270235" cy="369332"/>
          </a:xfrm>
          <a:prstGeom prst="rect">
            <a:avLst/>
          </a:prstGeom>
          <a:noFill/>
        </p:spPr>
        <p:txBody>
          <a:bodyPr wrap="square" rtlCol="0">
            <a:spAutoFit/>
          </a:bodyPr>
          <a:lstStyle/>
          <a:p>
            <a:r>
              <a:rPr lang="en-US" dirty="0"/>
              <a:t>Release Point 1</a:t>
            </a:r>
          </a:p>
        </p:txBody>
      </p:sp>
      <p:sp>
        <p:nvSpPr>
          <p:cNvPr id="5" name="Rectangle 4" descr="A diagram shows a unit sending emissions to a process, from there to a control device that is contained in a path, and from there to a release point.">
            <a:extLst>
              <a:ext uri="{FF2B5EF4-FFF2-40B4-BE49-F238E27FC236}">
                <a16:creationId xmlns:a16="http://schemas.microsoft.com/office/drawing/2014/main" id="{A9935C02-1D85-F1B6-BE07-74946FEED505}"/>
              </a:ext>
            </a:extLst>
          </p:cNvPr>
          <p:cNvSpPr/>
          <p:nvPr/>
        </p:nvSpPr>
        <p:spPr>
          <a:xfrm>
            <a:off x="1890584" y="2916195"/>
            <a:ext cx="8212159" cy="197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E246C9-53E4-43F4-89D6-736047259585}"/>
              </a:ext>
              <a:ext uri="{C183D7F6-B498-43B3-948B-1728B52AA6E4}">
                <adec:decorative xmlns:adec="http://schemas.microsoft.com/office/drawing/2017/decorative" val="0"/>
              </a:ext>
            </a:extLst>
          </p:cNvPr>
          <p:cNvSpPr txBox="1"/>
          <p:nvPr/>
        </p:nvSpPr>
        <p:spPr>
          <a:xfrm>
            <a:off x="927100" y="5433020"/>
            <a:ext cx="10033000" cy="923330"/>
          </a:xfrm>
          <a:prstGeom prst="rect">
            <a:avLst/>
          </a:prstGeom>
          <a:noFill/>
        </p:spPr>
        <p:txBody>
          <a:bodyPr wrap="square" rtlCol="0">
            <a:spAutoFit/>
          </a:bodyPr>
          <a:lstStyle/>
          <a:p>
            <a:r>
              <a:rPr lang="en-US" b="1" dirty="0"/>
              <a:t>Information You Need: </a:t>
            </a:r>
            <a:r>
              <a:rPr lang="en-US" dirty="0"/>
              <a:t>release point apportionment (% to Release Point 1 and 2), control effectiveness, pollutant reduction efficiency, path assignment = 1, control apportionment = 100%, path effectiveness = control effectiveness, path efficiency = control efficiency.</a:t>
            </a:r>
          </a:p>
        </p:txBody>
      </p:sp>
      <p:cxnSp>
        <p:nvCxnSpPr>
          <p:cNvPr id="6" name="Straight Arrow Connector 5">
            <a:extLst>
              <a:ext uri="{FF2B5EF4-FFF2-40B4-BE49-F238E27FC236}">
                <a16:creationId xmlns:a16="http://schemas.microsoft.com/office/drawing/2014/main" id="{7E86DDFB-4064-7D31-7E60-CB5DDE48F183}"/>
              </a:ext>
              <a:ext uri="{C183D7F6-B498-43B3-948B-1728B52AA6E4}">
                <adec:decorative xmlns:adec="http://schemas.microsoft.com/office/drawing/2017/decorative" val="1"/>
              </a:ext>
            </a:extLst>
          </p:cNvPr>
          <p:cNvCxnSpPr>
            <a:cxnSpLocks/>
          </p:cNvCxnSpPr>
          <p:nvPr/>
        </p:nvCxnSpPr>
        <p:spPr>
          <a:xfrm>
            <a:off x="4766769" y="3983216"/>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E5D619-5262-9760-60BB-DDA5EAC20885}"/>
              </a:ext>
              <a:ext uri="{C183D7F6-B498-43B3-948B-1728B52AA6E4}">
                <adec:decorative xmlns:adec="http://schemas.microsoft.com/office/drawing/2017/decorative" val="1"/>
              </a:ext>
            </a:extLst>
          </p:cNvPr>
          <p:cNvSpPr txBox="1"/>
          <p:nvPr/>
        </p:nvSpPr>
        <p:spPr>
          <a:xfrm>
            <a:off x="7992459" y="4617819"/>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614794527"/>
      </p:ext>
    </p:extLst>
  </p:cSld>
  <p:clrMapOvr>
    <a:masterClrMapping/>
  </p:clrMapOvr>
  <mc:AlternateContent xmlns:mc="http://schemas.openxmlformats.org/markup-compatibility/2006" xmlns:p14="http://schemas.microsoft.com/office/powerpoint/2010/main">
    <mc:Choice Requires="p14">
      <p:transition spd="slow" p14:dur="2000" advTm="62285"/>
    </mc:Choice>
    <mc:Fallback xmlns="">
      <p:transition spd="slow" advTm="6228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23</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device, any process sending emissions to the same release point can also use that path.  So, you only have to create that path once, then reuse it as needed for each process.</a:t>
            </a:r>
          </a:p>
        </p:txBody>
      </p:sp>
      <p:sp>
        <p:nvSpPr>
          <p:cNvPr id="3" name="Rectangle 2" descr="A diagram shows a unit and its multiple processes all sending emissions to a control contained in a primary path, which is then associated to a release point.">
            <a:extLst>
              <a:ext uri="{FF2B5EF4-FFF2-40B4-BE49-F238E27FC236}">
                <a16:creationId xmlns:a16="http://schemas.microsoft.com/office/drawing/2014/main" id="{4F7DAEEA-C7E1-CF46-2401-54B49370BD73}"/>
              </a:ext>
            </a:extLst>
          </p:cNvPr>
          <p:cNvSpPr/>
          <p:nvPr/>
        </p:nvSpPr>
        <p:spPr>
          <a:xfrm>
            <a:off x="1470454" y="2730843"/>
            <a:ext cx="8729837" cy="2137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991709" y="3727086"/>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6" idx="1"/>
          </p:cNvCxnSpPr>
          <p:nvPr/>
        </p:nvCxnSpPr>
        <p:spPr>
          <a:xfrm>
            <a:off x="2801006" y="3911752"/>
            <a:ext cx="762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544613" y="3031134"/>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648198" y="3215800"/>
            <a:ext cx="606974" cy="68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3563008" y="3727086"/>
            <a:ext cx="1103585" cy="369332"/>
          </a:xfrm>
          <a:prstGeom prst="rect">
            <a:avLst/>
          </a:prstGeom>
          <a:noFill/>
        </p:spPr>
        <p:txBody>
          <a:bodyPr wrap="square" rtlCol="0">
            <a:spAutoFit/>
          </a:bodyPr>
          <a:lstStyle/>
          <a:p>
            <a:r>
              <a:rPr lang="en-US" dirty="0"/>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flipV="1">
            <a:off x="4666593" y="3903140"/>
            <a:ext cx="588579" cy="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3544611" y="4281084"/>
            <a:ext cx="1103585" cy="369332"/>
          </a:xfrm>
          <a:prstGeom prst="rect">
            <a:avLst/>
          </a:prstGeom>
          <a:noFill/>
        </p:spPr>
        <p:txBody>
          <a:bodyPr wrap="square" rtlCol="0">
            <a:spAutoFit/>
          </a:bodyPr>
          <a:lstStyle/>
          <a:p>
            <a:r>
              <a:rPr lang="en-US" dirty="0"/>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flipV="1">
            <a:off x="4648196" y="3903140"/>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718473"/>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68819"/>
            <a:ext cx="1710561"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69764"/>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a:off x="6936828" y="3903140"/>
            <a:ext cx="794187" cy="1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731015" y="3732564"/>
            <a:ext cx="2270235" cy="369332"/>
          </a:xfrm>
          <a:prstGeom prst="rect">
            <a:avLst/>
          </a:prstGeom>
          <a:noFill/>
        </p:spPr>
        <p:txBody>
          <a:bodyPr wrap="square" rtlCol="0">
            <a:spAutoFit/>
          </a:bodyPr>
          <a:lstStyle/>
          <a:p>
            <a:r>
              <a:rPr lang="en-US" dirty="0"/>
              <a:t>Release Point 1</a:t>
            </a:r>
          </a:p>
        </p:txBody>
      </p:sp>
      <p:sp>
        <p:nvSpPr>
          <p:cNvPr id="30" name="TextBox 29">
            <a:extLst>
              <a:ext uri="{FF2B5EF4-FFF2-40B4-BE49-F238E27FC236}">
                <a16:creationId xmlns:a16="http://schemas.microsoft.com/office/drawing/2014/main" id="{E2D5474C-2474-4D93-A001-EB73C33C030A}"/>
              </a:ext>
            </a:extLst>
          </p:cNvPr>
          <p:cNvSpPr txBox="1"/>
          <p:nvPr/>
        </p:nvSpPr>
        <p:spPr>
          <a:xfrm>
            <a:off x="927100" y="5475731"/>
            <a:ext cx="10248900" cy="923330"/>
          </a:xfrm>
          <a:prstGeom prst="rect">
            <a:avLst/>
          </a:prstGeom>
          <a:noFill/>
        </p:spPr>
        <p:txBody>
          <a:bodyPr wrap="square" rtlCol="0">
            <a:spAutoFit/>
          </a:bodyPr>
          <a:lstStyle/>
          <a:p>
            <a:r>
              <a:rPr lang="en-US" b="1" dirty="0"/>
              <a:t>Information You Need: </a:t>
            </a:r>
            <a:r>
              <a:rPr lang="en-US" dirty="0"/>
              <a:t>release point apportionment, control effectiveness, pollutant reduction efficiency, path assignment = 1, control apportionment = 100%, path effectiveness = control effectiveness, path efficiency = control efficiency.</a:t>
            </a:r>
          </a:p>
        </p:txBody>
      </p:sp>
      <p:cxnSp>
        <p:nvCxnSpPr>
          <p:cNvPr id="5" name="Straight Arrow Connector 4">
            <a:extLst>
              <a:ext uri="{FF2B5EF4-FFF2-40B4-BE49-F238E27FC236}">
                <a16:creationId xmlns:a16="http://schemas.microsoft.com/office/drawing/2014/main" id="{72DF2DA5-ECB6-E5DA-0CDA-EB8189289AE2}"/>
              </a:ext>
              <a:ext uri="{C183D7F6-B498-43B3-948B-1728B52AA6E4}">
                <adec:decorative xmlns:adec="http://schemas.microsoft.com/office/drawing/2017/decorative" val="1"/>
              </a:ext>
            </a:extLst>
          </p:cNvPr>
          <p:cNvCxnSpPr>
            <a:cxnSpLocks/>
          </p:cNvCxnSpPr>
          <p:nvPr/>
        </p:nvCxnSpPr>
        <p:spPr>
          <a:xfrm>
            <a:off x="5008880" y="4385224"/>
            <a:ext cx="2721236" cy="39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E567A-8F34-9EEB-BDAF-848BFDF0FDE9}"/>
              </a:ext>
              <a:ext uri="{C183D7F6-B498-43B3-948B-1728B52AA6E4}">
                <adec:decorative xmlns:adec="http://schemas.microsoft.com/office/drawing/2017/decorative" val="1"/>
              </a:ext>
            </a:extLst>
          </p:cNvPr>
          <p:cNvSpPr txBox="1"/>
          <p:nvPr/>
        </p:nvSpPr>
        <p:spPr>
          <a:xfrm>
            <a:off x="7730115" y="4599092"/>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87805669"/>
      </p:ext>
    </p:extLst>
  </p:cSld>
  <p:clrMapOvr>
    <a:masterClrMapping/>
  </p:clrMapOvr>
  <mc:AlternateContent xmlns:mc="http://schemas.openxmlformats.org/markup-compatibility/2006" xmlns:p14="http://schemas.microsoft.com/office/powerpoint/2010/main">
    <mc:Choice Requires="p14">
      <p:transition spd="slow" p14:dur="2000" advTm="20012"/>
    </mc:Choice>
    <mc:Fallback xmlns="">
      <p:transition spd="slow" advTm="2001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24</a:t>
            </a:fld>
            <a:endParaRPr lang="en-US" dirty="0"/>
          </a:p>
        </p:txBody>
      </p:sp>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 Devices”</a:t>
            </a:r>
          </a:p>
        </p:txBody>
      </p:sp>
      <p:sp>
        <p:nvSpPr>
          <p:cNvPr id="44" name="Rectangle: Rounded Corners 43">
            <a:extLst>
              <a:ext uri="{FF2B5EF4-FFF2-40B4-BE49-F238E27FC236}">
                <a16:creationId xmlns:a16="http://schemas.microsoft.com/office/drawing/2014/main" id="{FD344EC1-0045-47C1-B216-2E37B6E4EC22}"/>
              </a:ext>
              <a:ext uri="{C183D7F6-B498-43B3-948B-1728B52AA6E4}">
                <adec:decorative xmlns:adec="http://schemas.microsoft.com/office/drawing/2017/decorative" val="1"/>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7DA6672-F9A3-4695-BC2D-A38657FB1D08}"/>
              </a:ext>
              <a:ext uri="{C183D7F6-B498-43B3-948B-1728B52AA6E4}">
                <adec:decorative xmlns:adec="http://schemas.microsoft.com/office/drawing/2017/decorative" val="1"/>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cxnSp>
        <p:nvCxnSpPr>
          <p:cNvPr id="47" name="Straight Arrow Connector 46">
            <a:extLst>
              <a:ext uri="{FF2B5EF4-FFF2-40B4-BE49-F238E27FC236}">
                <a16:creationId xmlns:a16="http://schemas.microsoft.com/office/drawing/2014/main" id="{894E78B2-83DE-4CB5-86B9-2D0295FAA2A8}"/>
              </a:ext>
              <a:ext uri="{C183D7F6-B498-43B3-948B-1728B52AA6E4}">
                <adec:decorative xmlns:adec="http://schemas.microsoft.com/office/drawing/2017/decorative" val="1"/>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64CCDA-5386-41DF-A153-76A7EBE254FE}"/>
              </a:ext>
              <a:ext uri="{C183D7F6-B498-43B3-948B-1728B52AA6E4}">
                <adec:decorative xmlns:adec="http://schemas.microsoft.com/office/drawing/2017/decorative" val="1"/>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cxnSp>
        <p:nvCxnSpPr>
          <p:cNvPr id="11" name="Straight Arrow Connector 10">
            <a:extLst>
              <a:ext uri="{FF2B5EF4-FFF2-40B4-BE49-F238E27FC236}">
                <a16:creationId xmlns:a16="http://schemas.microsoft.com/office/drawing/2014/main" id="{EE4F617B-068E-4671-82DD-33C1A41AFCB6}"/>
              </a:ext>
              <a:ext uri="{C183D7F6-B498-43B3-948B-1728B52AA6E4}">
                <adec:decorative xmlns:adec="http://schemas.microsoft.com/office/drawing/2017/decorative" val="1"/>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 uri="{C183D7F6-B498-43B3-948B-1728B52AA6E4}">
                <adec:decorative xmlns:adec="http://schemas.microsoft.com/office/drawing/2017/decorative" val="1"/>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cxnSp>
        <p:nvCxnSpPr>
          <p:cNvPr id="50" name="Straight Arrow Connector 49">
            <a:extLst>
              <a:ext uri="{FF2B5EF4-FFF2-40B4-BE49-F238E27FC236}">
                <a16:creationId xmlns:a16="http://schemas.microsoft.com/office/drawing/2014/main" id="{7AD9F323-6D30-498C-A736-5021BE82B7CB}"/>
              </a:ext>
              <a:ext uri="{C183D7F6-B498-43B3-948B-1728B52AA6E4}">
                <adec:decorative xmlns:adec="http://schemas.microsoft.com/office/drawing/2017/decorative" val="1"/>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A1D884-9778-4489-96F4-275BA723FD16}"/>
              </a:ext>
              <a:ext uri="{C183D7F6-B498-43B3-948B-1728B52AA6E4}">
                <adec:decorative xmlns:adec="http://schemas.microsoft.com/office/drawing/2017/decorative" val="1"/>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2" name="Straight Arrow Connector 11">
            <a:extLst>
              <a:ext uri="{FF2B5EF4-FFF2-40B4-BE49-F238E27FC236}">
                <a16:creationId xmlns:a16="http://schemas.microsoft.com/office/drawing/2014/main" id="{FCAA98B1-203D-4E9D-8DD0-96ED614FD091}"/>
              </a:ext>
              <a:ext uri="{C183D7F6-B498-43B3-948B-1728B52AA6E4}">
                <adec:decorative xmlns:adec="http://schemas.microsoft.com/office/drawing/2017/decorative" val="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5AB4B-585F-4E4E-8976-04A0877DA30E}"/>
              </a:ext>
              <a:ext uri="{C183D7F6-B498-43B3-948B-1728B52AA6E4}">
                <adec:decorative xmlns:adec="http://schemas.microsoft.com/office/drawing/2017/decorative" val="1"/>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 uri="{C183D7F6-B498-43B3-948B-1728B52AA6E4}">
                <adec:decorative xmlns:adec="http://schemas.microsoft.com/office/drawing/2017/decorative" val="1"/>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92C2-0DE4-4C6B-A329-756E5E762DE5}"/>
              </a:ext>
              <a:ext uri="{C183D7F6-B498-43B3-948B-1728B52AA6E4}">
                <adec:decorative xmlns:adec="http://schemas.microsoft.com/office/drawing/2017/decorative" val="1"/>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 uri="{C183D7F6-B498-43B3-948B-1728B52AA6E4}">
                <adec:decorative xmlns:adec="http://schemas.microsoft.com/office/drawing/2017/decorative" val="1"/>
              </a:ext>
            </a:extLst>
          </p:cNvPr>
          <p:cNvSpPr/>
          <p:nvPr/>
        </p:nvSpPr>
        <p:spPr>
          <a:xfrm>
            <a:off x="4273763" y="2014932"/>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 uri="{C183D7F6-B498-43B3-948B-1728B52AA6E4}">
                <adec:decorative xmlns:adec="http://schemas.microsoft.com/office/drawing/2017/decorative" val="1"/>
              </a:ext>
            </a:extLst>
          </p:cNvPr>
          <p:cNvSpPr txBox="1"/>
          <p:nvPr/>
        </p:nvSpPr>
        <p:spPr>
          <a:xfrm>
            <a:off x="4287558" y="1619849"/>
            <a:ext cx="1793336"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13" name="Straight Arrow Connector 12">
            <a:extLst>
              <a:ext uri="{FF2B5EF4-FFF2-40B4-BE49-F238E27FC236}">
                <a16:creationId xmlns:a16="http://schemas.microsoft.com/office/drawing/2014/main" id="{E0073B8F-7C11-431E-A32B-86BD3F546156}"/>
              </a:ext>
              <a:ext uri="{C183D7F6-B498-43B3-948B-1728B52AA6E4}">
                <adec:decorative xmlns:adec="http://schemas.microsoft.com/office/drawing/2017/decorative" val="1"/>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EB086-46E3-420C-B018-0F02DF671331}"/>
              </a:ext>
              <a:ext uri="{C183D7F6-B498-43B3-948B-1728B52AA6E4}">
                <adec:decorative xmlns:adec="http://schemas.microsoft.com/office/drawing/2017/decorative" val="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sp>
        <p:nvSpPr>
          <p:cNvPr id="135" name="Rectangle: Rounded Corners 134">
            <a:extLst>
              <a:ext uri="{FF2B5EF4-FFF2-40B4-BE49-F238E27FC236}">
                <a16:creationId xmlns:a16="http://schemas.microsoft.com/office/drawing/2014/main" id="{D70E7447-B136-43AC-A97D-4193B495008F}"/>
              </a:ext>
              <a:ext uri="{C183D7F6-B498-43B3-948B-1728B52AA6E4}">
                <adec:decorative xmlns:adec="http://schemas.microsoft.com/office/drawing/2017/decorative" val="1"/>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5" name="TextBox 124">
            <a:extLst>
              <a:ext uri="{FF2B5EF4-FFF2-40B4-BE49-F238E27FC236}">
                <a16:creationId xmlns:a16="http://schemas.microsoft.com/office/drawing/2014/main" id="{53ED3A86-B70A-4707-8BA0-7E6FC8C24067}"/>
              </a:ext>
              <a:ext uri="{C183D7F6-B498-43B3-948B-1728B52AA6E4}">
                <adec:decorative xmlns:adec="http://schemas.microsoft.com/office/drawing/2017/decorative" val="1"/>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2</a:t>
            </a:r>
          </a:p>
        </p:txBody>
      </p:sp>
      <p:cxnSp>
        <p:nvCxnSpPr>
          <p:cNvPr id="136" name="Straight Arrow Connector 135">
            <a:extLst>
              <a:ext uri="{FF2B5EF4-FFF2-40B4-BE49-F238E27FC236}">
                <a16:creationId xmlns:a16="http://schemas.microsoft.com/office/drawing/2014/main" id="{7991613A-4855-46E0-8970-1A5D1ECA6159}"/>
              </a:ext>
              <a:ext uri="{C183D7F6-B498-43B3-948B-1728B52AA6E4}">
                <adec:decorative xmlns:adec="http://schemas.microsoft.com/office/drawing/2017/decorative" val="1"/>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90B5976-8F08-46C1-A21B-5B713641FE3D}"/>
              </a:ext>
              <a:ext uri="{C183D7F6-B498-43B3-948B-1728B52AA6E4}">
                <adec:decorative xmlns:adec="http://schemas.microsoft.com/office/drawing/2017/decorative" val="1"/>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cxnSp>
        <p:nvCxnSpPr>
          <p:cNvPr id="128" name="Straight Arrow Connector 127">
            <a:extLst>
              <a:ext uri="{FF2B5EF4-FFF2-40B4-BE49-F238E27FC236}">
                <a16:creationId xmlns:a16="http://schemas.microsoft.com/office/drawing/2014/main" id="{6B73510B-5114-4031-B17B-AF48833A2E24}"/>
              </a:ext>
              <a:ext uri="{C183D7F6-B498-43B3-948B-1728B52AA6E4}">
                <adec:decorative xmlns:adec="http://schemas.microsoft.com/office/drawing/2017/decorative" val="1"/>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 uri="{C183D7F6-B498-43B3-948B-1728B52AA6E4}">
                <adec:decorative xmlns:adec="http://schemas.microsoft.com/office/drawing/2017/decorative" val="1"/>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cxnSp>
        <p:nvCxnSpPr>
          <p:cNvPr id="137" name="Straight Arrow Connector 136">
            <a:extLst>
              <a:ext uri="{FF2B5EF4-FFF2-40B4-BE49-F238E27FC236}">
                <a16:creationId xmlns:a16="http://schemas.microsoft.com/office/drawing/2014/main" id="{471A2982-686E-4C67-8AC3-B781C3A81FAE}"/>
              </a:ext>
              <a:ext uri="{C183D7F6-B498-43B3-948B-1728B52AA6E4}">
                <adec:decorative xmlns:adec="http://schemas.microsoft.com/office/drawing/2017/decorative" val="1"/>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F83E9C5-A213-4684-A989-28B00F0E594A}"/>
              </a:ext>
              <a:ext uri="{C183D7F6-B498-43B3-948B-1728B52AA6E4}">
                <adec:decorative xmlns:adec="http://schemas.microsoft.com/office/drawing/2017/decorative" val="1"/>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29" name="Straight Arrow Connector 128">
            <a:extLst>
              <a:ext uri="{FF2B5EF4-FFF2-40B4-BE49-F238E27FC236}">
                <a16:creationId xmlns:a16="http://schemas.microsoft.com/office/drawing/2014/main" id="{1996A1DF-97E3-449B-8C10-CF5F298C8D60}"/>
              </a:ext>
              <a:ext uri="{C183D7F6-B498-43B3-948B-1728B52AA6E4}">
                <adec:decorative xmlns:adec="http://schemas.microsoft.com/office/drawing/2017/decorative" val="1"/>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E4D0D41-44F6-434C-B34E-5336912D4BCB}"/>
              </a:ext>
              <a:ext uri="{C183D7F6-B498-43B3-948B-1728B52AA6E4}">
                <adec:decorative xmlns:adec="http://schemas.microsoft.com/office/drawing/2017/decorative" val="1"/>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 uri="{C183D7F6-B498-43B3-948B-1728B52AA6E4}">
                <adec:decorative xmlns:adec="http://schemas.microsoft.com/office/drawing/2017/decorative" val="1"/>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 uri="{C183D7F6-B498-43B3-948B-1728B52AA6E4}">
                <adec:decorative xmlns:adec="http://schemas.microsoft.com/office/drawing/2017/decorative" val="1"/>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B</a:t>
            </a:r>
          </a:p>
        </p:txBody>
      </p:sp>
      <p:sp>
        <p:nvSpPr>
          <p:cNvPr id="123" name="Oval 122">
            <a:extLst>
              <a:ext uri="{FF2B5EF4-FFF2-40B4-BE49-F238E27FC236}">
                <a16:creationId xmlns:a16="http://schemas.microsoft.com/office/drawing/2014/main" id="{CBA12F75-A5EB-4EB8-9A53-45D41F3BE118}"/>
              </a:ext>
              <a:ext uri="{C183D7F6-B498-43B3-948B-1728B52AA6E4}">
                <adec:decorative xmlns:adec="http://schemas.microsoft.com/office/drawing/2017/decorative" val="1"/>
              </a:ext>
            </a:extLst>
          </p:cNvPr>
          <p:cNvSpPr/>
          <p:nvPr/>
        </p:nvSpPr>
        <p:spPr>
          <a:xfrm>
            <a:off x="4273763" y="3687563"/>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 uri="{C183D7F6-B498-43B3-948B-1728B52AA6E4}">
                <adec:decorative xmlns:adec="http://schemas.microsoft.com/office/drawing/2017/decorative" val="1"/>
              </a:ext>
            </a:extLst>
          </p:cNvPr>
          <p:cNvSpPr txBox="1"/>
          <p:nvPr/>
        </p:nvSpPr>
        <p:spPr>
          <a:xfrm>
            <a:off x="4287558" y="3295873"/>
            <a:ext cx="1808441" cy="369332"/>
          </a:xfrm>
          <a:prstGeom prst="rect">
            <a:avLst/>
          </a:prstGeom>
          <a:noFill/>
        </p:spPr>
        <p:txBody>
          <a:bodyPr wrap="square" rtlCol="0">
            <a:spAutoFit/>
          </a:bodyPr>
          <a:lstStyle/>
          <a:p>
            <a:r>
              <a:rPr lang="en-US" dirty="0">
                <a:solidFill>
                  <a:schemeClr val="accent1">
                    <a:lumMod val="75000"/>
                  </a:schemeClr>
                </a:solidFill>
              </a:rPr>
              <a:t>Path B (primary)</a:t>
            </a:r>
          </a:p>
        </p:txBody>
      </p:sp>
      <p:cxnSp>
        <p:nvCxnSpPr>
          <p:cNvPr id="130" name="Straight Arrow Connector 129">
            <a:extLst>
              <a:ext uri="{FF2B5EF4-FFF2-40B4-BE49-F238E27FC236}">
                <a16:creationId xmlns:a16="http://schemas.microsoft.com/office/drawing/2014/main" id="{17920A23-2EED-454C-9296-CB2DA6CF0347}"/>
              </a:ext>
              <a:ext uri="{C183D7F6-B498-43B3-948B-1728B52AA6E4}">
                <adec:decorative xmlns:adec="http://schemas.microsoft.com/office/drawing/2017/decorative" val="1"/>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DC81DE1-700A-4DE7-AC57-BF747C4AA0B4}"/>
              </a:ext>
              <a:ext uri="{C183D7F6-B498-43B3-948B-1728B52AA6E4}">
                <adec:decorative xmlns:adec="http://schemas.microsoft.com/office/drawing/2017/decorative" val="1"/>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sp>
        <p:nvSpPr>
          <p:cNvPr id="151" name="Rectangle: Rounded Corners 150">
            <a:extLst>
              <a:ext uri="{FF2B5EF4-FFF2-40B4-BE49-F238E27FC236}">
                <a16:creationId xmlns:a16="http://schemas.microsoft.com/office/drawing/2014/main" id="{F0E24D6B-3D34-475D-A282-1A543F3E9AF6}"/>
              </a:ext>
              <a:ext uri="{C183D7F6-B498-43B3-948B-1728B52AA6E4}">
                <adec:decorative xmlns:adec="http://schemas.microsoft.com/office/drawing/2017/decorative" val="1"/>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1" name="TextBox 140">
            <a:extLst>
              <a:ext uri="{FF2B5EF4-FFF2-40B4-BE49-F238E27FC236}">
                <a16:creationId xmlns:a16="http://schemas.microsoft.com/office/drawing/2014/main" id="{3D1CBE20-9973-4339-A86C-7E69251A64E3}"/>
              </a:ext>
              <a:ext uri="{C183D7F6-B498-43B3-948B-1728B52AA6E4}">
                <adec:decorative xmlns:adec="http://schemas.microsoft.com/office/drawing/2017/decorative" val="1"/>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3</a:t>
            </a:r>
          </a:p>
        </p:txBody>
      </p:sp>
      <p:cxnSp>
        <p:nvCxnSpPr>
          <p:cNvPr id="152" name="Straight Arrow Connector 151">
            <a:extLst>
              <a:ext uri="{FF2B5EF4-FFF2-40B4-BE49-F238E27FC236}">
                <a16:creationId xmlns:a16="http://schemas.microsoft.com/office/drawing/2014/main" id="{69D57F4B-2C6B-4397-A51C-B485CDC0C094}"/>
              </a:ext>
              <a:ext uri="{C183D7F6-B498-43B3-948B-1728B52AA6E4}">
                <adec:decorative xmlns:adec="http://schemas.microsoft.com/office/drawing/2017/decorative" val="1"/>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678061-4303-442C-9E3A-26CB39B4A0ED}"/>
              </a:ext>
              <a:ext uri="{C183D7F6-B498-43B3-948B-1728B52AA6E4}">
                <adec:decorative xmlns:adec="http://schemas.microsoft.com/office/drawing/2017/decorative" val="1"/>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cxnSp>
        <p:nvCxnSpPr>
          <p:cNvPr id="144" name="Straight Arrow Connector 143">
            <a:extLst>
              <a:ext uri="{FF2B5EF4-FFF2-40B4-BE49-F238E27FC236}">
                <a16:creationId xmlns:a16="http://schemas.microsoft.com/office/drawing/2014/main" id="{79A977E4-276A-49A9-9A70-890978424978}"/>
              </a:ext>
              <a:ext uri="{C183D7F6-B498-43B3-948B-1728B52AA6E4}">
                <adec:decorative xmlns:adec="http://schemas.microsoft.com/office/drawing/2017/decorative" val="1"/>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 uri="{C183D7F6-B498-43B3-948B-1728B52AA6E4}">
                <adec:decorative xmlns:adec="http://schemas.microsoft.com/office/drawing/2017/decorative" val="1"/>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cxnSp>
        <p:nvCxnSpPr>
          <p:cNvPr id="153" name="Straight Arrow Connector 152">
            <a:extLst>
              <a:ext uri="{FF2B5EF4-FFF2-40B4-BE49-F238E27FC236}">
                <a16:creationId xmlns:a16="http://schemas.microsoft.com/office/drawing/2014/main" id="{65507437-EB27-4F32-900C-45437FCD7169}"/>
              </a:ext>
              <a:ext uri="{C183D7F6-B498-43B3-948B-1728B52AA6E4}">
                <adec:decorative xmlns:adec="http://schemas.microsoft.com/office/drawing/2017/decorative" val="1"/>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3E704D8-8476-4B89-85F4-28A5A41F16BD}"/>
              </a:ext>
              <a:ext uri="{C183D7F6-B498-43B3-948B-1728B52AA6E4}">
                <adec:decorative xmlns:adec="http://schemas.microsoft.com/office/drawing/2017/decorative" val="1"/>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5" name="Straight Arrow Connector 144">
            <a:extLst>
              <a:ext uri="{FF2B5EF4-FFF2-40B4-BE49-F238E27FC236}">
                <a16:creationId xmlns:a16="http://schemas.microsoft.com/office/drawing/2014/main" id="{39852608-84FF-46A2-83F2-AA9113846012}"/>
              </a:ext>
              <a:ext uri="{C183D7F6-B498-43B3-948B-1728B52AA6E4}">
                <adec:decorative xmlns:adec="http://schemas.microsoft.com/office/drawing/2017/decorative" val="1"/>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C51D03F-2BF6-42D4-AD00-F38A2E077903}"/>
              </a:ext>
              <a:ext uri="{C183D7F6-B498-43B3-948B-1728B52AA6E4}">
                <adec:decorative xmlns:adec="http://schemas.microsoft.com/office/drawing/2017/decorative" val="1"/>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 uri="{C183D7F6-B498-43B3-948B-1728B52AA6E4}">
                <adec:decorative xmlns:adec="http://schemas.microsoft.com/office/drawing/2017/decorative" val="1"/>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 uri="{C183D7F6-B498-43B3-948B-1728B52AA6E4}">
                <adec:decorative xmlns:adec="http://schemas.microsoft.com/office/drawing/2017/decorative" val="1"/>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C</a:t>
            </a:r>
          </a:p>
        </p:txBody>
      </p:sp>
      <p:sp>
        <p:nvSpPr>
          <p:cNvPr id="139" name="Oval 138">
            <a:extLst>
              <a:ext uri="{FF2B5EF4-FFF2-40B4-BE49-F238E27FC236}">
                <a16:creationId xmlns:a16="http://schemas.microsoft.com/office/drawing/2014/main" id="{9BCC9A69-D0DF-4320-96C6-21482AA90811}"/>
              </a:ext>
              <a:ext uri="{C183D7F6-B498-43B3-948B-1728B52AA6E4}">
                <adec:decorative xmlns:adec="http://schemas.microsoft.com/office/drawing/2017/decorative" val="1"/>
              </a:ext>
            </a:extLst>
          </p:cNvPr>
          <p:cNvSpPr/>
          <p:nvPr/>
        </p:nvSpPr>
        <p:spPr>
          <a:xfrm>
            <a:off x="4273763" y="534199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 uri="{C183D7F6-B498-43B3-948B-1728B52AA6E4}">
                <adec:decorative xmlns:adec="http://schemas.microsoft.com/office/drawing/2017/decorative" val="1"/>
              </a:ext>
            </a:extLst>
          </p:cNvPr>
          <p:cNvSpPr txBox="1"/>
          <p:nvPr/>
        </p:nvSpPr>
        <p:spPr>
          <a:xfrm>
            <a:off x="4287558" y="4950305"/>
            <a:ext cx="1837345" cy="369332"/>
          </a:xfrm>
          <a:prstGeom prst="rect">
            <a:avLst/>
          </a:prstGeom>
          <a:noFill/>
        </p:spPr>
        <p:txBody>
          <a:bodyPr wrap="square" rtlCol="0">
            <a:spAutoFit/>
          </a:bodyPr>
          <a:lstStyle/>
          <a:p>
            <a:r>
              <a:rPr lang="en-US" dirty="0">
                <a:solidFill>
                  <a:schemeClr val="accent1">
                    <a:lumMod val="75000"/>
                  </a:schemeClr>
                </a:solidFill>
              </a:rPr>
              <a:t>Path C (primary)</a:t>
            </a:r>
          </a:p>
        </p:txBody>
      </p:sp>
      <p:cxnSp>
        <p:nvCxnSpPr>
          <p:cNvPr id="146" name="Straight Arrow Connector 145">
            <a:extLst>
              <a:ext uri="{FF2B5EF4-FFF2-40B4-BE49-F238E27FC236}">
                <a16:creationId xmlns:a16="http://schemas.microsoft.com/office/drawing/2014/main" id="{FCE37036-5E2F-4723-97C7-5787EC4E69B3}"/>
              </a:ext>
              <a:ext uri="{C183D7F6-B498-43B3-948B-1728B52AA6E4}">
                <adec:decorative xmlns:adec="http://schemas.microsoft.com/office/drawing/2017/decorative" val="1"/>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D6B6BB6-DB85-4EE3-A64E-94EFFCF0D837}"/>
              </a:ext>
              <a:ext uri="{C183D7F6-B498-43B3-948B-1728B52AA6E4}">
                <adec:decorative xmlns:adec="http://schemas.microsoft.com/office/drawing/2017/decorative" val="1"/>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sp>
        <p:nvSpPr>
          <p:cNvPr id="18" name="Rectangle 17" descr="A diagram showing three units and all their processes sending emissions to a single control device each, and then to a release point each.  The units, processes, control devices, path and release point are independent of each other, all are set up with a single control.">
            <a:extLst>
              <a:ext uri="{FF2B5EF4-FFF2-40B4-BE49-F238E27FC236}">
                <a16:creationId xmlns:a16="http://schemas.microsoft.com/office/drawing/2014/main" id="{F260B05D-07F8-EF08-4F0D-8355D248F9BF}"/>
              </a:ext>
            </a:extLst>
          </p:cNvPr>
          <p:cNvSpPr/>
          <p:nvPr/>
        </p:nvSpPr>
        <p:spPr>
          <a:xfrm>
            <a:off x="1000897" y="1458097"/>
            <a:ext cx="7747687" cy="51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4D49A3-8436-4DCF-AC50-F90F1D965092}"/>
              </a:ext>
              <a:ext uri="{C183D7F6-B498-43B3-948B-1728B52AA6E4}">
                <adec:decorative xmlns:adec="http://schemas.microsoft.com/office/drawing/2017/decorative" val="0"/>
              </a:ext>
            </a:extLst>
          </p:cNvPr>
          <p:cNvSpPr txBox="1"/>
          <p:nvPr/>
        </p:nvSpPr>
        <p:spPr>
          <a:xfrm>
            <a:off x="8907067" y="1804515"/>
            <a:ext cx="2476198" cy="4278094"/>
          </a:xfrm>
          <a:prstGeom prst="rect">
            <a:avLst/>
          </a:prstGeom>
          <a:noFill/>
        </p:spPr>
        <p:txBody>
          <a:bodyPr wrap="square" rtlCol="0">
            <a:spAutoFit/>
          </a:bodyPr>
          <a:lstStyle/>
          <a:p>
            <a:r>
              <a:rPr lang="en-US" sz="1600" dirty="0"/>
              <a:t>The case of multiple control devices that are “single”  controls between a unit/processes and release point is the same as for a single control.  One path is created for each control and each path associates the unit/process with the respective release point.</a:t>
            </a:r>
          </a:p>
          <a:p>
            <a:r>
              <a:rPr lang="en-US" sz="1600" dirty="0"/>
              <a:t>Path assignment = 1 and control apportionment = 100%, path effectiveness = control effectiveness, path efficiency = control efficiency, for each control device in each of its paths.</a:t>
            </a:r>
          </a:p>
        </p:txBody>
      </p:sp>
      <p:sp>
        <p:nvSpPr>
          <p:cNvPr id="20" name="Freeform: Shape 19" descr="Arrows from each unit process combination showing that emissions from the process should be apportioned to a release point.">
            <a:extLst>
              <a:ext uri="{FF2B5EF4-FFF2-40B4-BE49-F238E27FC236}">
                <a16:creationId xmlns:a16="http://schemas.microsoft.com/office/drawing/2014/main" id="{7CB446E7-040C-297A-31F5-2106EFDA3752}"/>
              </a:ext>
            </a:extLst>
          </p:cNvPr>
          <p:cNvSpPr/>
          <p:nvPr/>
        </p:nvSpPr>
        <p:spPr>
          <a:xfrm>
            <a:off x="4236720" y="2773680"/>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3E98B95-1AB8-1A8A-0336-53678DA904AC}"/>
              </a:ext>
              <a:ext uri="{C183D7F6-B498-43B3-948B-1728B52AA6E4}">
                <adec:decorative xmlns:adec="http://schemas.microsoft.com/office/drawing/2017/decorative" val="1"/>
              </a:ext>
            </a:extLst>
          </p:cNvPr>
          <p:cNvSpPr/>
          <p:nvPr/>
        </p:nvSpPr>
        <p:spPr>
          <a:xfrm>
            <a:off x="4180322" y="4424516"/>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6E018B-3AD8-D91A-74B6-1C375DCCEC2C}"/>
              </a:ext>
              <a:ext uri="{C183D7F6-B498-43B3-948B-1728B52AA6E4}">
                <adec:decorative xmlns:adec="http://schemas.microsoft.com/office/drawing/2017/decorative" val="1"/>
              </a:ext>
            </a:extLst>
          </p:cNvPr>
          <p:cNvSpPr/>
          <p:nvPr/>
        </p:nvSpPr>
        <p:spPr>
          <a:xfrm>
            <a:off x="4175040" y="6110532"/>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A26C20-4CBA-F843-135F-BD1434AE6798}"/>
              </a:ext>
              <a:ext uri="{C183D7F6-B498-43B3-948B-1728B52AA6E4}">
                <adec:decorative xmlns:adec="http://schemas.microsoft.com/office/drawing/2017/decorative" val="1"/>
              </a:ext>
            </a:extLst>
          </p:cNvPr>
          <p:cNvSpPr txBox="1"/>
          <p:nvPr/>
        </p:nvSpPr>
        <p:spPr>
          <a:xfrm>
            <a:off x="6124903" y="2961467"/>
            <a:ext cx="1681657" cy="369332"/>
          </a:xfrm>
          <a:prstGeom prst="rect">
            <a:avLst/>
          </a:prstGeom>
          <a:noFill/>
          <a:ln>
            <a:noFill/>
          </a:ln>
        </p:spPr>
        <p:txBody>
          <a:bodyPr wrap="square" rtlCol="0">
            <a:spAutoFit/>
          </a:bodyPr>
          <a:lstStyle/>
          <a:p>
            <a:r>
              <a:rPr lang="en-US" dirty="0"/>
              <a:t>Release Point 4</a:t>
            </a:r>
          </a:p>
        </p:txBody>
      </p:sp>
      <p:sp>
        <p:nvSpPr>
          <p:cNvPr id="24" name="TextBox 23">
            <a:extLst>
              <a:ext uri="{FF2B5EF4-FFF2-40B4-BE49-F238E27FC236}">
                <a16:creationId xmlns:a16="http://schemas.microsoft.com/office/drawing/2014/main" id="{0F6D2126-CD8B-3947-A948-95FC66ED9875}"/>
              </a:ext>
              <a:ext uri="{C183D7F6-B498-43B3-948B-1728B52AA6E4}">
                <adec:decorative xmlns:adec="http://schemas.microsoft.com/office/drawing/2017/decorative" val="1"/>
              </a:ext>
            </a:extLst>
          </p:cNvPr>
          <p:cNvSpPr txBox="1"/>
          <p:nvPr/>
        </p:nvSpPr>
        <p:spPr>
          <a:xfrm>
            <a:off x="6080894" y="4589564"/>
            <a:ext cx="1681657" cy="369332"/>
          </a:xfrm>
          <a:prstGeom prst="rect">
            <a:avLst/>
          </a:prstGeom>
          <a:noFill/>
          <a:ln>
            <a:noFill/>
          </a:ln>
        </p:spPr>
        <p:txBody>
          <a:bodyPr wrap="square" rtlCol="0">
            <a:spAutoFit/>
          </a:bodyPr>
          <a:lstStyle/>
          <a:p>
            <a:r>
              <a:rPr lang="en-US" dirty="0"/>
              <a:t>Release Point 5</a:t>
            </a:r>
          </a:p>
        </p:txBody>
      </p:sp>
      <p:sp>
        <p:nvSpPr>
          <p:cNvPr id="25" name="TextBox 24">
            <a:extLst>
              <a:ext uri="{FF2B5EF4-FFF2-40B4-BE49-F238E27FC236}">
                <a16:creationId xmlns:a16="http://schemas.microsoft.com/office/drawing/2014/main" id="{E728AA11-2C12-8E82-34B9-B7A1D573F23D}"/>
              </a:ext>
              <a:ext uri="{C183D7F6-B498-43B3-948B-1728B52AA6E4}">
                <adec:decorative xmlns:adec="http://schemas.microsoft.com/office/drawing/2017/decorative" val="1"/>
              </a:ext>
            </a:extLst>
          </p:cNvPr>
          <p:cNvSpPr txBox="1"/>
          <p:nvPr/>
        </p:nvSpPr>
        <p:spPr>
          <a:xfrm>
            <a:off x="6005384" y="6281910"/>
            <a:ext cx="1681657" cy="369332"/>
          </a:xfrm>
          <a:prstGeom prst="rect">
            <a:avLst/>
          </a:prstGeom>
          <a:noFill/>
          <a:ln>
            <a:noFill/>
          </a:ln>
        </p:spPr>
        <p:txBody>
          <a:bodyPr wrap="square" rtlCol="0">
            <a:spAutoFit/>
          </a:bodyPr>
          <a:lstStyle/>
          <a:p>
            <a:r>
              <a:rPr lang="en-US" dirty="0"/>
              <a:t>Release Point 5</a:t>
            </a:r>
          </a:p>
        </p:txBody>
      </p:sp>
    </p:spTree>
    <p:extLst>
      <p:ext uri="{BB962C8B-B14F-4D97-AF65-F5344CB8AC3E}">
        <p14:creationId xmlns:p14="http://schemas.microsoft.com/office/powerpoint/2010/main" val="4068498210"/>
      </p:ext>
    </p:extLst>
  </p:cSld>
  <p:clrMapOvr>
    <a:masterClrMapping/>
  </p:clrMapOvr>
  <mc:AlternateContent xmlns:mc="http://schemas.openxmlformats.org/markup-compatibility/2006" xmlns:p14="http://schemas.microsoft.com/office/powerpoint/2010/main">
    <mc:Choice Requires="p14">
      <p:transition spd="slow" p14:dur="2000" advTm="38310"/>
    </mc:Choice>
    <mc:Fallback xmlns="">
      <p:transition spd="slow" advTm="3831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Units/Processes/Release Points</a:t>
            </a:r>
          </a:p>
        </p:txBody>
      </p:sp>
      <p:sp>
        <p:nvSpPr>
          <p:cNvPr id="49" name="Rectangle: Rounded Corners 48">
            <a:extLst>
              <a:ext uri="{FF2B5EF4-FFF2-40B4-BE49-F238E27FC236}">
                <a16:creationId xmlns:a16="http://schemas.microsoft.com/office/drawing/2014/main" id="{801D334E-68AD-44AA-B3E9-1D6197281643}"/>
              </a:ext>
              <a:ext uri="{C183D7F6-B498-43B3-948B-1728B52AA6E4}">
                <adec:decorative xmlns:adec="http://schemas.microsoft.com/office/drawing/2017/decorative" val="1"/>
              </a:ext>
            </a:extLst>
          </p:cNvPr>
          <p:cNvSpPr/>
          <p:nvPr/>
        </p:nvSpPr>
        <p:spPr>
          <a:xfrm>
            <a:off x="1104900" y="2075103"/>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175190" y="2555576"/>
            <a:ext cx="809297" cy="369332"/>
          </a:xfrm>
          <a:prstGeom prst="rect">
            <a:avLst/>
          </a:prstGeom>
          <a:noFill/>
        </p:spPr>
        <p:txBody>
          <a:bodyPr wrap="square" rtlCol="0">
            <a:spAutoFit/>
          </a:bodyPr>
          <a:lstStyle/>
          <a:p>
            <a:r>
              <a:rPr lang="en-US" dirty="0">
                <a:solidFill>
                  <a:schemeClr val="accent1">
                    <a:lumMod val="50000"/>
                  </a:schemeClr>
                </a:solidFill>
              </a:rPr>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p:cNvCxnSpPr>
          <p:nvPr/>
        </p:nvCxnSpPr>
        <p:spPr>
          <a:xfrm>
            <a:off x="1984487" y="2740242"/>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2650584" y="2061505"/>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3754169" y="2246171"/>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2650582" y="2678796"/>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a:off x="3754167" y="2863462"/>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2644010" y="3311455"/>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a:off x="3747595" y="3496121"/>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246B5DBC-55BD-45B5-9AFF-A154C7395E66}"/>
              </a:ext>
              <a:ext uri="{C183D7F6-B498-43B3-948B-1728B52AA6E4}">
                <adec:decorative xmlns:adec="http://schemas.microsoft.com/office/drawing/2017/decorative" val="1"/>
              </a:ext>
            </a:extLst>
          </p:cNvPr>
          <p:cNvSpPr/>
          <p:nvPr/>
        </p:nvSpPr>
        <p:spPr>
          <a:xfrm>
            <a:off x="1104900" y="3870884"/>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7F3BFFD-3DD7-487A-9E35-B308A4317AFC}"/>
              </a:ext>
              <a:ext uri="{C183D7F6-B498-43B3-948B-1728B52AA6E4}">
                <adec:decorative xmlns:adec="http://schemas.microsoft.com/office/drawing/2017/decorative" val="1"/>
              </a:ext>
            </a:extLst>
          </p:cNvPr>
          <p:cNvSpPr txBox="1"/>
          <p:nvPr/>
        </p:nvSpPr>
        <p:spPr>
          <a:xfrm>
            <a:off x="1104901" y="4295483"/>
            <a:ext cx="809297" cy="369332"/>
          </a:xfrm>
          <a:prstGeom prst="rect">
            <a:avLst/>
          </a:prstGeom>
          <a:noFill/>
        </p:spPr>
        <p:txBody>
          <a:bodyPr wrap="square" rtlCol="0">
            <a:spAutoFit/>
          </a:bodyPr>
          <a:lstStyle/>
          <a:p>
            <a:r>
              <a:rPr lang="en-US" dirty="0">
                <a:solidFill>
                  <a:srgbClr val="7030A0"/>
                </a:solidFill>
              </a:rPr>
              <a:t>Unit A</a:t>
            </a:r>
          </a:p>
        </p:txBody>
      </p:sp>
      <p:cxnSp>
        <p:nvCxnSpPr>
          <p:cNvPr id="28" name="Straight Arrow Connector 27">
            <a:extLst>
              <a:ext uri="{FF2B5EF4-FFF2-40B4-BE49-F238E27FC236}">
                <a16:creationId xmlns:a16="http://schemas.microsoft.com/office/drawing/2014/main" id="{3C94A09E-DB0F-4523-8269-3C278929A7F5}"/>
              </a:ext>
              <a:ext uri="{C183D7F6-B498-43B3-948B-1728B52AA6E4}">
                <adec:decorative xmlns:adec="http://schemas.microsoft.com/office/drawing/2017/decorative" val="1"/>
              </a:ext>
            </a:extLst>
          </p:cNvPr>
          <p:cNvCxnSpPr>
            <a:cxnSpLocks/>
            <a:stCxn id="26" idx="3"/>
          </p:cNvCxnSpPr>
          <p:nvPr/>
        </p:nvCxnSpPr>
        <p:spPr>
          <a:xfrm>
            <a:off x="1914198" y="4480149"/>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32E3DF-DB9D-4632-87C5-48BB98AB5738}"/>
              </a:ext>
              <a:ext uri="{C183D7F6-B498-43B3-948B-1728B52AA6E4}">
                <adec:decorative xmlns:adec="http://schemas.microsoft.com/office/drawing/2017/decorative" val="1"/>
              </a:ext>
            </a:extLst>
          </p:cNvPr>
          <p:cNvSpPr txBox="1"/>
          <p:nvPr/>
        </p:nvSpPr>
        <p:spPr>
          <a:xfrm>
            <a:off x="2650584" y="3814129"/>
            <a:ext cx="1103585" cy="369332"/>
          </a:xfrm>
          <a:prstGeom prst="rect">
            <a:avLst/>
          </a:prstGeom>
          <a:noFill/>
        </p:spPr>
        <p:txBody>
          <a:bodyPr wrap="square" rtlCol="0">
            <a:spAutoFit/>
          </a:bodyPr>
          <a:lstStyle/>
          <a:p>
            <a:r>
              <a:rPr lang="en-US" dirty="0">
                <a:solidFill>
                  <a:srgbClr val="7030A0"/>
                </a:solidFill>
              </a:rPr>
              <a:t>Process A</a:t>
            </a:r>
          </a:p>
        </p:txBody>
      </p:sp>
      <p:cxnSp>
        <p:nvCxnSpPr>
          <p:cNvPr id="32" name="Straight Arrow Connector 31">
            <a:extLst>
              <a:ext uri="{FF2B5EF4-FFF2-40B4-BE49-F238E27FC236}">
                <a16:creationId xmlns:a16="http://schemas.microsoft.com/office/drawing/2014/main" id="{33E49816-3076-4B3D-A458-CCFF5C8A3AB6}"/>
              </a:ext>
              <a:ext uri="{C183D7F6-B498-43B3-948B-1728B52AA6E4}">
                <adec:decorative xmlns:adec="http://schemas.microsoft.com/office/drawing/2017/decorative" val="1"/>
              </a:ext>
            </a:extLst>
          </p:cNvPr>
          <p:cNvCxnSpPr>
            <a:cxnSpLocks/>
            <a:stCxn id="27" idx="3"/>
            <a:endCxn id="14" idx="2"/>
          </p:cNvCxnSpPr>
          <p:nvPr/>
        </p:nvCxnSpPr>
        <p:spPr>
          <a:xfrm flipV="1">
            <a:off x="3754169" y="3786581"/>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 uri="{C183D7F6-B498-43B3-948B-1728B52AA6E4}">
                <adec:decorative xmlns:adec="http://schemas.microsoft.com/office/drawing/2017/decorative" val="1"/>
              </a:ext>
            </a:extLst>
          </p:cNvPr>
          <p:cNvSpPr txBox="1"/>
          <p:nvPr/>
        </p:nvSpPr>
        <p:spPr>
          <a:xfrm>
            <a:off x="2650583" y="4431420"/>
            <a:ext cx="1103585" cy="369332"/>
          </a:xfrm>
          <a:prstGeom prst="rect">
            <a:avLst/>
          </a:prstGeom>
          <a:noFill/>
        </p:spPr>
        <p:txBody>
          <a:bodyPr wrap="square" rtlCol="0">
            <a:spAutoFit/>
          </a:bodyPr>
          <a:lstStyle/>
          <a:p>
            <a:r>
              <a:rPr lang="en-US" dirty="0">
                <a:solidFill>
                  <a:srgbClr val="7030A0"/>
                </a:solidFill>
              </a:rPr>
              <a:t>Process B</a:t>
            </a:r>
          </a:p>
        </p:txBody>
      </p:sp>
      <p:cxnSp>
        <p:nvCxnSpPr>
          <p:cNvPr id="33" name="Straight Arrow Connector 32">
            <a:extLst>
              <a:ext uri="{FF2B5EF4-FFF2-40B4-BE49-F238E27FC236}">
                <a16:creationId xmlns:a16="http://schemas.microsoft.com/office/drawing/2014/main" id="{13FDDF34-BA5B-4AE3-BE86-45AE6DF225BF}"/>
              </a:ext>
              <a:ext uri="{C183D7F6-B498-43B3-948B-1728B52AA6E4}">
                <adec:decorative xmlns:adec="http://schemas.microsoft.com/office/drawing/2017/decorative" val="1"/>
              </a:ext>
            </a:extLst>
          </p:cNvPr>
          <p:cNvCxnSpPr>
            <a:cxnSpLocks/>
            <a:stCxn id="29" idx="3"/>
            <a:endCxn id="14" idx="2"/>
          </p:cNvCxnSpPr>
          <p:nvPr/>
        </p:nvCxnSpPr>
        <p:spPr>
          <a:xfrm flipV="1">
            <a:off x="3754168" y="3786581"/>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4B78D8-E4B8-4F58-B1CA-CCB26428B227}"/>
              </a:ext>
              <a:ext uri="{C183D7F6-B498-43B3-948B-1728B52AA6E4}">
                <adec:decorative xmlns:adec="http://schemas.microsoft.com/office/drawing/2017/decorative" val="1"/>
              </a:ext>
            </a:extLst>
          </p:cNvPr>
          <p:cNvSpPr txBox="1"/>
          <p:nvPr/>
        </p:nvSpPr>
        <p:spPr>
          <a:xfrm>
            <a:off x="2650582" y="5064079"/>
            <a:ext cx="1103585" cy="369332"/>
          </a:xfrm>
          <a:prstGeom prst="rect">
            <a:avLst/>
          </a:prstGeom>
          <a:noFill/>
        </p:spPr>
        <p:txBody>
          <a:bodyPr wrap="square" rtlCol="0">
            <a:spAutoFit/>
          </a:bodyPr>
          <a:lstStyle/>
          <a:p>
            <a:r>
              <a:rPr lang="en-US" dirty="0">
                <a:solidFill>
                  <a:srgbClr val="7030A0"/>
                </a:solidFill>
              </a:rPr>
              <a:t>Process C</a:t>
            </a:r>
          </a:p>
        </p:txBody>
      </p:sp>
      <p:cxnSp>
        <p:nvCxnSpPr>
          <p:cNvPr id="34" name="Straight Arrow Connector 33">
            <a:extLst>
              <a:ext uri="{FF2B5EF4-FFF2-40B4-BE49-F238E27FC236}">
                <a16:creationId xmlns:a16="http://schemas.microsoft.com/office/drawing/2014/main" id="{00C8AF6A-EF70-496E-B57D-8E07872FE581}"/>
              </a:ext>
              <a:ext uri="{C183D7F6-B498-43B3-948B-1728B52AA6E4}">
                <adec:decorative xmlns:adec="http://schemas.microsoft.com/office/drawing/2017/decorative" val="1"/>
              </a:ext>
            </a:extLst>
          </p:cNvPr>
          <p:cNvCxnSpPr>
            <a:cxnSpLocks/>
            <a:stCxn id="31" idx="3"/>
            <a:endCxn id="14" idx="2"/>
          </p:cNvCxnSpPr>
          <p:nvPr/>
        </p:nvCxnSpPr>
        <p:spPr>
          <a:xfrm flipV="1">
            <a:off x="3754167" y="3786581"/>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236138" y="3588219"/>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4936589" y="345320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4904829" y="3047858"/>
            <a:ext cx="1843878"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618245" y="2924908"/>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016323" y="2740242"/>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44" name="Straight Arrow Connector 43">
            <a:extLst>
              <a:ext uri="{FF2B5EF4-FFF2-40B4-BE49-F238E27FC236}">
                <a16:creationId xmlns:a16="http://schemas.microsoft.com/office/drawing/2014/main" id="{FED4513C-CD77-43C7-B156-1E3269A003F7}"/>
              </a:ext>
              <a:ext uri="{C183D7F6-B498-43B3-948B-1728B52AA6E4}">
                <adec:decorative xmlns:adec="http://schemas.microsoft.com/office/drawing/2017/decorative" val="1"/>
              </a:ext>
            </a:extLst>
          </p:cNvPr>
          <p:cNvCxnSpPr>
            <a:cxnSpLocks/>
            <a:stCxn id="14" idx="6"/>
            <a:endCxn id="43" idx="1"/>
          </p:cNvCxnSpPr>
          <p:nvPr/>
        </p:nvCxnSpPr>
        <p:spPr>
          <a:xfrm>
            <a:off x="6618245" y="3786581"/>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 uri="{C183D7F6-B498-43B3-948B-1728B52AA6E4}">
                <adec:decorative xmlns:adec="http://schemas.microsoft.com/office/drawing/2017/decorative" val="1"/>
              </a:ext>
            </a:extLst>
          </p:cNvPr>
          <p:cNvSpPr txBox="1"/>
          <p:nvPr/>
        </p:nvSpPr>
        <p:spPr>
          <a:xfrm>
            <a:off x="7016322" y="4295483"/>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sp>
        <p:nvSpPr>
          <p:cNvPr id="3" name="Rectangle 2" descr="A diagram showing two units and their processes sharing a single control in its path, and sending emissions from the control device to two release points.">
            <a:extLst>
              <a:ext uri="{FF2B5EF4-FFF2-40B4-BE49-F238E27FC236}">
                <a16:creationId xmlns:a16="http://schemas.microsoft.com/office/drawing/2014/main" id="{A91A85B3-66C4-E7F1-B0B5-17580E8E371F}"/>
              </a:ext>
            </a:extLst>
          </p:cNvPr>
          <p:cNvSpPr/>
          <p:nvPr/>
        </p:nvSpPr>
        <p:spPr>
          <a:xfrm>
            <a:off x="939114" y="1989438"/>
            <a:ext cx="8093675" cy="409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0C77A8-86E3-492B-9DF1-32C1A7F2F12E}"/>
              </a:ext>
              <a:ext uri="{C183D7F6-B498-43B3-948B-1728B52AA6E4}">
                <adec:decorative xmlns:adec="http://schemas.microsoft.com/office/drawing/2017/decorative" val="0"/>
              </a:ext>
            </a:extLst>
          </p:cNvPr>
          <p:cNvSpPr txBox="1"/>
          <p:nvPr/>
        </p:nvSpPr>
        <p:spPr>
          <a:xfrm>
            <a:off x="9286557" y="2572556"/>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
        <p:nvSpPr>
          <p:cNvPr id="5" name="TextBox 4">
            <a:extLst>
              <a:ext uri="{FF2B5EF4-FFF2-40B4-BE49-F238E27FC236}">
                <a16:creationId xmlns:a16="http://schemas.microsoft.com/office/drawing/2014/main" id="{5377AC78-65D4-C135-1D81-2B1D23472C31}"/>
              </a:ext>
            </a:extLst>
          </p:cNvPr>
          <p:cNvSpPr txBox="1"/>
          <p:nvPr/>
        </p:nvSpPr>
        <p:spPr>
          <a:xfrm>
            <a:off x="1104900" y="5628248"/>
            <a:ext cx="10248900" cy="923330"/>
          </a:xfrm>
          <a:prstGeom prst="rect">
            <a:avLst/>
          </a:prstGeom>
          <a:noFill/>
        </p:spPr>
        <p:txBody>
          <a:bodyPr wrap="square" lIns="91440" tIns="45720" rIns="91440" bIns="45720" rtlCol="0" anchor="t">
            <a:spAutoFit/>
          </a:bodyPr>
          <a:lstStyle/>
          <a:p>
            <a:r>
              <a:rPr lang="en-US" b="1" dirty="0"/>
              <a:t>Information You Need: </a:t>
            </a:r>
            <a:r>
              <a:rPr lang="en-US" dirty="0"/>
              <a:t>release point apportionment (% to Release Points 1, 2, and 3), control effectiveness, pollutant reduction efficiency, path assignment = 1, control apportionment = 100%, path effectiveness = control effectiveness, path efficiency = control efficiency.</a:t>
            </a:r>
          </a:p>
        </p:txBody>
      </p:sp>
      <p:cxnSp>
        <p:nvCxnSpPr>
          <p:cNvPr id="6" name="Straight Arrow Connector 5">
            <a:extLst>
              <a:ext uri="{FF2B5EF4-FFF2-40B4-BE49-F238E27FC236}">
                <a16:creationId xmlns:a16="http://schemas.microsoft.com/office/drawing/2014/main" id="{213EA0A0-3F17-D81A-61F6-D4CE8016C650}"/>
              </a:ext>
              <a:ext uri="{C183D7F6-B498-43B3-948B-1728B52AA6E4}">
                <adec:decorative xmlns:adec="http://schemas.microsoft.com/office/drawing/2017/decorative" val="1"/>
              </a:ext>
            </a:extLst>
          </p:cNvPr>
          <p:cNvCxnSpPr>
            <a:cxnSpLocks/>
            <a:endCxn id="7" idx="1"/>
          </p:cNvCxnSpPr>
          <p:nvPr/>
        </p:nvCxnSpPr>
        <p:spPr>
          <a:xfrm>
            <a:off x="4632960" y="4410416"/>
            <a:ext cx="2383362" cy="76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BB3547-287B-7813-1171-CB0EBA2F6979}"/>
              </a:ext>
              <a:ext uri="{C183D7F6-B498-43B3-948B-1728B52AA6E4}">
                <adec:decorative xmlns:adec="http://schemas.microsoft.com/office/drawing/2017/decorative" val="1"/>
              </a:ext>
            </a:extLst>
          </p:cNvPr>
          <p:cNvSpPr txBox="1"/>
          <p:nvPr/>
        </p:nvSpPr>
        <p:spPr>
          <a:xfrm>
            <a:off x="7016322" y="4989051"/>
            <a:ext cx="2270235" cy="369332"/>
          </a:xfrm>
          <a:prstGeom prst="rect">
            <a:avLst/>
          </a:prstGeom>
          <a:noFill/>
        </p:spPr>
        <p:txBody>
          <a:bodyPr wrap="square" rtlCol="0">
            <a:spAutoFit/>
          </a:bodyPr>
          <a:lstStyle/>
          <a:p>
            <a:r>
              <a:rPr lang="en-US" dirty="0"/>
              <a:t>Release Point 3</a:t>
            </a:r>
          </a:p>
        </p:txBody>
      </p:sp>
    </p:spTree>
    <p:extLst>
      <p:ext uri="{BB962C8B-B14F-4D97-AF65-F5344CB8AC3E}">
        <p14:creationId xmlns:p14="http://schemas.microsoft.com/office/powerpoint/2010/main" val="4055304648"/>
      </p:ext>
    </p:extLst>
  </p:cSld>
  <p:clrMapOvr>
    <a:masterClrMapping/>
  </p:clrMapOvr>
  <mc:AlternateContent xmlns:mc="http://schemas.openxmlformats.org/markup-compatibility/2006" xmlns:p14="http://schemas.microsoft.com/office/powerpoint/2010/main">
    <mc:Choice Requires="p14">
      <p:transition spd="slow" p14:dur="2000" advTm="18047"/>
    </mc:Choice>
    <mc:Fallback xmlns="">
      <p:transition spd="slow" advTm="1804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Control/Path Assignment</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pPr marL="0" indent="0">
              <a:buNone/>
            </a:pPr>
            <a:r>
              <a:rPr lang="en-US" dirty="0"/>
              <a:t>A </a:t>
            </a:r>
            <a:r>
              <a:rPr lang="en-US" b="1" dirty="0"/>
              <a:t>Control/Path Assignment </a:t>
            </a:r>
            <a:r>
              <a:rPr lang="en-US" dirty="0"/>
              <a:t>defines the order in which control devices are configured, each control or child path is given a sequence number:</a:t>
            </a:r>
          </a:p>
          <a:p>
            <a:pPr marL="0" indent="0">
              <a:buNone/>
            </a:pPr>
            <a:endParaRPr lang="en-US" dirty="0"/>
          </a:p>
          <a:p>
            <a:pPr lvl="1"/>
            <a:r>
              <a:rPr lang="en-US" dirty="0"/>
              <a:t>Increasing “sequence number” if in sequence</a:t>
            </a:r>
          </a:p>
          <a:p>
            <a:pPr lvl="1"/>
            <a:r>
              <a:rPr lang="en-US" dirty="0"/>
              <a:t>The same “sequence number” if in parallel</a:t>
            </a:r>
          </a:p>
          <a:p>
            <a:pPr marL="0" indent="0">
              <a:buNone/>
            </a:pPr>
            <a:endParaRPr lang="en-US" dirty="0"/>
          </a:p>
        </p:txBody>
      </p:sp>
    </p:spTree>
    <p:extLst>
      <p:ext uri="{BB962C8B-B14F-4D97-AF65-F5344CB8AC3E}">
        <p14:creationId xmlns:p14="http://schemas.microsoft.com/office/powerpoint/2010/main" val="367546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86C75-B4A3-486A-AC20-C3326DE556EC}"/>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 Devices – In Series</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923330"/>
          </a:xfrm>
          <a:prstGeom prst="rect">
            <a:avLst/>
          </a:prstGeom>
          <a:noFill/>
        </p:spPr>
        <p:txBody>
          <a:bodyPr wrap="square" rtlCol="0">
            <a:spAutoFit/>
          </a:bodyPr>
          <a:lstStyle/>
          <a:p>
            <a:r>
              <a:rPr lang="en-US" dirty="0"/>
              <a:t>Multiple controls in series can be placed in a path and that path can be reused by many processes going to the same release point(s), if it is the primary path between each process and release point(s), as in the previous slide.  </a:t>
            </a:r>
          </a:p>
        </p:txBody>
      </p:sp>
      <p:sp>
        <p:nvSpPr>
          <p:cNvPr id="20" name="TextBox 19">
            <a:extLst>
              <a:ext uri="{FF2B5EF4-FFF2-40B4-BE49-F238E27FC236}">
                <a16:creationId xmlns:a16="http://schemas.microsoft.com/office/drawing/2014/main" id="{E198431E-52CE-4310-A25A-351402F0BC43}"/>
              </a:ext>
              <a:ext uri="{C183D7F6-B498-43B3-948B-1728B52AA6E4}">
                <adec:decorative xmlns:adec="http://schemas.microsoft.com/office/drawing/2017/decorative" val="1"/>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cxnSp>
        <p:nvCxnSpPr>
          <p:cNvPr id="22" name="Straight Arrow Connector 21">
            <a:extLst>
              <a:ext uri="{FF2B5EF4-FFF2-40B4-BE49-F238E27FC236}">
                <a16:creationId xmlns:a16="http://schemas.microsoft.com/office/drawing/2014/main" id="{B862C7EB-B7A4-4D42-B929-07DEFE3E0AA4}"/>
              </a:ext>
              <a:ext uri="{C183D7F6-B498-43B3-948B-1728B52AA6E4}">
                <adec:decorative xmlns:adec="http://schemas.microsoft.com/office/drawing/2017/decorative" val="1"/>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113AE3-C413-494E-A161-617A56D6F702}"/>
              </a:ext>
              <a:ext uri="{C183D7F6-B498-43B3-948B-1728B52AA6E4}">
                <adec:decorative xmlns:adec="http://schemas.microsoft.com/office/drawing/2017/decorative" val="1"/>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34" name="Straight Arrow Connector 33">
            <a:extLst>
              <a:ext uri="{FF2B5EF4-FFF2-40B4-BE49-F238E27FC236}">
                <a16:creationId xmlns:a16="http://schemas.microsoft.com/office/drawing/2014/main" id="{A3B258FF-5F27-42E3-989A-3C7410347307}"/>
              </a:ext>
              <a:ext uri="{C183D7F6-B498-43B3-948B-1728B52AA6E4}">
                <adec:decorative xmlns:adec="http://schemas.microsoft.com/office/drawing/2017/decorative" val="1"/>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 uri="{C183D7F6-B498-43B3-948B-1728B52AA6E4}">
                <adec:decorative xmlns:adec="http://schemas.microsoft.com/office/drawing/2017/decorative" val="1"/>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 uri="{C183D7F6-B498-43B3-948B-1728B52AA6E4}">
                <adec:decorative xmlns:adec="http://schemas.microsoft.com/office/drawing/2017/decorative" val="1"/>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84870E-FE6D-49FB-A6E7-41EB69DF0FE3}"/>
              </a:ext>
              <a:ext uri="{C183D7F6-B498-43B3-948B-1728B52AA6E4}">
                <adec:decorative xmlns:adec="http://schemas.microsoft.com/office/drawing/2017/decorative" val="1"/>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cxnSp>
        <p:nvCxnSpPr>
          <p:cNvPr id="14" name="Straight Arrow Connector 13">
            <a:extLst>
              <a:ext uri="{FF2B5EF4-FFF2-40B4-BE49-F238E27FC236}">
                <a16:creationId xmlns:a16="http://schemas.microsoft.com/office/drawing/2014/main" id="{1A96A990-EFBA-4CC7-8B6C-A183CAD52B3E}"/>
              </a:ext>
              <a:ext uri="{C183D7F6-B498-43B3-948B-1728B52AA6E4}">
                <adec:decorative xmlns:adec="http://schemas.microsoft.com/office/drawing/2017/decorative" val="1"/>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3B41F-0FE6-4C58-932F-8D831006D725}"/>
              </a:ext>
              <a:ext uri="{C183D7F6-B498-43B3-948B-1728B52AA6E4}">
                <adec:decorative xmlns:adec="http://schemas.microsoft.com/office/drawing/2017/decorative" val="1"/>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cxnSp>
        <p:nvCxnSpPr>
          <p:cNvPr id="17" name="Straight Arrow Connector 16">
            <a:extLst>
              <a:ext uri="{FF2B5EF4-FFF2-40B4-BE49-F238E27FC236}">
                <a16:creationId xmlns:a16="http://schemas.microsoft.com/office/drawing/2014/main" id="{D50F7250-9B88-4F04-92AE-35E72D79BDD8}"/>
              </a:ext>
              <a:ext uri="{C183D7F6-B498-43B3-948B-1728B52AA6E4}">
                <adec:decorative xmlns:adec="http://schemas.microsoft.com/office/drawing/2017/decorative" val="1"/>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 uri="{C183D7F6-B498-43B3-948B-1728B52AA6E4}">
                <adec:decorative xmlns:adec="http://schemas.microsoft.com/office/drawing/2017/decorative" val="1"/>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5" name="Oval 4">
            <a:extLst>
              <a:ext uri="{FF2B5EF4-FFF2-40B4-BE49-F238E27FC236}">
                <a16:creationId xmlns:a16="http://schemas.microsoft.com/office/drawing/2014/main" id="{30835732-472C-41EB-902B-AEBD4E3BF201}"/>
              </a:ext>
              <a:ext uri="{C183D7F6-B498-43B3-948B-1728B52AA6E4}">
                <adec:decorative xmlns:adec="http://schemas.microsoft.com/office/drawing/2017/decorative" val="1"/>
              </a:ext>
            </a:extLst>
          </p:cNvPr>
          <p:cNvSpPr/>
          <p:nvPr/>
        </p:nvSpPr>
        <p:spPr>
          <a:xfrm>
            <a:off x="3754820" y="3250347"/>
            <a:ext cx="4727027" cy="12008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A394A4-A2BF-4EB5-B615-2065B8A89645}"/>
              </a:ext>
              <a:ext uri="{C183D7F6-B498-43B3-948B-1728B52AA6E4}">
                <adec:decorative xmlns:adec="http://schemas.microsoft.com/office/drawing/2017/decorative" val="1"/>
              </a:ext>
            </a:extLst>
          </p:cNvPr>
          <p:cNvSpPr txBox="1"/>
          <p:nvPr/>
        </p:nvSpPr>
        <p:spPr>
          <a:xfrm>
            <a:off x="4881396" y="2770719"/>
            <a:ext cx="2465993" cy="369332"/>
          </a:xfrm>
          <a:prstGeom prst="rect">
            <a:avLst/>
          </a:prstGeom>
          <a:noFill/>
        </p:spPr>
        <p:txBody>
          <a:bodyPr wrap="square" rtlCol="0">
            <a:spAutoFit/>
          </a:bodyPr>
          <a:lstStyle/>
          <a:p>
            <a:r>
              <a:rPr lang="en-US" dirty="0"/>
              <a:t>In Series Path (primary)</a:t>
            </a:r>
          </a:p>
        </p:txBody>
      </p:sp>
      <p:cxnSp>
        <p:nvCxnSpPr>
          <p:cNvPr id="38" name="Straight Arrow Connector 37">
            <a:extLst>
              <a:ext uri="{FF2B5EF4-FFF2-40B4-BE49-F238E27FC236}">
                <a16:creationId xmlns:a16="http://schemas.microsoft.com/office/drawing/2014/main" id="{0E54BA6B-0C30-45DD-AC8B-CD50966CC36A}"/>
              </a:ext>
              <a:ext uri="{C183D7F6-B498-43B3-948B-1728B52AA6E4}">
                <adec:decorative xmlns:adec="http://schemas.microsoft.com/office/drawing/2017/decorative" val="1"/>
              </a:ext>
            </a:extLst>
          </p:cNvPr>
          <p:cNvCxnSpPr>
            <a:cxnSpLocks/>
            <a:stCxn id="5" idx="6"/>
            <a:endCxn id="13" idx="1"/>
          </p:cNvCxnSpPr>
          <p:nvPr/>
        </p:nvCxnSpPr>
        <p:spPr>
          <a:xfrm flipV="1">
            <a:off x="8481847" y="3250347"/>
            <a:ext cx="864475"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671-2E77-4105-B024-1F5AFC4552E9}"/>
              </a:ext>
              <a:ext uri="{C183D7F6-B498-43B3-948B-1728B52AA6E4}">
                <adec:decorative xmlns:adec="http://schemas.microsoft.com/office/drawing/2017/decorative" val="1"/>
              </a:ext>
            </a:extLst>
          </p:cNvPr>
          <p:cNvCxnSpPr>
            <a:cxnSpLocks/>
            <a:stCxn id="5" idx="6"/>
            <a:endCxn id="24" idx="1"/>
          </p:cNvCxnSpPr>
          <p:nvPr/>
        </p:nvCxnSpPr>
        <p:spPr>
          <a:xfrm>
            <a:off x="8481847" y="3850751"/>
            <a:ext cx="821119" cy="45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 uri="{C183D7F6-B498-43B3-948B-1728B52AA6E4}">
                <adec:decorative xmlns:adec="http://schemas.microsoft.com/office/drawing/2017/decorative" val="1"/>
              </a:ext>
            </a:extLst>
          </p:cNvPr>
          <p:cNvCxnSpPr>
            <a:cxnSpLocks/>
            <a:endCxn id="11" idx="1"/>
          </p:cNvCxnSpPr>
          <p:nvPr/>
        </p:nvCxnSpPr>
        <p:spPr>
          <a:xfrm>
            <a:off x="3754820" y="4267200"/>
            <a:ext cx="4855780" cy="90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 uri="{C183D7F6-B498-43B3-948B-1728B52AA6E4}">
                <adec:decorative xmlns:adec="http://schemas.microsoft.com/office/drawing/2017/decorative" val="1"/>
              </a:ext>
            </a:extLst>
          </p:cNvPr>
          <p:cNvSpPr txBox="1"/>
          <p:nvPr/>
        </p:nvSpPr>
        <p:spPr>
          <a:xfrm>
            <a:off x="9302966" y="4125073"/>
            <a:ext cx="1752602" cy="369332"/>
          </a:xfrm>
          <a:prstGeom prst="rect">
            <a:avLst/>
          </a:prstGeom>
          <a:noFill/>
        </p:spPr>
        <p:txBody>
          <a:bodyPr wrap="square" rtlCol="0">
            <a:spAutoFit/>
          </a:bodyPr>
          <a:lstStyle/>
          <a:p>
            <a:r>
              <a:rPr lang="en-US" dirty="0"/>
              <a:t>Release Point 2</a:t>
            </a:r>
          </a:p>
        </p:txBody>
      </p:sp>
      <p:sp>
        <p:nvSpPr>
          <p:cNvPr id="3" name="Rectangle 2" descr="A diagram showing several units and their processes sharing a series of controls that are configured in sequence, all inside one path, and that path shares emissions from these units/processes to several release points.">
            <a:extLst>
              <a:ext uri="{FF2B5EF4-FFF2-40B4-BE49-F238E27FC236}">
                <a16:creationId xmlns:a16="http://schemas.microsoft.com/office/drawing/2014/main" id="{0C2AADA0-CCED-74A5-75FD-E0DBF6F8C1F8}"/>
              </a:ext>
            </a:extLst>
          </p:cNvPr>
          <p:cNvSpPr/>
          <p:nvPr/>
        </p:nvSpPr>
        <p:spPr>
          <a:xfrm>
            <a:off x="838200" y="2614018"/>
            <a:ext cx="10515600" cy="25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6F04CCB-7AC8-4982-A115-569DABD49046}"/>
              </a:ext>
            </a:extLst>
          </p:cNvPr>
          <p:cNvSpPr/>
          <p:nvPr/>
        </p:nvSpPr>
        <p:spPr>
          <a:xfrm>
            <a:off x="951186" y="5413390"/>
            <a:ext cx="10289627" cy="1200329"/>
          </a:xfrm>
          <a:prstGeom prst="rect">
            <a:avLst/>
          </a:prstGeom>
        </p:spPr>
        <p:txBody>
          <a:bodyPr wrap="square">
            <a:spAutoFit/>
          </a:bodyPr>
          <a:lstStyle/>
          <a:p>
            <a:r>
              <a:rPr lang="en-US" b="1" dirty="0"/>
              <a:t>Information You Need: </a:t>
            </a:r>
            <a:r>
              <a:rPr lang="en-US" dirty="0"/>
              <a:t>release point apportionment, control effectiveness, pollutant reduction efficiency, </a:t>
            </a:r>
            <a:r>
              <a:rPr lang="en-US" i="1" dirty="0"/>
              <a:t>path assignment </a:t>
            </a:r>
            <a:r>
              <a:rPr lang="en-US" dirty="0"/>
              <a:t>( in the sequence; assignments control A=1, Control B=2,…), control apportionment = 100%.  Path efficiency and effectiveness are a combination of the efficiency and effectiveness of the individual controls.  Consult your SLT for appropriate calculation method to use. </a:t>
            </a:r>
          </a:p>
        </p:txBody>
      </p:sp>
      <p:sp>
        <p:nvSpPr>
          <p:cNvPr id="11" name="TextBox 10">
            <a:extLst>
              <a:ext uri="{FF2B5EF4-FFF2-40B4-BE49-F238E27FC236}">
                <a16:creationId xmlns:a16="http://schemas.microsoft.com/office/drawing/2014/main" id="{3E0E25CC-FD9A-43A6-0F1E-9F2FD012F39D}"/>
              </a:ext>
              <a:ext uri="{C183D7F6-B498-43B3-948B-1728B52AA6E4}">
                <adec:decorative xmlns:adec="http://schemas.microsoft.com/office/drawing/2017/decorative" val="1"/>
              </a:ext>
            </a:extLst>
          </p:cNvPr>
          <p:cNvSpPr txBox="1"/>
          <p:nvPr/>
        </p:nvSpPr>
        <p:spPr>
          <a:xfrm>
            <a:off x="8610600" y="4991321"/>
            <a:ext cx="1752602" cy="369332"/>
          </a:xfrm>
          <a:prstGeom prst="rect">
            <a:avLst/>
          </a:prstGeom>
          <a:noFill/>
        </p:spPr>
        <p:txBody>
          <a:bodyPr wrap="square" rtlCol="0">
            <a:spAutoFit/>
          </a:bodyPr>
          <a:lstStyle/>
          <a:p>
            <a:r>
              <a:rPr lang="en-US" dirty="0"/>
              <a:t>Release Point n</a:t>
            </a:r>
          </a:p>
        </p:txBody>
      </p:sp>
      <p:sp>
        <p:nvSpPr>
          <p:cNvPr id="13" name="TextBox 12">
            <a:extLst>
              <a:ext uri="{FF2B5EF4-FFF2-40B4-BE49-F238E27FC236}">
                <a16:creationId xmlns:a16="http://schemas.microsoft.com/office/drawing/2014/main" id="{30068E24-45B5-165F-97D1-37CD12585AEB}"/>
              </a:ext>
              <a:ext uri="{C183D7F6-B498-43B3-948B-1728B52AA6E4}">
                <adec:decorative xmlns:adec="http://schemas.microsoft.com/office/drawing/2017/decorative" val="1"/>
              </a:ext>
            </a:extLst>
          </p:cNvPr>
          <p:cNvSpPr txBox="1"/>
          <p:nvPr/>
        </p:nvSpPr>
        <p:spPr>
          <a:xfrm>
            <a:off x="9346322" y="3065681"/>
            <a:ext cx="1752602" cy="369332"/>
          </a:xfrm>
          <a:prstGeom prst="rect">
            <a:avLst/>
          </a:prstGeom>
          <a:noFill/>
        </p:spPr>
        <p:txBody>
          <a:bodyPr wrap="square" rtlCol="0">
            <a:spAutoFit/>
          </a:bodyPr>
          <a:lstStyle/>
          <a:p>
            <a:r>
              <a:rPr lang="en-US" dirty="0"/>
              <a:t>Release Point 1</a:t>
            </a:r>
          </a:p>
        </p:txBody>
      </p:sp>
      <p:sp>
        <p:nvSpPr>
          <p:cNvPr id="30" name="Oval 29">
            <a:extLst>
              <a:ext uri="{FF2B5EF4-FFF2-40B4-BE49-F238E27FC236}">
                <a16:creationId xmlns:a16="http://schemas.microsoft.com/office/drawing/2014/main" id="{EFD75C6E-EE52-712A-625F-5B50942BB796}"/>
              </a:ext>
            </a:extLst>
          </p:cNvPr>
          <p:cNvSpPr/>
          <p:nvPr/>
        </p:nvSpPr>
        <p:spPr>
          <a:xfrm>
            <a:off x="4475475" y="341764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Oval 30">
            <a:extLst>
              <a:ext uri="{FF2B5EF4-FFF2-40B4-BE49-F238E27FC236}">
                <a16:creationId xmlns:a16="http://schemas.microsoft.com/office/drawing/2014/main" id="{AC8F1BCF-E20B-69EC-C943-401DBD75F62A}"/>
              </a:ext>
            </a:extLst>
          </p:cNvPr>
          <p:cNvSpPr/>
          <p:nvPr/>
        </p:nvSpPr>
        <p:spPr>
          <a:xfrm>
            <a:off x="5931377" y="34023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29477429"/>
      </p:ext>
    </p:extLst>
  </p:cSld>
  <p:clrMapOvr>
    <a:masterClrMapping/>
  </p:clrMapOvr>
  <mc:AlternateContent xmlns:mc="http://schemas.openxmlformats.org/markup-compatibility/2006" xmlns:p14="http://schemas.microsoft.com/office/powerpoint/2010/main">
    <mc:Choice Requires="p14">
      <p:transition spd="slow" p14:dur="2000" advTm="46287"/>
    </mc:Choice>
    <mc:Fallback xmlns="">
      <p:transition spd="slow" advTm="4628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28</a:t>
            </a:fld>
            <a:endParaRPr lang="en-US"/>
          </a:p>
        </p:txBody>
      </p: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 Devices – In Parallel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 devices in parallel can be placed in on path and that path can be reused if it is the primary path, so long as it associates units/processes with the same release point(s).</a:t>
            </a:r>
          </a:p>
        </p:txBody>
      </p:sp>
      <p:sp>
        <p:nvSpPr>
          <p:cNvPr id="10" name="TextBox 9">
            <a:extLst>
              <a:ext uri="{FF2B5EF4-FFF2-40B4-BE49-F238E27FC236}">
                <a16:creationId xmlns:a16="http://schemas.microsoft.com/office/drawing/2014/main" id="{0A94161E-DE00-4361-9025-876CFBAF33F3}"/>
              </a:ext>
              <a:ext uri="{C183D7F6-B498-43B3-948B-1728B52AA6E4}">
                <adec:decorative xmlns:adec="http://schemas.microsoft.com/office/drawing/2017/decorative" val="1"/>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cxnSp>
        <p:nvCxnSpPr>
          <p:cNvPr id="12" name="Straight Arrow Connector 11">
            <a:extLst>
              <a:ext uri="{FF2B5EF4-FFF2-40B4-BE49-F238E27FC236}">
                <a16:creationId xmlns:a16="http://schemas.microsoft.com/office/drawing/2014/main" id="{FA5EA45D-94EE-43D4-9638-0304EF2127EF}"/>
              </a:ext>
              <a:ext uri="{C183D7F6-B498-43B3-948B-1728B52AA6E4}">
                <adec:decorative xmlns:adec="http://schemas.microsoft.com/office/drawing/2017/decorative" val="1"/>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030A78-5C2E-4547-92B2-C596CDDF3A8A}"/>
              </a:ext>
              <a:ext uri="{C183D7F6-B498-43B3-948B-1728B52AA6E4}">
                <adec:decorative xmlns:adec="http://schemas.microsoft.com/office/drawing/2017/decorative" val="1"/>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5" name="Straight Arrow Connector 14">
            <a:extLst>
              <a:ext uri="{FF2B5EF4-FFF2-40B4-BE49-F238E27FC236}">
                <a16:creationId xmlns:a16="http://schemas.microsoft.com/office/drawing/2014/main" id="{E7ABB21D-D0BF-4D73-8BD2-021D41CFDC0F}"/>
              </a:ext>
              <a:ext uri="{C183D7F6-B498-43B3-948B-1728B52AA6E4}">
                <adec:decorative xmlns:adec="http://schemas.microsoft.com/office/drawing/2017/decorative" val="1"/>
              </a:ext>
            </a:extLst>
          </p:cNvPr>
          <p:cNvCxnSpPr>
            <a:cxnSpLocks/>
          </p:cNvCxnSpPr>
          <p:nvPr/>
        </p:nvCxnSpPr>
        <p:spPr>
          <a:xfrm>
            <a:off x="3041434" y="2963197"/>
            <a:ext cx="697630" cy="72989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 uri="{C183D7F6-B498-43B3-948B-1728B52AA6E4}">
                <adec:decorative xmlns:adec="http://schemas.microsoft.com/office/drawing/2017/decorative" val="1"/>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 uri="{C183D7F6-B498-43B3-948B-1728B52AA6E4}">
                <adec:decorative xmlns:adec="http://schemas.microsoft.com/office/drawing/2017/decorative" val="1"/>
              </a:ext>
            </a:extLst>
          </p:cNvPr>
          <p:cNvCxnSpPr>
            <a:cxnSpLocks/>
          </p:cNvCxnSpPr>
          <p:nvPr/>
        </p:nvCxnSpPr>
        <p:spPr>
          <a:xfrm flipV="1">
            <a:off x="2868001" y="4084946"/>
            <a:ext cx="864483" cy="9179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53512B-79C8-4668-AD45-919F4CDFF6B5}"/>
              </a:ext>
              <a:ext uri="{C183D7F6-B498-43B3-948B-1728B52AA6E4}">
                <adec:decorative xmlns:adec="http://schemas.microsoft.com/office/drawing/2017/decorative" val="1"/>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 uri="{C183D7F6-B498-43B3-948B-1728B52AA6E4}">
                <adec:decorative xmlns:adec="http://schemas.microsoft.com/office/drawing/2017/decorative" val="1"/>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9" name="TextBox 8">
            <a:extLst>
              <a:ext uri="{FF2B5EF4-FFF2-40B4-BE49-F238E27FC236}">
                <a16:creationId xmlns:a16="http://schemas.microsoft.com/office/drawing/2014/main" id="{7C1ACA31-53AB-4ED6-8A49-D52868521D27}"/>
              </a:ext>
              <a:ext uri="{C183D7F6-B498-43B3-948B-1728B52AA6E4}">
                <adec:decorative xmlns:adec="http://schemas.microsoft.com/office/drawing/2017/decorative" val="1"/>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5" name="Oval 4">
            <a:extLst>
              <a:ext uri="{FF2B5EF4-FFF2-40B4-BE49-F238E27FC236}">
                <a16:creationId xmlns:a16="http://schemas.microsoft.com/office/drawing/2014/main" id="{5457A62D-FC33-4FCA-A5DF-2F56DA8FB739}"/>
              </a:ext>
              <a:ext uri="{C183D7F6-B498-43B3-948B-1728B52AA6E4}">
                <adec:decorative xmlns:adec="http://schemas.microsoft.com/office/drawing/2017/decorative" val="1"/>
              </a:ext>
            </a:extLst>
          </p:cNvPr>
          <p:cNvSpPr/>
          <p:nvPr/>
        </p:nvSpPr>
        <p:spPr>
          <a:xfrm>
            <a:off x="3813932" y="2896331"/>
            <a:ext cx="3972910" cy="19475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B816AF-8B5C-4535-881E-44AB46244A0C}"/>
              </a:ext>
              <a:ext uri="{C183D7F6-B498-43B3-948B-1728B52AA6E4}">
                <adec:decorative xmlns:adec="http://schemas.microsoft.com/office/drawing/2017/decorative" val="1"/>
              </a:ext>
            </a:extLst>
          </p:cNvPr>
          <p:cNvSpPr txBox="1"/>
          <p:nvPr/>
        </p:nvSpPr>
        <p:spPr>
          <a:xfrm>
            <a:off x="4446706" y="2414863"/>
            <a:ext cx="2615402" cy="369332"/>
          </a:xfrm>
          <a:prstGeom prst="rect">
            <a:avLst/>
          </a:prstGeom>
          <a:noFill/>
        </p:spPr>
        <p:txBody>
          <a:bodyPr wrap="square" rtlCol="0">
            <a:spAutoFit/>
          </a:bodyPr>
          <a:lstStyle/>
          <a:p>
            <a:r>
              <a:rPr lang="en-US" dirty="0"/>
              <a:t>In Parallel Path (primary)</a:t>
            </a:r>
          </a:p>
        </p:txBody>
      </p:sp>
      <p:cxnSp>
        <p:nvCxnSpPr>
          <p:cNvPr id="18" name="Straight Arrow Connector 17">
            <a:extLst>
              <a:ext uri="{FF2B5EF4-FFF2-40B4-BE49-F238E27FC236}">
                <a16:creationId xmlns:a16="http://schemas.microsoft.com/office/drawing/2014/main" id="{9776A946-21F6-4482-9BB2-5ED33AF6EC3C}"/>
              </a:ext>
              <a:ext uri="{C183D7F6-B498-43B3-948B-1728B52AA6E4}">
                <adec:decorative xmlns:adec="http://schemas.microsoft.com/office/drawing/2017/decorative" val="1"/>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9113A9-924A-4941-92DE-D535CFE3E6E1}"/>
              </a:ext>
              <a:ext uri="{C183D7F6-B498-43B3-948B-1728B52AA6E4}">
                <adec:decorative xmlns:adec="http://schemas.microsoft.com/office/drawing/2017/decorative" val="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 uri="{C183D7F6-B498-43B3-948B-1728B52AA6E4}">
                <adec:decorative xmlns:adec="http://schemas.microsoft.com/office/drawing/2017/decorative" val="1"/>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 uri="{C183D7F6-B498-43B3-948B-1728B52AA6E4}">
                <adec:decorative xmlns:adec="http://schemas.microsoft.com/office/drawing/2017/decorative" val="1"/>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sp>
        <p:nvSpPr>
          <p:cNvPr id="2" name="Rectangle 1" descr="A diagram showing several units and processes sharing a path that contains several controls in parallel, and from there emissions are sent to multiple release points.">
            <a:extLst>
              <a:ext uri="{FF2B5EF4-FFF2-40B4-BE49-F238E27FC236}">
                <a16:creationId xmlns:a16="http://schemas.microsoft.com/office/drawing/2014/main" id="{6412B21D-B772-5E1E-553B-031F9C6F5128}"/>
              </a:ext>
            </a:extLst>
          </p:cNvPr>
          <p:cNvSpPr/>
          <p:nvPr/>
        </p:nvSpPr>
        <p:spPr>
          <a:xfrm>
            <a:off x="667265" y="2222109"/>
            <a:ext cx="10686535" cy="306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59E14-9182-4786-AB13-9F9042A9ACA8}"/>
              </a:ext>
            </a:extLst>
          </p:cNvPr>
          <p:cNvSpPr/>
          <p:nvPr/>
        </p:nvSpPr>
        <p:spPr>
          <a:xfrm>
            <a:off x="838200" y="5279818"/>
            <a:ext cx="10382250" cy="1477328"/>
          </a:xfrm>
          <a:prstGeom prst="rect">
            <a:avLst/>
          </a:prstGeom>
        </p:spPr>
        <p:txBody>
          <a:bodyPr wrap="square">
            <a:spAutoFit/>
          </a:bodyPr>
          <a:lstStyle/>
          <a:p>
            <a:r>
              <a:rPr lang="en-US" b="1" dirty="0"/>
              <a:t>Information You Need:  </a:t>
            </a:r>
            <a:r>
              <a:rPr lang="en-US" dirty="0"/>
              <a:t>release point apportionment, control effectiveness, pollutant reduction efficiency, path assignment (position of control in the sequence, if parallel, all controls have the same sequence number), control apportionment (e.g. 33% per control). Path efficiency and effectiveness are a combination of the efficiency and effectiveness of the individual controls.  Consult EPA for appropriate calculation method to use.  </a:t>
            </a:r>
          </a:p>
        </p:txBody>
      </p:sp>
      <p:cxnSp>
        <p:nvCxnSpPr>
          <p:cNvPr id="3" name="Straight Arrow Connector 2">
            <a:extLst>
              <a:ext uri="{FF2B5EF4-FFF2-40B4-BE49-F238E27FC236}">
                <a16:creationId xmlns:a16="http://schemas.microsoft.com/office/drawing/2014/main" id="{20E0BBE1-BD92-D6A0-151A-43DB1B5116F9}"/>
              </a:ext>
              <a:ext uri="{C183D7F6-B498-43B3-948B-1728B52AA6E4}">
                <adec:decorative xmlns:adec="http://schemas.microsoft.com/office/drawing/2017/decorative" val="1"/>
              </a:ext>
            </a:extLst>
          </p:cNvPr>
          <p:cNvCxnSpPr>
            <a:cxnSpLocks/>
            <a:endCxn id="21" idx="1"/>
          </p:cNvCxnSpPr>
          <p:nvPr/>
        </p:nvCxnSpPr>
        <p:spPr>
          <a:xfrm>
            <a:off x="3591410" y="4827601"/>
            <a:ext cx="5627466" cy="2318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0E6BC6-4FE9-8BCF-25B3-CA11B992D48A}"/>
              </a:ext>
              <a:ext uri="{C183D7F6-B498-43B3-948B-1728B52AA6E4}">
                <adec:decorative xmlns:adec="http://schemas.microsoft.com/office/drawing/2017/decorative" val="1"/>
              </a:ext>
            </a:extLst>
          </p:cNvPr>
          <p:cNvSpPr txBox="1"/>
          <p:nvPr/>
        </p:nvSpPr>
        <p:spPr>
          <a:xfrm>
            <a:off x="9218876" y="4874815"/>
            <a:ext cx="1752602" cy="369332"/>
          </a:xfrm>
          <a:prstGeom prst="rect">
            <a:avLst/>
          </a:prstGeom>
          <a:noFill/>
        </p:spPr>
        <p:txBody>
          <a:bodyPr wrap="square" rtlCol="0">
            <a:spAutoFit/>
          </a:bodyPr>
          <a:lstStyle/>
          <a:p>
            <a:r>
              <a:rPr lang="en-US" dirty="0"/>
              <a:t>Release Point n</a:t>
            </a:r>
          </a:p>
        </p:txBody>
      </p:sp>
      <p:cxnSp>
        <p:nvCxnSpPr>
          <p:cNvPr id="24" name="Straight Arrow Connector 23">
            <a:extLst>
              <a:ext uri="{FF2B5EF4-FFF2-40B4-BE49-F238E27FC236}">
                <a16:creationId xmlns:a16="http://schemas.microsoft.com/office/drawing/2014/main" id="{924B9625-CE79-CB07-D4DB-0ADABDBDAD60}"/>
              </a:ext>
              <a:ext uri="{C183D7F6-B498-43B3-948B-1728B52AA6E4}">
                <adec:decorative xmlns:adec="http://schemas.microsoft.com/office/drawing/2017/decorative" val="1"/>
              </a:ext>
            </a:extLst>
          </p:cNvPr>
          <p:cNvCxnSpPr>
            <a:cxnSpLocks/>
            <a:stCxn id="5" idx="2"/>
            <a:endCxn id="7" idx="1"/>
          </p:cNvCxnSpPr>
          <p:nvPr/>
        </p:nvCxnSpPr>
        <p:spPr>
          <a:xfrm>
            <a:off x="3813932" y="3870129"/>
            <a:ext cx="1399193" cy="3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2D5CEF-D087-1AAA-DF49-D2B2015BB684}"/>
              </a:ext>
              <a:ext uri="{C183D7F6-B498-43B3-948B-1728B52AA6E4}">
                <adec:decorative xmlns:adec="http://schemas.microsoft.com/office/drawing/2017/decorative" val="1"/>
              </a:ext>
            </a:extLst>
          </p:cNvPr>
          <p:cNvCxnSpPr>
            <a:cxnSpLocks/>
            <a:stCxn id="5" idx="2"/>
            <a:endCxn id="6" idx="1"/>
          </p:cNvCxnSpPr>
          <p:nvPr/>
        </p:nvCxnSpPr>
        <p:spPr>
          <a:xfrm flipV="1">
            <a:off x="3813932" y="3173764"/>
            <a:ext cx="1393937" cy="696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2B5F4-8368-4EA8-F8E5-1BF4C59A039C}"/>
              </a:ext>
              <a:ext uri="{C183D7F6-B498-43B3-948B-1728B52AA6E4}">
                <adec:decorative xmlns:adec="http://schemas.microsoft.com/office/drawing/2017/decorative" val="1"/>
              </a:ext>
            </a:extLst>
          </p:cNvPr>
          <p:cNvCxnSpPr>
            <a:cxnSpLocks/>
            <a:stCxn id="5" idx="2"/>
            <a:endCxn id="9" idx="1"/>
          </p:cNvCxnSpPr>
          <p:nvPr/>
        </p:nvCxnSpPr>
        <p:spPr>
          <a:xfrm>
            <a:off x="3813932" y="3870129"/>
            <a:ext cx="1393937" cy="683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4798"/>
      </p:ext>
    </p:extLst>
  </p:cSld>
  <p:clrMapOvr>
    <a:masterClrMapping/>
  </p:clrMapOvr>
  <mc:AlternateContent xmlns:mc="http://schemas.openxmlformats.org/markup-compatibility/2006" xmlns:p14="http://schemas.microsoft.com/office/powerpoint/2010/main">
    <mc:Choice Requires="p14">
      <p:transition spd="slow" p14:dur="2000" advTm="48203"/>
    </mc:Choice>
    <mc:Fallback xmlns="">
      <p:transition spd="slow" advTm="4820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Control/Path Assignment -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296733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path assig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699594" y="1714996"/>
            <a:ext cx="8514323" cy="4351338"/>
          </a:xfrm>
          <a:prstGeom prst="rect">
            <a:avLst/>
          </a:prstGeom>
        </p:spPr>
      </p:pic>
      <p:sp>
        <p:nvSpPr>
          <p:cNvPr id="3" name="Oval 2" descr="Oval highlighting the place in the control path assignment screen where the sequence number for the control device is entered.">
            <a:extLst>
              <a:ext uri="{FF2B5EF4-FFF2-40B4-BE49-F238E27FC236}">
                <a16:creationId xmlns:a16="http://schemas.microsoft.com/office/drawing/2014/main" id="{CE04232E-B54E-CEDA-875F-81538C4316F2}"/>
              </a:ext>
            </a:extLst>
          </p:cNvPr>
          <p:cNvSpPr/>
          <p:nvPr/>
        </p:nvSpPr>
        <p:spPr>
          <a:xfrm>
            <a:off x="6790944" y="211565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34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3</a:t>
            </a:fld>
            <a:endParaRPr lang="en-US"/>
          </a:p>
        </p:txBody>
      </p:sp>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Control-related concepts and data fields </a:t>
            </a:r>
          </a:p>
          <a:p>
            <a:r>
              <a:rPr lang="en-US" dirty="0"/>
              <a:t>Entering data for different control configurations</a:t>
            </a:r>
            <a:endParaRPr lang="en-US" dirty="0">
              <a:ea typeface="Calibri"/>
              <a:cs typeface="Calibri"/>
            </a:endParaRPr>
          </a:p>
          <a:p>
            <a:pPr lvl="1"/>
            <a:r>
              <a:rPr lang="en-US" dirty="0"/>
              <a:t>No control devices</a:t>
            </a:r>
            <a:endParaRPr lang="en-US" dirty="0">
              <a:ea typeface="Calibri"/>
              <a:cs typeface="Calibri"/>
            </a:endParaRPr>
          </a:p>
          <a:p>
            <a:pPr lvl="1"/>
            <a:r>
              <a:rPr lang="en-US" dirty="0"/>
              <a:t>Single control device</a:t>
            </a:r>
            <a:endParaRPr lang="en-US" dirty="0">
              <a:ea typeface="Calibri" panose="020F0502020204030204"/>
              <a:cs typeface="Calibri" panose="020F0502020204030204"/>
            </a:endParaRPr>
          </a:p>
          <a:p>
            <a:pPr lvl="1"/>
            <a:r>
              <a:rPr lang="en-US" dirty="0"/>
              <a:t>Controls in series</a:t>
            </a:r>
            <a:endParaRPr lang="en-US" dirty="0">
              <a:ea typeface="Calibri" panose="020F0502020204030204"/>
              <a:cs typeface="Calibri" panose="020F0502020204030204"/>
            </a:endParaRPr>
          </a:p>
          <a:p>
            <a:pPr lvl="1"/>
            <a:r>
              <a:rPr lang="en-US" dirty="0"/>
              <a:t>Controls in parallel</a:t>
            </a:r>
            <a:endParaRPr lang="en-US" dirty="0">
              <a:ea typeface="Calibri" panose="020F0502020204030204"/>
              <a:cs typeface="Calibri" panose="020F0502020204030204"/>
            </a:endParaRPr>
          </a:p>
          <a:p>
            <a:pPr lvl="1"/>
            <a:r>
              <a:rPr lang="en-US" dirty="0"/>
              <a:t>Complex control device configurations</a:t>
            </a:r>
          </a:p>
          <a:p>
            <a:r>
              <a:rPr lang="en-US" dirty="0"/>
              <a:t>Examples</a:t>
            </a:r>
            <a:r>
              <a:rPr lang="en-US" dirty="0">
                <a:ea typeface="Calibri" panose="020F0502020204030204"/>
                <a:cs typeface="Calibri" panose="020F0502020204030204"/>
              </a:rPr>
              <a:t> of Different Control Configurations</a:t>
            </a:r>
          </a:p>
          <a:p>
            <a:r>
              <a:rPr lang="en-US" dirty="0"/>
              <a:t>Questions</a:t>
            </a:r>
          </a:p>
        </p:txBody>
      </p:sp>
    </p:spTree>
    <p:extLst>
      <p:ext uri="{BB962C8B-B14F-4D97-AF65-F5344CB8AC3E}">
        <p14:creationId xmlns:p14="http://schemas.microsoft.com/office/powerpoint/2010/main" val="32474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30</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Control/Path Assignment - Bulk Upload</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2031325"/>
          </a:xfrm>
          <a:prstGeom prst="rect">
            <a:avLst/>
          </a:prstGeom>
          <a:noFill/>
        </p:spPr>
        <p:txBody>
          <a:bodyPr wrap="square">
            <a:spAutoFit/>
          </a:bodyPr>
          <a:lstStyle/>
          <a:p>
            <a:r>
              <a:rPr lang="en-US" dirty="0"/>
              <a:t>Found in the “Control Assignments” tab using existing controls and paths as the sequence number.</a:t>
            </a:r>
          </a:p>
        </p:txBody>
      </p:sp>
      <p:pic>
        <p:nvPicPr>
          <p:cNvPr id="6" name="Picture 5" descr="Bulk Upload template screen showing the control assignments tab where path assig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
        <p:nvSpPr>
          <p:cNvPr id="8" name="Oval 7" descr="Highlight of where percent control effectiveness is entered in the CAERS screen.">
            <a:extLst>
              <a:ext uri="{FF2B5EF4-FFF2-40B4-BE49-F238E27FC236}">
                <a16:creationId xmlns:a16="http://schemas.microsoft.com/office/drawing/2014/main" id="{1777F7BD-CF2A-9FE5-5EC2-05AA51232AFB}"/>
              </a:ext>
            </a:extLst>
          </p:cNvPr>
          <p:cNvSpPr/>
          <p:nvPr/>
        </p:nvSpPr>
        <p:spPr>
          <a:xfrm>
            <a:off x="7171980" y="3985100"/>
            <a:ext cx="1630497" cy="4106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1292317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31</a:t>
            </a:fld>
            <a:endParaRPr lang="en-US"/>
          </a:p>
        </p:txBody>
      </p:sp>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Control/Path Apportionment</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a:xfrm>
            <a:off x="838200" y="1690688"/>
            <a:ext cx="10515600" cy="4665662"/>
          </a:xfrm>
        </p:spPr>
        <p:txBody>
          <a:bodyPr>
            <a:normAutofit fontScale="92500" lnSpcReduction="20000"/>
          </a:bodyPr>
          <a:lstStyle/>
          <a:p>
            <a:pPr marL="0" indent="0">
              <a:buNone/>
            </a:pPr>
            <a:r>
              <a:rPr lang="en-US" dirty="0"/>
              <a:t>Flow of emissions from one control device to the next will be tracked via the </a:t>
            </a:r>
            <a:r>
              <a:rPr lang="en-US" b="1" dirty="0"/>
              <a:t>Control/Path Apportionment</a:t>
            </a:r>
          </a:p>
          <a:p>
            <a:pPr lvl="1"/>
            <a:r>
              <a:rPr lang="en-US" dirty="0"/>
              <a:t>% of the emissions are routed to the next control or path.</a:t>
            </a:r>
          </a:p>
          <a:p>
            <a:pPr lvl="1"/>
            <a:r>
              <a:rPr lang="en-US" dirty="0"/>
              <a:t>100% of the emissions are tracked, a control apportionment percentage &lt; 100% for a control device means that some emission are also being routed to another control device or path.</a:t>
            </a:r>
          </a:p>
          <a:p>
            <a:pPr lvl="1"/>
            <a:r>
              <a:rPr lang="en-US" dirty="0"/>
              <a:t>Are entered when entering control path assignment data.</a:t>
            </a:r>
          </a:p>
          <a:p>
            <a:pPr marL="0" indent="0">
              <a:buNone/>
            </a:pPr>
            <a:r>
              <a:rPr lang="en-US" b="1" dirty="0"/>
              <a:t>Release Point Apportionment (revisited)</a:t>
            </a:r>
          </a:p>
          <a:p>
            <a:pPr lvl="1"/>
            <a:r>
              <a:rPr lang="en-US" dirty="0"/>
              <a:t>Different than control apportionment</a:t>
            </a:r>
          </a:p>
          <a:p>
            <a:pPr lvl="1"/>
            <a:r>
              <a:rPr lang="en-US" dirty="0"/>
              <a:t>Total uncontrolled emissions generated at the unit/process must be accounted for in terms of where they were ultimately released:</a:t>
            </a:r>
          </a:p>
          <a:p>
            <a:pPr lvl="2"/>
            <a:r>
              <a:rPr lang="en-US" dirty="0"/>
              <a:t>Different types of release points</a:t>
            </a:r>
          </a:p>
          <a:p>
            <a:pPr lvl="3"/>
            <a:r>
              <a:rPr lang="en-US" dirty="0"/>
              <a:t>Stack (captured)</a:t>
            </a:r>
          </a:p>
          <a:p>
            <a:pPr lvl="3"/>
            <a:r>
              <a:rPr lang="en-US" dirty="0"/>
              <a:t>Fugitive</a:t>
            </a:r>
          </a:p>
          <a:p>
            <a:pPr lvl="2"/>
            <a:r>
              <a:rPr lang="en-US" dirty="0"/>
              <a:t>100% of the original emissions must be assigned to one or more release points</a:t>
            </a:r>
          </a:p>
          <a:p>
            <a:endParaRPr lang="en-US" dirty="0"/>
          </a:p>
        </p:txBody>
      </p:sp>
      <p:sp>
        <p:nvSpPr>
          <p:cNvPr id="5" name="Arrow: Right 4">
            <a:extLst>
              <a:ext uri="{FF2B5EF4-FFF2-40B4-BE49-F238E27FC236}">
                <a16:creationId xmlns:a16="http://schemas.microsoft.com/office/drawing/2014/main" id="{F397AEDB-D11B-8F7D-D8E5-00CBD961445C}"/>
              </a:ext>
              <a:ext uri="{C183D7F6-B498-43B3-948B-1728B52AA6E4}">
                <adec:decorative xmlns:adec="http://schemas.microsoft.com/office/drawing/2017/decorative" val="1"/>
              </a:ext>
            </a:extLst>
          </p:cNvPr>
          <p:cNvSpPr/>
          <p:nvPr/>
        </p:nvSpPr>
        <p:spPr>
          <a:xfrm>
            <a:off x="6673816" y="378167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Arrow: Right 5">
            <a:extLst>
              <a:ext uri="{FF2B5EF4-FFF2-40B4-BE49-F238E27FC236}">
                <a16:creationId xmlns:a16="http://schemas.microsoft.com/office/drawing/2014/main" id="{21A26E3F-353D-0779-9524-6334A88B8A6A}"/>
              </a:ext>
              <a:ext uri="{C183D7F6-B498-43B3-948B-1728B52AA6E4}">
                <adec:decorative xmlns:adec="http://schemas.microsoft.com/office/drawing/2017/decorative" val="1"/>
              </a:ext>
            </a:extLst>
          </p:cNvPr>
          <p:cNvSpPr/>
          <p:nvPr/>
        </p:nvSpPr>
        <p:spPr>
          <a:xfrm>
            <a:off x="4421683" y="2020611"/>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9482000"/>
      </p:ext>
    </p:extLst>
  </p:cSld>
  <p:clrMapOvr>
    <a:masterClrMapping/>
  </p:clrMapOvr>
  <mc:AlternateContent xmlns:mc="http://schemas.openxmlformats.org/markup-compatibility/2006" xmlns:p14="http://schemas.microsoft.com/office/powerpoint/2010/main">
    <mc:Choice Requires="p14">
      <p:transition spd="slow" p14:dur="2000" advTm="66131"/>
    </mc:Choice>
    <mc:Fallback xmlns="">
      <p:transition spd="slow" advTm="661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Control/Path Apportionment -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321498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apportio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588821" y="1690688"/>
            <a:ext cx="8514323" cy="4351338"/>
          </a:xfrm>
          <a:prstGeom prst="rect">
            <a:avLst/>
          </a:prstGeom>
        </p:spPr>
      </p:pic>
      <p:sp>
        <p:nvSpPr>
          <p:cNvPr id="3" name="Oval 2" descr="Oval highlighting the place in the control path assignment screen where the control apportionment is entered.">
            <a:extLst>
              <a:ext uri="{FF2B5EF4-FFF2-40B4-BE49-F238E27FC236}">
                <a16:creationId xmlns:a16="http://schemas.microsoft.com/office/drawing/2014/main" id="{E9475F1E-7203-A0C7-A403-6D848940B18A}"/>
              </a:ext>
            </a:extLst>
          </p:cNvPr>
          <p:cNvSpPr/>
          <p:nvPr/>
        </p:nvSpPr>
        <p:spPr>
          <a:xfrm>
            <a:off x="6620256" y="290813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7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33</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Control/Path Apportionment - Bulk Upload</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the control apportio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D85B03E9-E134-6DB1-F02C-D991712837C2}"/>
              </a:ext>
            </a:extLst>
          </p:cNvPr>
          <p:cNvSpPr/>
          <p:nvPr/>
        </p:nvSpPr>
        <p:spPr>
          <a:xfrm>
            <a:off x="7987145" y="3985101"/>
            <a:ext cx="3602638" cy="380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162673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D1540-5CEC-4CBA-ADA5-A142757E0BE7}"/>
              </a:ext>
            </a:extLst>
          </p:cNvPr>
          <p:cNvSpPr>
            <a:spLocks noGrp="1"/>
          </p:cNvSpPr>
          <p:nvPr>
            <p:ph type="sldNum" sz="quarter" idx="12"/>
          </p:nvPr>
        </p:nvSpPr>
        <p:spPr/>
        <p:txBody>
          <a:bodyPr/>
          <a:lstStyle/>
          <a:p>
            <a:fld id="{C3625854-A157-44F5-B597-7EECA3982BD8}" type="slidenum">
              <a:rPr lang="en-US" smtClean="0"/>
              <a:t>34</a:t>
            </a:fld>
            <a:endParaRPr lang="en-US"/>
          </a:p>
        </p:txBody>
      </p:sp>
      <p:sp>
        <p:nvSpPr>
          <p:cNvPr id="2" name="Title 1">
            <a:extLst>
              <a:ext uri="{FF2B5EF4-FFF2-40B4-BE49-F238E27FC236}">
                <a16:creationId xmlns:a16="http://schemas.microsoft.com/office/drawing/2014/main" id="{30C523F0-29E6-48CA-B7FE-F6A066AEE137}"/>
              </a:ext>
            </a:extLst>
          </p:cNvPr>
          <p:cNvSpPr>
            <a:spLocks noGrp="1"/>
          </p:cNvSpPr>
          <p:nvPr>
            <p:ph type="title"/>
          </p:nvPr>
        </p:nvSpPr>
        <p:spPr/>
        <p:txBody>
          <a:bodyPr/>
          <a:lstStyle/>
          <a:p>
            <a:r>
              <a:rPr lang="en-US" b="1" dirty="0"/>
              <a:t>Percent Path Effectiveness</a:t>
            </a:r>
          </a:p>
        </p:txBody>
      </p:sp>
      <p:sp>
        <p:nvSpPr>
          <p:cNvPr id="3" name="Content Placeholder 2">
            <a:extLst>
              <a:ext uri="{FF2B5EF4-FFF2-40B4-BE49-F238E27FC236}">
                <a16:creationId xmlns:a16="http://schemas.microsoft.com/office/drawing/2014/main" id="{F8C74DD5-5511-4135-8E10-F8E05B5BA5FA}"/>
              </a:ext>
            </a:extLst>
          </p:cNvPr>
          <p:cNvSpPr>
            <a:spLocks noGrp="1"/>
          </p:cNvSpPr>
          <p:nvPr>
            <p:ph idx="1"/>
          </p:nvPr>
        </p:nvSpPr>
        <p:spPr/>
        <p:txBody>
          <a:bodyPr>
            <a:normAutofit/>
          </a:bodyPr>
          <a:lstStyle/>
          <a:p>
            <a:r>
              <a:rPr lang="en-US" i="1" dirty="0"/>
              <a:t>Required</a:t>
            </a:r>
            <a:r>
              <a:rPr lang="en-US" dirty="0"/>
              <a:t> on main paths (those associated with a release point apportionment).</a:t>
            </a:r>
          </a:p>
          <a:p>
            <a:r>
              <a:rPr lang="en-US" dirty="0"/>
              <a:t>If only one control device is in the path, it is equal to the percent control effectiveness for that control.</a:t>
            </a:r>
          </a:p>
          <a:p>
            <a:r>
              <a:rPr lang="en-US" dirty="0"/>
              <a:t>Depends control device configuration (in sequence, parallel, a combination):</a:t>
            </a:r>
          </a:p>
          <a:p>
            <a:pPr lvl="1"/>
            <a:r>
              <a:rPr lang="en-US" dirty="0"/>
              <a:t>In series: the multiplication of % control effectiveness, </a:t>
            </a:r>
          </a:p>
          <a:p>
            <a:pPr lvl="1"/>
            <a:r>
              <a:rPr lang="en-US" dirty="0"/>
              <a:t>In parallel: the average or weighted average of control device effectiveness.</a:t>
            </a:r>
          </a:p>
          <a:p>
            <a:r>
              <a:rPr lang="en-US" dirty="0"/>
              <a:t>Consult your SLT on the best way to represent path effectiveness, especially if you have a complex control configuration.</a:t>
            </a:r>
          </a:p>
        </p:txBody>
      </p:sp>
    </p:spTree>
    <p:extLst>
      <p:ext uri="{BB962C8B-B14F-4D97-AF65-F5344CB8AC3E}">
        <p14:creationId xmlns:p14="http://schemas.microsoft.com/office/powerpoint/2010/main" val="363106913"/>
      </p:ext>
    </p:extLst>
  </p:cSld>
  <p:clrMapOvr>
    <a:masterClrMapping/>
  </p:clrMapOvr>
  <mc:AlternateContent xmlns:mc="http://schemas.openxmlformats.org/markup-compatibility/2006" xmlns:p14="http://schemas.microsoft.com/office/powerpoint/2010/main">
    <mc:Choice Requires="p14">
      <p:transition spd="slow" p14:dur="2000" advTm="48508"/>
    </mc:Choice>
    <mc:Fallback xmlns="">
      <p:transition spd="slow" advTm="4850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52300-F8EF-4AA3-BB2D-91819DD3AE3A}"/>
              </a:ext>
            </a:extLst>
          </p:cNvPr>
          <p:cNvSpPr>
            <a:spLocks noGrp="1"/>
          </p:cNvSpPr>
          <p:nvPr>
            <p:ph type="sldNum" sz="quarter" idx="12"/>
          </p:nvPr>
        </p:nvSpPr>
        <p:spPr/>
        <p:txBody>
          <a:bodyPr/>
          <a:lstStyle/>
          <a:p>
            <a:fld id="{C3625854-A157-44F5-B597-7EECA3982BD8}" type="slidenum">
              <a:rPr lang="en-US" smtClean="0"/>
              <a:t>35</a:t>
            </a:fld>
            <a:endParaRPr lang="en-US"/>
          </a:p>
        </p:txBody>
      </p:sp>
      <p:sp>
        <p:nvSpPr>
          <p:cNvPr id="2" name="Title 1">
            <a:extLst>
              <a:ext uri="{FF2B5EF4-FFF2-40B4-BE49-F238E27FC236}">
                <a16:creationId xmlns:a16="http://schemas.microsoft.com/office/drawing/2014/main" id="{736BD9E7-B045-43E8-9FE2-FADAD3831F63}"/>
              </a:ext>
            </a:extLst>
          </p:cNvPr>
          <p:cNvSpPr>
            <a:spLocks noGrp="1"/>
          </p:cNvSpPr>
          <p:nvPr>
            <p:ph type="title"/>
          </p:nvPr>
        </p:nvSpPr>
        <p:spPr>
          <a:xfrm>
            <a:off x="838200" y="152988"/>
            <a:ext cx="10515600" cy="1325563"/>
          </a:xfrm>
        </p:spPr>
        <p:txBody>
          <a:bodyPr/>
          <a:lstStyle/>
          <a:p>
            <a:r>
              <a:rPr lang="en-US" b="1" dirty="0"/>
              <a:t>Path Effectiveness - User Interface</a:t>
            </a:r>
          </a:p>
        </p:txBody>
      </p:sp>
      <p:sp>
        <p:nvSpPr>
          <p:cNvPr id="10" name="TextBox 9">
            <a:extLst>
              <a:ext uri="{FF2B5EF4-FFF2-40B4-BE49-F238E27FC236}">
                <a16:creationId xmlns:a16="http://schemas.microsoft.com/office/drawing/2014/main" id="{87A00B61-A247-4A5D-A603-8E3104BA5499}"/>
              </a:ext>
            </a:extLst>
          </p:cNvPr>
          <p:cNvSpPr txBox="1"/>
          <p:nvPr/>
        </p:nvSpPr>
        <p:spPr>
          <a:xfrm>
            <a:off x="797655" y="2994120"/>
            <a:ext cx="1926771" cy="923330"/>
          </a:xfrm>
          <a:prstGeom prst="rect">
            <a:avLst/>
          </a:prstGeom>
          <a:noFill/>
        </p:spPr>
        <p:txBody>
          <a:bodyPr wrap="square">
            <a:spAutoFit/>
          </a:bodyPr>
          <a:lstStyle/>
          <a:p>
            <a:r>
              <a:rPr lang="en-US" dirty="0"/>
              <a:t>Found in the screen for each path.</a:t>
            </a:r>
          </a:p>
        </p:txBody>
      </p:sp>
      <p:pic>
        <p:nvPicPr>
          <p:cNvPr id="9" name="Picture 8" descr="User Interface path screen showing where path data is entered.">
            <a:extLst>
              <a:ext uri="{FF2B5EF4-FFF2-40B4-BE49-F238E27FC236}">
                <a16:creationId xmlns:a16="http://schemas.microsoft.com/office/drawing/2014/main" id="{4A99B11F-273E-4D66-B729-C03BAF685DA1}"/>
              </a:ext>
            </a:extLst>
          </p:cNvPr>
          <p:cNvPicPr>
            <a:picLocks noChangeAspect="1"/>
          </p:cNvPicPr>
          <p:nvPr/>
        </p:nvPicPr>
        <p:blipFill rotWithShape="1">
          <a:blip r:embed="rId2"/>
          <a:srcRect t="11351"/>
          <a:stretch/>
        </p:blipFill>
        <p:spPr>
          <a:xfrm>
            <a:off x="2683880" y="1315329"/>
            <a:ext cx="6824239" cy="4872745"/>
          </a:xfrm>
          <a:prstGeom prst="rect">
            <a:avLst/>
          </a:prstGeom>
        </p:spPr>
      </p:pic>
    </p:spTree>
    <p:extLst>
      <p:ext uri="{BB962C8B-B14F-4D97-AF65-F5344CB8AC3E}">
        <p14:creationId xmlns:p14="http://schemas.microsoft.com/office/powerpoint/2010/main" val="3051914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8C0-3D68-42FC-A483-BD514804B5CC}"/>
              </a:ext>
            </a:extLst>
          </p:cNvPr>
          <p:cNvSpPr>
            <a:spLocks noGrp="1"/>
          </p:cNvSpPr>
          <p:nvPr>
            <p:ph type="title"/>
          </p:nvPr>
        </p:nvSpPr>
        <p:spPr/>
        <p:txBody>
          <a:bodyPr/>
          <a:lstStyle/>
          <a:p>
            <a:r>
              <a:rPr lang="en-US" b="1" dirty="0"/>
              <a:t>Path Effectiveness - Bulk Upload</a:t>
            </a:r>
            <a:endParaRPr lang="en-US" dirty="0"/>
          </a:p>
        </p:txBody>
      </p:sp>
      <p:sp>
        <p:nvSpPr>
          <p:cNvPr id="4" name="Slide Number Placeholder 3">
            <a:extLst>
              <a:ext uri="{FF2B5EF4-FFF2-40B4-BE49-F238E27FC236}">
                <a16:creationId xmlns:a16="http://schemas.microsoft.com/office/drawing/2014/main" id="{22D73544-6D1F-4F87-BF6B-F525579B137F}"/>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6" name="TextBox 5">
            <a:extLst>
              <a:ext uri="{FF2B5EF4-FFF2-40B4-BE49-F238E27FC236}">
                <a16:creationId xmlns:a16="http://schemas.microsoft.com/office/drawing/2014/main" id="{8D79DFD4-EE63-4627-B048-81DF40FD49DB}"/>
              </a:ext>
            </a:extLst>
          </p:cNvPr>
          <p:cNvSpPr txBox="1"/>
          <p:nvPr/>
        </p:nvSpPr>
        <p:spPr>
          <a:xfrm>
            <a:off x="751669" y="3105834"/>
            <a:ext cx="1812485" cy="923330"/>
          </a:xfrm>
          <a:prstGeom prst="rect">
            <a:avLst/>
          </a:prstGeom>
          <a:noFill/>
        </p:spPr>
        <p:txBody>
          <a:bodyPr wrap="square">
            <a:spAutoFit/>
          </a:bodyPr>
          <a:lstStyle/>
          <a:p>
            <a:r>
              <a:rPr lang="en-US" dirty="0"/>
              <a:t>Found in the “Control Paths” tab.</a:t>
            </a:r>
          </a:p>
        </p:txBody>
      </p:sp>
      <p:pic>
        <p:nvPicPr>
          <p:cNvPr id="5" name="Picture 4" descr="Bulk Upload screen showing where in the control paths tab data for paths effectiveness can be entered.">
            <a:extLst>
              <a:ext uri="{FF2B5EF4-FFF2-40B4-BE49-F238E27FC236}">
                <a16:creationId xmlns:a16="http://schemas.microsoft.com/office/drawing/2014/main" id="{6946CD87-0548-4C75-B10E-DB93024BCDC3}"/>
              </a:ext>
            </a:extLst>
          </p:cNvPr>
          <p:cNvPicPr>
            <a:picLocks noChangeAspect="1"/>
          </p:cNvPicPr>
          <p:nvPr/>
        </p:nvPicPr>
        <p:blipFill rotWithShape="1">
          <a:blip r:embed="rId2"/>
          <a:srcRect t="24652" r="14599"/>
          <a:stretch/>
        </p:blipFill>
        <p:spPr>
          <a:xfrm>
            <a:off x="2727702" y="1592471"/>
            <a:ext cx="8214102" cy="4900403"/>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F19ED730-07EE-8C41-20F9-877CF9CD90FE}"/>
              </a:ext>
            </a:extLst>
          </p:cNvPr>
          <p:cNvSpPr/>
          <p:nvPr/>
        </p:nvSpPr>
        <p:spPr>
          <a:xfrm>
            <a:off x="8827996" y="3909218"/>
            <a:ext cx="2277356"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891462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71888-764E-4456-E514-6AAE071C9BB6}"/>
              </a:ext>
            </a:extLst>
          </p:cNvPr>
          <p:cNvSpPr>
            <a:spLocks noGrp="1"/>
          </p:cNvSpPr>
          <p:nvPr>
            <p:ph type="sldNum" sz="quarter" idx="12"/>
          </p:nvPr>
        </p:nvSpPr>
        <p:spPr/>
        <p:txBody>
          <a:bodyPr/>
          <a:lstStyle/>
          <a:p>
            <a:fld id="{C3625854-A157-44F5-B597-7EECA3982BD8}" type="slidenum">
              <a:rPr lang="en-US" smtClean="0"/>
              <a:t>37</a:t>
            </a:fld>
            <a:endParaRPr lang="en-US"/>
          </a:p>
        </p:txBody>
      </p:sp>
      <p:sp>
        <p:nvSpPr>
          <p:cNvPr id="2" name="Title 1">
            <a:extLst>
              <a:ext uri="{FF2B5EF4-FFF2-40B4-BE49-F238E27FC236}">
                <a16:creationId xmlns:a16="http://schemas.microsoft.com/office/drawing/2014/main" id="{5AE079DD-C9A7-35B3-8516-58BE6A3CDA68}"/>
              </a:ext>
            </a:extLst>
          </p:cNvPr>
          <p:cNvSpPr>
            <a:spLocks noGrp="1"/>
          </p:cNvSpPr>
          <p:nvPr>
            <p:ph type="title"/>
          </p:nvPr>
        </p:nvSpPr>
        <p:spPr/>
        <p:txBody>
          <a:bodyPr/>
          <a:lstStyle/>
          <a:p>
            <a:r>
              <a:rPr lang="en-US" b="1" dirty="0"/>
              <a:t>Path Pollutant Percent Reduction Efficiency</a:t>
            </a:r>
          </a:p>
        </p:txBody>
      </p:sp>
      <p:sp>
        <p:nvSpPr>
          <p:cNvPr id="3" name="Content Placeholder 2">
            <a:extLst>
              <a:ext uri="{FF2B5EF4-FFF2-40B4-BE49-F238E27FC236}">
                <a16:creationId xmlns:a16="http://schemas.microsoft.com/office/drawing/2014/main" id="{13DDBB6F-AB29-50DA-3A5E-5787B5532470}"/>
              </a:ext>
            </a:extLst>
          </p:cNvPr>
          <p:cNvSpPr>
            <a:spLocks noGrp="1"/>
          </p:cNvSpPr>
          <p:nvPr>
            <p:ph idx="1"/>
          </p:nvPr>
        </p:nvSpPr>
        <p:spPr/>
        <p:txBody>
          <a:bodyPr>
            <a:normAutofit fontScale="92500"/>
          </a:bodyPr>
          <a:lstStyle/>
          <a:p>
            <a:r>
              <a:rPr lang="en-US" i="1" dirty="0"/>
              <a:t>Required</a:t>
            </a:r>
            <a:r>
              <a:rPr lang="en-US" dirty="0"/>
              <a:t> on main paths (those associated with a release point apportionment).</a:t>
            </a:r>
          </a:p>
          <a:p>
            <a:r>
              <a:rPr lang="en-US" dirty="0"/>
              <a:t>If there is only one control device, then it is the same as the control percent reduction efficiency.</a:t>
            </a:r>
          </a:p>
          <a:p>
            <a:r>
              <a:rPr lang="en-US" dirty="0"/>
              <a:t>If there are more than one control device reducing the same pollutant, it is a combination of the reduction efficiency of all those devices.  </a:t>
            </a:r>
          </a:p>
          <a:p>
            <a:r>
              <a:rPr lang="en-US" dirty="0"/>
              <a:t>Depends on the control device configuration (in sequence, parallel, a combination).</a:t>
            </a:r>
          </a:p>
          <a:p>
            <a:r>
              <a:rPr lang="en-US" dirty="0"/>
              <a:t>Consult your SLT on the best way to represent path effectiveness, especially if you have a complex control configuration.</a:t>
            </a:r>
          </a:p>
        </p:txBody>
      </p:sp>
    </p:spTree>
    <p:extLst>
      <p:ext uri="{BB962C8B-B14F-4D97-AF65-F5344CB8AC3E}">
        <p14:creationId xmlns:p14="http://schemas.microsoft.com/office/powerpoint/2010/main" val="2614490747"/>
      </p:ext>
    </p:extLst>
  </p:cSld>
  <p:clrMapOvr>
    <a:masterClrMapping/>
  </p:clrMapOvr>
  <mc:AlternateContent xmlns:mc="http://schemas.openxmlformats.org/markup-compatibility/2006" xmlns:p14="http://schemas.microsoft.com/office/powerpoint/2010/main">
    <mc:Choice Requires="p14">
      <p:transition spd="slow" p14:dur="2000" advTm="39795"/>
    </mc:Choice>
    <mc:Fallback xmlns="">
      <p:transition spd="slow" advTm="3979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AAA9B-61B5-E34D-E10C-C1E8CE6FB479}"/>
              </a:ext>
            </a:extLst>
          </p:cNvPr>
          <p:cNvSpPr>
            <a:spLocks noGrp="1"/>
          </p:cNvSpPr>
          <p:nvPr>
            <p:ph type="sldNum" sz="quarter" idx="12"/>
          </p:nvPr>
        </p:nvSpPr>
        <p:spPr/>
        <p:txBody>
          <a:bodyPr/>
          <a:lstStyle/>
          <a:p>
            <a:fld id="{C3625854-A157-44F5-B597-7EECA3982BD8}" type="slidenum">
              <a:rPr lang="en-US" smtClean="0"/>
              <a:t>38</a:t>
            </a:fld>
            <a:endParaRPr lang="en-US"/>
          </a:p>
        </p:txBody>
      </p:sp>
      <p:sp>
        <p:nvSpPr>
          <p:cNvPr id="2" name="Title 1">
            <a:extLst>
              <a:ext uri="{FF2B5EF4-FFF2-40B4-BE49-F238E27FC236}">
                <a16:creationId xmlns:a16="http://schemas.microsoft.com/office/drawing/2014/main" id="{CF4E2086-4D16-A95B-A3B2-099351C5BCF0}"/>
              </a:ext>
            </a:extLst>
          </p:cNvPr>
          <p:cNvSpPr>
            <a:spLocks noGrp="1"/>
          </p:cNvSpPr>
          <p:nvPr>
            <p:ph type="title"/>
          </p:nvPr>
        </p:nvSpPr>
        <p:spPr/>
        <p:txBody>
          <a:bodyPr/>
          <a:lstStyle/>
          <a:p>
            <a:r>
              <a:rPr lang="en-US" b="1" dirty="0"/>
              <a:t>Path Pollutants - User Interface</a:t>
            </a:r>
          </a:p>
        </p:txBody>
      </p:sp>
      <p:pic>
        <p:nvPicPr>
          <p:cNvPr id="6" name="Picture 5" descr="A screen showing how to enter path pollutants in the user interface.  Path pollutant efficiency is the combined efficiency of the controls for that pollutant that are in that path.">
            <a:extLst>
              <a:ext uri="{FF2B5EF4-FFF2-40B4-BE49-F238E27FC236}">
                <a16:creationId xmlns:a16="http://schemas.microsoft.com/office/drawing/2014/main" id="{457178A0-5B7F-01A5-7A49-2E3876A8B8E6}"/>
              </a:ext>
            </a:extLst>
          </p:cNvPr>
          <p:cNvPicPr>
            <a:picLocks noChangeAspect="1"/>
          </p:cNvPicPr>
          <p:nvPr/>
        </p:nvPicPr>
        <p:blipFill rotWithShape="1">
          <a:blip r:embed="rId2"/>
          <a:srcRect t="8472"/>
          <a:stretch/>
        </p:blipFill>
        <p:spPr>
          <a:xfrm>
            <a:off x="1000125" y="1379926"/>
            <a:ext cx="8763000" cy="4683940"/>
          </a:xfrm>
          <a:prstGeom prst="rect">
            <a:avLst/>
          </a:prstGeom>
        </p:spPr>
      </p:pic>
      <p:sp>
        <p:nvSpPr>
          <p:cNvPr id="7" name="TextBox 6">
            <a:extLst>
              <a:ext uri="{FF2B5EF4-FFF2-40B4-BE49-F238E27FC236}">
                <a16:creationId xmlns:a16="http://schemas.microsoft.com/office/drawing/2014/main" id="{C0FD664F-25A1-EB3A-4D99-59F8243E90B2}"/>
              </a:ext>
            </a:extLst>
          </p:cNvPr>
          <p:cNvSpPr txBox="1"/>
          <p:nvPr/>
        </p:nvSpPr>
        <p:spPr>
          <a:xfrm>
            <a:off x="9925050" y="2676947"/>
            <a:ext cx="1514475" cy="1200329"/>
          </a:xfrm>
          <a:prstGeom prst="rect">
            <a:avLst/>
          </a:prstGeom>
          <a:noFill/>
        </p:spPr>
        <p:txBody>
          <a:bodyPr wrap="square" rtlCol="0">
            <a:spAutoFit/>
          </a:bodyPr>
          <a:lstStyle/>
          <a:p>
            <a:r>
              <a:rPr lang="en-US" dirty="0"/>
              <a:t>Can be added in the screen for an existing path.</a:t>
            </a:r>
          </a:p>
        </p:txBody>
      </p:sp>
    </p:spTree>
    <p:extLst>
      <p:ext uri="{BB962C8B-B14F-4D97-AF65-F5344CB8AC3E}">
        <p14:creationId xmlns:p14="http://schemas.microsoft.com/office/powerpoint/2010/main" val="208090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043F1-6F8C-7CD7-9F71-4DB317F3AAA9}"/>
              </a:ext>
            </a:extLst>
          </p:cNvPr>
          <p:cNvSpPr>
            <a:spLocks noGrp="1"/>
          </p:cNvSpPr>
          <p:nvPr>
            <p:ph type="sldNum" sz="quarter" idx="12"/>
          </p:nvPr>
        </p:nvSpPr>
        <p:spPr/>
        <p:txBody>
          <a:bodyPr/>
          <a:lstStyle/>
          <a:p>
            <a:fld id="{C3625854-A157-44F5-B597-7EECA3982BD8}" type="slidenum">
              <a:rPr lang="en-US" smtClean="0"/>
              <a:t>39</a:t>
            </a:fld>
            <a:endParaRPr lang="en-US"/>
          </a:p>
        </p:txBody>
      </p:sp>
      <p:sp>
        <p:nvSpPr>
          <p:cNvPr id="2" name="Title 1">
            <a:extLst>
              <a:ext uri="{FF2B5EF4-FFF2-40B4-BE49-F238E27FC236}">
                <a16:creationId xmlns:a16="http://schemas.microsoft.com/office/drawing/2014/main" id="{6D5927BC-35BE-FFFB-8756-2259F3E475B2}"/>
              </a:ext>
            </a:extLst>
          </p:cNvPr>
          <p:cNvSpPr>
            <a:spLocks noGrp="1"/>
          </p:cNvSpPr>
          <p:nvPr>
            <p:ph type="title"/>
          </p:nvPr>
        </p:nvSpPr>
        <p:spPr/>
        <p:txBody>
          <a:bodyPr/>
          <a:lstStyle/>
          <a:p>
            <a:r>
              <a:rPr lang="en-US" b="1" dirty="0"/>
              <a:t>Path Pollutants - Bulk Upload</a:t>
            </a:r>
          </a:p>
        </p:txBody>
      </p:sp>
      <p:pic>
        <p:nvPicPr>
          <p:cNvPr id="6" name="Picture 5" descr="Screen showing an example of the &quot;Control Path Pollutants&quot; tab of the bulk upload template where the path pollutant percent reduction efficiency can be entered.">
            <a:extLst>
              <a:ext uri="{FF2B5EF4-FFF2-40B4-BE49-F238E27FC236}">
                <a16:creationId xmlns:a16="http://schemas.microsoft.com/office/drawing/2014/main" id="{71A11898-DB9E-50AC-FA45-EDA70DD3217D}"/>
              </a:ext>
            </a:extLst>
          </p:cNvPr>
          <p:cNvPicPr>
            <a:picLocks noChangeAspect="1"/>
          </p:cNvPicPr>
          <p:nvPr/>
        </p:nvPicPr>
        <p:blipFill rotWithShape="1">
          <a:blip r:embed="rId2"/>
          <a:srcRect t="26944"/>
          <a:stretch/>
        </p:blipFill>
        <p:spPr>
          <a:xfrm>
            <a:off x="971550" y="1403098"/>
            <a:ext cx="8836932" cy="4398556"/>
          </a:xfrm>
          <a:prstGeom prst="rect">
            <a:avLst/>
          </a:prstGeom>
        </p:spPr>
      </p:pic>
      <p:sp>
        <p:nvSpPr>
          <p:cNvPr id="7" name="TextBox 6">
            <a:extLst>
              <a:ext uri="{FF2B5EF4-FFF2-40B4-BE49-F238E27FC236}">
                <a16:creationId xmlns:a16="http://schemas.microsoft.com/office/drawing/2014/main" id="{2DB9D7AE-632D-BD57-9CCB-0F69BB2AF460}"/>
              </a:ext>
            </a:extLst>
          </p:cNvPr>
          <p:cNvSpPr txBox="1"/>
          <p:nvPr/>
        </p:nvSpPr>
        <p:spPr>
          <a:xfrm>
            <a:off x="9982200" y="2413337"/>
            <a:ext cx="1926318" cy="2031325"/>
          </a:xfrm>
          <a:prstGeom prst="rect">
            <a:avLst/>
          </a:prstGeom>
          <a:solidFill>
            <a:schemeClr val="bg1"/>
          </a:solidFill>
        </p:spPr>
        <p:txBody>
          <a:bodyPr wrap="square" rtlCol="0">
            <a:spAutoFit/>
          </a:bodyPr>
          <a:lstStyle/>
          <a:p>
            <a:r>
              <a:rPr lang="en-US" dirty="0"/>
              <a:t>Can be entered, for an existing path, in the “Control Path Pollutants” tab of the bulk upload template.</a:t>
            </a:r>
          </a:p>
        </p:txBody>
      </p:sp>
      <p:sp>
        <p:nvSpPr>
          <p:cNvPr id="3" name="Oval 2" descr="Highlight of where percent control effectiveness is entered in the CAERS screen.">
            <a:extLst>
              <a:ext uri="{FF2B5EF4-FFF2-40B4-BE49-F238E27FC236}">
                <a16:creationId xmlns:a16="http://schemas.microsoft.com/office/drawing/2014/main" id="{DB8BFE53-65FA-A245-11B6-C658E0B17C12}"/>
              </a:ext>
            </a:extLst>
          </p:cNvPr>
          <p:cNvSpPr/>
          <p:nvPr/>
        </p:nvSpPr>
        <p:spPr>
          <a:xfrm>
            <a:off x="5485398" y="3602376"/>
            <a:ext cx="2113808"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286998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4</a:t>
            </a:fld>
            <a:endParaRPr lang="en-US"/>
          </a:p>
        </p:txBody>
      </p:sp>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a:xfrm>
            <a:off x="838200" y="2766218"/>
            <a:ext cx="10515600" cy="1325563"/>
          </a:xfrm>
        </p:spPr>
        <p:txBody>
          <a:bodyPr/>
          <a:lstStyle/>
          <a:p>
            <a:pPr algn="ctr"/>
            <a:r>
              <a:rPr lang="en-US" b="1" dirty="0"/>
              <a:t>Control-related Concepts and Data Fields </a:t>
            </a:r>
          </a:p>
        </p:txBody>
      </p:sp>
    </p:spTree>
    <p:extLst>
      <p:ext uri="{BB962C8B-B14F-4D97-AF65-F5344CB8AC3E}">
        <p14:creationId xmlns:p14="http://schemas.microsoft.com/office/powerpoint/2010/main" val="91886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A31CF-E590-4913-884D-86C3D5D30765}"/>
              </a:ext>
            </a:extLst>
          </p:cNvPr>
          <p:cNvSpPr>
            <a:spLocks noGrp="1"/>
          </p:cNvSpPr>
          <p:nvPr>
            <p:ph type="sldNum" sz="quarter" idx="12"/>
          </p:nvPr>
        </p:nvSpPr>
        <p:spPr/>
        <p:txBody>
          <a:bodyPr/>
          <a:lstStyle/>
          <a:p>
            <a:fld id="{C3625854-A157-44F5-B597-7EECA3982BD8}" type="slidenum">
              <a:rPr lang="en-US" smtClean="0"/>
              <a:t>40</a:t>
            </a:fld>
            <a:endParaRPr lang="en-US"/>
          </a:p>
        </p:txBody>
      </p:sp>
      <p:sp>
        <p:nvSpPr>
          <p:cNvPr id="2" name="Title 1">
            <a:extLst>
              <a:ext uri="{FF2B5EF4-FFF2-40B4-BE49-F238E27FC236}">
                <a16:creationId xmlns:a16="http://schemas.microsoft.com/office/drawing/2014/main" id="{C7BB5DC7-3944-43C6-81CF-BECEB294D576}"/>
              </a:ext>
            </a:extLst>
          </p:cNvPr>
          <p:cNvSpPr>
            <a:spLocks noGrp="1"/>
          </p:cNvSpPr>
          <p:nvPr>
            <p:ph type="title"/>
          </p:nvPr>
        </p:nvSpPr>
        <p:spPr/>
        <p:txBody>
          <a:bodyPr/>
          <a:lstStyle/>
          <a:p>
            <a:r>
              <a:rPr lang="en-US" b="1" dirty="0"/>
              <a:t>Overall Percent Control - CAERS</a:t>
            </a:r>
          </a:p>
        </p:txBody>
      </p:sp>
      <p:sp>
        <p:nvSpPr>
          <p:cNvPr id="3" name="Content Placeholder 2">
            <a:extLst>
              <a:ext uri="{FF2B5EF4-FFF2-40B4-BE49-F238E27FC236}">
                <a16:creationId xmlns:a16="http://schemas.microsoft.com/office/drawing/2014/main" id="{51214837-CE3B-4557-A99A-86ED59FAFD8A}"/>
              </a:ext>
            </a:extLst>
          </p:cNvPr>
          <p:cNvSpPr>
            <a:spLocks noGrp="1"/>
          </p:cNvSpPr>
          <p:nvPr>
            <p:ph idx="1"/>
          </p:nvPr>
        </p:nvSpPr>
        <p:spPr/>
        <p:txBody>
          <a:bodyPr>
            <a:normAutofit fontScale="92500" lnSpcReduction="20000"/>
          </a:bodyPr>
          <a:lstStyle/>
          <a:p>
            <a:r>
              <a:rPr lang="en-US" i="1" dirty="0"/>
              <a:t>Not</a:t>
            </a:r>
            <a:r>
              <a:rPr lang="en-US" dirty="0"/>
              <a:t> required. CAERS will factor in the overall percent control in your emissions calculation </a:t>
            </a:r>
            <a:r>
              <a:rPr lang="en-US" i="1" dirty="0"/>
              <a:t>if</a:t>
            </a:r>
            <a:r>
              <a:rPr lang="en-US" dirty="0"/>
              <a:t> you have entered it:</a:t>
            </a:r>
          </a:p>
          <a:p>
            <a:pPr lvl="1"/>
            <a:r>
              <a:rPr lang="en-US" dirty="0"/>
              <a:t>Single Control Overall Percent Control = percent captured * efficiency * effectiveness.</a:t>
            </a:r>
          </a:p>
          <a:p>
            <a:pPr lvl="1"/>
            <a:r>
              <a:rPr lang="en-US" dirty="0"/>
              <a:t>Parallel Controls that control the same pollutant: add individual overall %.</a:t>
            </a:r>
          </a:p>
          <a:p>
            <a:pPr lvl="1"/>
            <a:r>
              <a:rPr lang="en-US" dirty="0"/>
              <a:t>In Series Controls that control the same pollutant: multiply individual overall % controls.</a:t>
            </a:r>
          </a:p>
          <a:p>
            <a:pPr lvl="1"/>
            <a:r>
              <a:rPr lang="en-US" dirty="0"/>
              <a:t>Complex Controls that control the same pollutant: may need average, weighted average.  Consult your SLT on the best approach.</a:t>
            </a:r>
          </a:p>
          <a:p>
            <a:r>
              <a:rPr lang="en-US" dirty="0"/>
              <a:t>You may also need to factor in control apportionments.</a:t>
            </a:r>
          </a:p>
          <a:p>
            <a:r>
              <a:rPr lang="en-US" dirty="0"/>
              <a:t>Select a method of calculation that does </a:t>
            </a:r>
            <a:r>
              <a:rPr lang="en-US" i="1" dirty="0"/>
              <a:t>not</a:t>
            </a:r>
            <a:r>
              <a:rPr lang="en-US" dirty="0"/>
              <a:t> include control reductions to avoid double counting the reductions. E.g. EPA Factor (no control efficiency).</a:t>
            </a:r>
          </a:p>
        </p:txBody>
      </p:sp>
    </p:spTree>
    <p:extLst>
      <p:ext uri="{BB962C8B-B14F-4D97-AF65-F5344CB8AC3E}">
        <p14:creationId xmlns:p14="http://schemas.microsoft.com/office/powerpoint/2010/main" val="53499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1B67-7BB3-44C4-89A5-006610C9D0D9}"/>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2" name="Title 1">
            <a:extLst>
              <a:ext uri="{FF2B5EF4-FFF2-40B4-BE49-F238E27FC236}">
                <a16:creationId xmlns:a16="http://schemas.microsoft.com/office/drawing/2014/main" id="{2EECC9BB-6D48-4624-8D56-F6C54E173121}"/>
              </a:ext>
            </a:extLst>
          </p:cNvPr>
          <p:cNvSpPr>
            <a:spLocks noGrp="1"/>
          </p:cNvSpPr>
          <p:nvPr>
            <p:ph type="title"/>
          </p:nvPr>
        </p:nvSpPr>
        <p:spPr/>
        <p:txBody>
          <a:bodyPr/>
          <a:lstStyle/>
          <a:p>
            <a:r>
              <a:rPr lang="en-US" b="1" dirty="0"/>
              <a:t>Overall Percent Control - User Interface</a:t>
            </a:r>
          </a:p>
        </p:txBody>
      </p:sp>
      <p:pic>
        <p:nvPicPr>
          <p:cNvPr id="6" name="Picture 5" descr="User Interface screen showing the emissions screen where overall percent control data is entered.">
            <a:extLst>
              <a:ext uri="{FF2B5EF4-FFF2-40B4-BE49-F238E27FC236}">
                <a16:creationId xmlns:a16="http://schemas.microsoft.com/office/drawing/2014/main" id="{D9A3623F-4E00-4CA6-8A34-D95AF8C9977D}"/>
              </a:ext>
            </a:extLst>
          </p:cNvPr>
          <p:cNvPicPr>
            <a:picLocks noChangeAspect="1"/>
          </p:cNvPicPr>
          <p:nvPr/>
        </p:nvPicPr>
        <p:blipFill>
          <a:blip r:embed="rId2"/>
          <a:stretch>
            <a:fillRect/>
          </a:stretch>
        </p:blipFill>
        <p:spPr>
          <a:xfrm>
            <a:off x="3748151" y="1414496"/>
            <a:ext cx="6884099" cy="4952337"/>
          </a:xfrm>
          <a:prstGeom prst="rect">
            <a:avLst/>
          </a:prstGeom>
        </p:spPr>
      </p:pic>
      <p:sp>
        <p:nvSpPr>
          <p:cNvPr id="7" name="TextBox 6">
            <a:extLst>
              <a:ext uri="{FF2B5EF4-FFF2-40B4-BE49-F238E27FC236}">
                <a16:creationId xmlns:a16="http://schemas.microsoft.com/office/drawing/2014/main" id="{4980BFB4-5EC2-4A38-AB8A-1CCE65B64EC5}"/>
              </a:ext>
            </a:extLst>
          </p:cNvPr>
          <p:cNvSpPr txBox="1"/>
          <p:nvPr/>
        </p:nvSpPr>
        <p:spPr>
          <a:xfrm>
            <a:off x="1329790" y="3300710"/>
            <a:ext cx="1926771" cy="923330"/>
          </a:xfrm>
          <a:prstGeom prst="rect">
            <a:avLst/>
          </a:prstGeom>
          <a:noFill/>
        </p:spPr>
        <p:txBody>
          <a:bodyPr wrap="square">
            <a:spAutoFit/>
          </a:bodyPr>
          <a:lstStyle/>
          <a:p>
            <a:r>
              <a:rPr lang="en-US" dirty="0"/>
              <a:t>Found in the emissions estimation screen</a:t>
            </a:r>
          </a:p>
        </p:txBody>
      </p:sp>
      <p:sp>
        <p:nvSpPr>
          <p:cNvPr id="3" name="Oval 2" descr="Oval highlighting the place on the screen where the user enters the overall percent control.">
            <a:extLst>
              <a:ext uri="{FF2B5EF4-FFF2-40B4-BE49-F238E27FC236}">
                <a16:creationId xmlns:a16="http://schemas.microsoft.com/office/drawing/2014/main" id="{856CE696-1436-5D8B-EE67-FBCE97ADBCE0}"/>
              </a:ext>
              <a:ext uri="{C183D7F6-B498-43B3-948B-1728B52AA6E4}">
                <adec:decorative xmlns:adec="http://schemas.microsoft.com/office/drawing/2017/decorative" val="0"/>
              </a:ext>
            </a:extLst>
          </p:cNvPr>
          <p:cNvSpPr/>
          <p:nvPr/>
        </p:nvSpPr>
        <p:spPr>
          <a:xfrm>
            <a:off x="6096000" y="5048804"/>
            <a:ext cx="1950720" cy="39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1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216DE-2850-4A38-B263-C8CDBA79CF98}"/>
              </a:ext>
            </a:extLst>
          </p:cNvPr>
          <p:cNvSpPr>
            <a:spLocks noGrp="1"/>
          </p:cNvSpPr>
          <p:nvPr>
            <p:ph type="sldNum" sz="quarter" idx="12"/>
          </p:nvPr>
        </p:nvSpPr>
        <p:spPr/>
        <p:txBody>
          <a:bodyPr/>
          <a:lstStyle/>
          <a:p>
            <a:fld id="{C3625854-A157-44F5-B597-7EECA3982BD8}" type="slidenum">
              <a:rPr lang="en-US" smtClean="0"/>
              <a:t>42</a:t>
            </a:fld>
            <a:endParaRPr lang="en-US"/>
          </a:p>
        </p:txBody>
      </p:sp>
      <p:sp>
        <p:nvSpPr>
          <p:cNvPr id="2" name="Title 1">
            <a:extLst>
              <a:ext uri="{FF2B5EF4-FFF2-40B4-BE49-F238E27FC236}">
                <a16:creationId xmlns:a16="http://schemas.microsoft.com/office/drawing/2014/main" id="{9689AB75-6FEE-46FC-B074-BA5D34FC2445}"/>
              </a:ext>
            </a:extLst>
          </p:cNvPr>
          <p:cNvSpPr>
            <a:spLocks noGrp="1"/>
          </p:cNvSpPr>
          <p:nvPr>
            <p:ph type="title"/>
          </p:nvPr>
        </p:nvSpPr>
        <p:spPr/>
        <p:txBody>
          <a:bodyPr/>
          <a:lstStyle/>
          <a:p>
            <a:r>
              <a:rPr lang="en-US" b="1" dirty="0"/>
              <a:t>Overall Percent Control - Bulk Upload Template</a:t>
            </a:r>
            <a:endParaRPr lang="en-US" dirty="0"/>
          </a:p>
        </p:txBody>
      </p:sp>
      <p:pic>
        <p:nvPicPr>
          <p:cNvPr id="6" name="Picture 5" descr="Bulk Upload screen showing the emissions tab where overall percent control data is entered.">
            <a:extLst>
              <a:ext uri="{FF2B5EF4-FFF2-40B4-BE49-F238E27FC236}">
                <a16:creationId xmlns:a16="http://schemas.microsoft.com/office/drawing/2014/main" id="{685D765D-A920-4C50-AC29-681C8E7BE92B}"/>
              </a:ext>
            </a:extLst>
          </p:cNvPr>
          <p:cNvPicPr>
            <a:picLocks noChangeAspect="1"/>
          </p:cNvPicPr>
          <p:nvPr/>
        </p:nvPicPr>
        <p:blipFill rotWithShape="1">
          <a:blip r:embed="rId2"/>
          <a:srcRect t="26980"/>
          <a:stretch/>
        </p:blipFill>
        <p:spPr>
          <a:xfrm>
            <a:off x="1281344" y="1865139"/>
            <a:ext cx="9224731" cy="3626434"/>
          </a:xfrm>
          <a:prstGeom prst="rect">
            <a:avLst/>
          </a:prstGeom>
        </p:spPr>
      </p:pic>
      <p:sp>
        <p:nvSpPr>
          <p:cNvPr id="7" name="TextBox 6">
            <a:extLst>
              <a:ext uri="{FF2B5EF4-FFF2-40B4-BE49-F238E27FC236}">
                <a16:creationId xmlns:a16="http://schemas.microsoft.com/office/drawing/2014/main" id="{FD962084-95DF-4AFD-9441-AECEAD11E53B}"/>
              </a:ext>
            </a:extLst>
          </p:cNvPr>
          <p:cNvSpPr txBox="1"/>
          <p:nvPr/>
        </p:nvSpPr>
        <p:spPr>
          <a:xfrm>
            <a:off x="1281344" y="5692092"/>
            <a:ext cx="9454032" cy="369332"/>
          </a:xfrm>
          <a:prstGeom prst="rect">
            <a:avLst/>
          </a:prstGeom>
          <a:noFill/>
        </p:spPr>
        <p:txBody>
          <a:bodyPr wrap="square">
            <a:spAutoFit/>
          </a:bodyPr>
          <a:lstStyle/>
          <a:p>
            <a:r>
              <a:rPr lang="en-US" dirty="0"/>
              <a:t>Found in the “Emissions” tab and can be entered for an existing unit/process and pollutant.</a:t>
            </a:r>
          </a:p>
        </p:txBody>
      </p:sp>
      <p:sp>
        <p:nvSpPr>
          <p:cNvPr id="3" name="Oval 2" descr="Highlight of where percent control effectiveness is entered in the CAERS screen.">
            <a:extLst>
              <a:ext uri="{FF2B5EF4-FFF2-40B4-BE49-F238E27FC236}">
                <a16:creationId xmlns:a16="http://schemas.microsoft.com/office/drawing/2014/main" id="{7A763D76-483D-3D8F-408A-A77EBD672B63}"/>
              </a:ext>
            </a:extLst>
          </p:cNvPr>
          <p:cNvSpPr/>
          <p:nvPr/>
        </p:nvSpPr>
        <p:spPr>
          <a:xfrm>
            <a:off x="7903028" y="3475832"/>
            <a:ext cx="1513115" cy="290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615870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43</a:t>
            </a:fld>
            <a:endParaRPr lang="en-US"/>
          </a:p>
        </p:txBody>
      </p:sp>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a:xfrm>
            <a:off x="838200" y="2766218"/>
            <a:ext cx="10515600" cy="1325563"/>
          </a:xfrm>
        </p:spPr>
        <p:txBody>
          <a:bodyPr/>
          <a:lstStyle/>
          <a:p>
            <a:pPr algn="ctr"/>
            <a:r>
              <a:rPr lang="en-US" b="1" dirty="0"/>
              <a:t>Steps to Enter Data</a:t>
            </a:r>
          </a:p>
        </p:txBody>
      </p:sp>
    </p:spTree>
    <p:extLst>
      <p:ext uri="{BB962C8B-B14F-4D97-AF65-F5344CB8AC3E}">
        <p14:creationId xmlns:p14="http://schemas.microsoft.com/office/powerpoint/2010/main" val="2768054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44</a:t>
            </a:fld>
            <a:endParaRPr lang="en-US"/>
          </a:p>
        </p:txBody>
      </p:sp>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Data Entry Steps for Control Devices and Paths</a:t>
            </a:r>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vert="horz" lIns="91440" tIns="45720" rIns="91440" bIns="45720" rtlCol="0" anchor="t">
            <a:noAutofit/>
          </a:bodyPr>
          <a:lstStyle/>
          <a:p>
            <a:pPr marL="514350" indent="-514350">
              <a:buAutoNum type="arabicPeriod"/>
            </a:pPr>
            <a:endParaRPr lang="en-US" sz="2400" dirty="0"/>
          </a:p>
          <a:p>
            <a:pPr marL="514350" indent="-514350">
              <a:buAutoNum type="arabicPeriod"/>
            </a:pPr>
            <a:r>
              <a:rPr lang="en-US" sz="2400" dirty="0"/>
              <a:t>Ensure unit/process and release point data are available first</a:t>
            </a:r>
            <a:endParaRPr lang="en-US" dirty="0"/>
          </a:p>
          <a:p>
            <a:pPr marL="514350" indent="-514350">
              <a:buAutoNum type="arabicPeriod"/>
            </a:pPr>
            <a:r>
              <a:rPr lang="en-US" sz="2400" dirty="0"/>
              <a:t>Enter control device data: effectiveness, pollutant and % pollutant reduction efficiency</a:t>
            </a:r>
          </a:p>
          <a:p>
            <a:pPr marL="514350" indent="-514350">
              <a:buAutoNum type="arabicPeriod"/>
            </a:pPr>
            <a:r>
              <a:rPr lang="en-US" sz="2400" dirty="0"/>
              <a:t>Place the control into a path: assignment (sequence #), control apportionment</a:t>
            </a:r>
          </a:p>
          <a:p>
            <a:pPr lvl="1"/>
            <a:r>
              <a:rPr lang="en-US" sz="2000" dirty="0"/>
              <a:t>Control into path</a:t>
            </a:r>
          </a:p>
          <a:p>
            <a:pPr lvl="1"/>
            <a:r>
              <a:rPr lang="en-US" sz="2000" dirty="0"/>
              <a:t>Child path into parent path</a:t>
            </a:r>
          </a:p>
          <a:p>
            <a:pPr lvl="1"/>
            <a:r>
              <a:rPr lang="en-US" sz="2000" dirty="0"/>
              <a:t>Controls and/or children paths into a primary path</a:t>
            </a:r>
          </a:p>
          <a:p>
            <a:pPr lvl="1"/>
            <a:r>
              <a:rPr lang="en-US" sz="2000" dirty="0"/>
              <a:t>Associated efficiency and effectiveness</a:t>
            </a:r>
          </a:p>
          <a:p>
            <a:pPr marL="514350" indent="-514350">
              <a:buFont typeface="+mj-lt"/>
              <a:buAutoNum type="arabicPeriod"/>
            </a:pPr>
            <a:r>
              <a:rPr lang="en-US" sz="2400" dirty="0"/>
              <a:t>Apportion emissions from the process to the release point (release point apportionment)</a:t>
            </a:r>
            <a:endParaRPr lang="en-US" sz="2400" dirty="0">
              <a:ea typeface="Calibri"/>
              <a:cs typeface="Calibri"/>
            </a:endParaRPr>
          </a:p>
        </p:txBody>
      </p:sp>
    </p:spTree>
    <p:extLst>
      <p:ext uri="{BB962C8B-B14F-4D97-AF65-F5344CB8AC3E}">
        <p14:creationId xmlns:p14="http://schemas.microsoft.com/office/powerpoint/2010/main" val="2489968797"/>
      </p:ext>
    </p:extLst>
  </p:cSld>
  <p:clrMapOvr>
    <a:masterClrMapping/>
  </p:clrMapOvr>
  <mc:AlternateContent xmlns:mc="http://schemas.openxmlformats.org/markup-compatibility/2006" xmlns:p14="http://schemas.microsoft.com/office/powerpoint/2010/main">
    <mc:Choice Requires="p14">
      <p:transition spd="slow" p14:dur="2000" advTm="75909"/>
    </mc:Choice>
    <mc:Fallback xmlns="">
      <p:transition spd="slow" advTm="7590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45</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Data in User Interface</a:t>
            </a:r>
          </a:p>
        </p:txBody>
      </p:sp>
    </p:spTree>
    <p:extLst>
      <p:ext uri="{BB962C8B-B14F-4D97-AF65-F5344CB8AC3E}">
        <p14:creationId xmlns:p14="http://schemas.microsoft.com/office/powerpoint/2010/main" val="574827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46</a:t>
            </a:fld>
            <a:endParaRPr lang="en-US"/>
          </a:p>
        </p:txBody>
      </p:sp>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normAutofit fontScale="90000"/>
          </a:bodyPr>
          <a:lstStyle/>
          <a:p>
            <a:r>
              <a:rPr lang="en-US" b="1" dirty="0"/>
              <a:t>Select Control Devices and Add New Control Device</a:t>
            </a:r>
          </a:p>
        </p:txBody>
      </p:sp>
      <p:pic>
        <p:nvPicPr>
          <p:cNvPr id="8" name="Content Placeholder 5" descr="Screen showing the control devices information page for a new control.  The control can be entered into the control device list by selecting the &quot;Control Devices&quot; link from the left hand side menu.">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7" name="Oval 6">
            <a:extLst>
              <a:ext uri="{FF2B5EF4-FFF2-40B4-BE49-F238E27FC236}">
                <a16:creationId xmlns:a16="http://schemas.microsoft.com/office/drawing/2014/main" id="{A43FA025-7CE0-4E50-8DBB-8F49EA6511F1}"/>
              </a:ext>
              <a:ext uri="{C183D7F6-B498-43B3-948B-1728B52AA6E4}">
                <adec:decorative xmlns:adec="http://schemas.microsoft.com/office/drawing/2017/decorative" val="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55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47</a:t>
            </a:fld>
            <a:endParaRPr lang="en-US"/>
          </a:p>
        </p:txBody>
      </p:sp>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 Devices</a:t>
            </a:r>
          </a:p>
        </p:txBody>
      </p:sp>
      <p:pic>
        <p:nvPicPr>
          <p:cNvPr id="6" name="Content Placeholder 5" descr="A screen showing the list of control devices in the facility, in the user interface.">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Tree>
    <p:extLst>
      <p:ext uri="{BB962C8B-B14F-4D97-AF65-F5344CB8AC3E}">
        <p14:creationId xmlns:p14="http://schemas.microsoft.com/office/powerpoint/2010/main" val="3469110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48</a:t>
            </a:fld>
            <a:endParaRPr lang="en-US"/>
          </a:p>
        </p:txBody>
      </p:sp>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Device and Add Pollutant Data</a:t>
            </a:r>
          </a:p>
        </p:txBody>
      </p:sp>
      <p:pic>
        <p:nvPicPr>
          <p:cNvPr id="6" name="Content Placeholder 5" descr="A screen showing the enetry of control device pollutant data.">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Tree>
    <p:extLst>
      <p:ext uri="{BB962C8B-B14F-4D97-AF65-F5344CB8AC3E}">
        <p14:creationId xmlns:p14="http://schemas.microsoft.com/office/powerpoint/2010/main" val="1230136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49</a:t>
            </a:fld>
            <a:endParaRPr lang="en-US"/>
          </a:p>
        </p:txBody>
      </p:sp>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Select Control Paths and Add New Path</a:t>
            </a:r>
          </a:p>
        </p:txBody>
      </p:sp>
      <p:pic>
        <p:nvPicPr>
          <p:cNvPr id="6" name="Content Placeholder 5" descr="Screen showing the entry of Control Path Information in the User Interface.  Control path information can be entered by selecting the &quot;Control Paths&quot; link on the left hand side menu.">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7" name="Oval 6">
            <a:extLst>
              <a:ext uri="{FF2B5EF4-FFF2-40B4-BE49-F238E27FC236}">
                <a16:creationId xmlns:a16="http://schemas.microsoft.com/office/drawing/2014/main" id="{20AB174C-1663-4D17-BD5F-929967E282AD}"/>
              </a:ext>
              <a:ext uri="{C183D7F6-B498-43B3-948B-1728B52AA6E4}">
                <adec:decorative xmlns:adec="http://schemas.microsoft.com/office/drawing/2017/decorative" val="1"/>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5</a:t>
            </a:fld>
            <a:endParaRPr lang="en-US"/>
          </a:p>
        </p:txBody>
      </p:sp>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u="sng" dirty="0"/>
              <a:t>Release Point</a:t>
            </a:r>
            <a:r>
              <a:rPr lang="en-US" b="1" dirty="0"/>
              <a:t> Apportionment</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sz="1800" dirty="0">
                <a:effectLst/>
                <a:latin typeface="Calibri" panose="020F0502020204030204" pitchFamily="34" charset="0"/>
                <a:ea typeface="Times New Roman" panose="02020603050405020304" pitchFamily="18" charset="0"/>
              </a:rPr>
              <a:t>The average annual percent of an emissions process that is vented through a release point.  </a:t>
            </a:r>
            <a:r>
              <a:rPr lang="en-US" dirty="0">
                <a:latin typeface="Calibri" panose="020F0502020204030204" pitchFamily="34" charset="0"/>
                <a:ea typeface="Times New Roman" panose="02020603050405020304" pitchFamily="18" charset="0"/>
              </a:rPr>
              <a:t>The percent of </a:t>
            </a:r>
            <a:r>
              <a:rPr lang="en-US" sz="1800" dirty="0">
                <a:effectLst/>
                <a:latin typeface="Calibri" panose="020F0502020204030204" pitchFamily="34" charset="0"/>
                <a:ea typeface="Times New Roman" panose="02020603050405020304" pitchFamily="18" charset="0"/>
              </a:rPr>
              <a:t>emissions that are sent to a </a:t>
            </a:r>
            <a:r>
              <a:rPr lang="en-US" sz="1800" i="1" dirty="0">
                <a:effectLst/>
                <a:latin typeface="Calibri" panose="020F0502020204030204" pitchFamily="34" charset="0"/>
                <a:ea typeface="Times New Roman" panose="02020603050405020304" pitchFamily="18" charset="0"/>
              </a:rPr>
              <a:t>stack release point </a:t>
            </a:r>
            <a:r>
              <a:rPr lang="en-US" sz="1800" dirty="0">
                <a:effectLst/>
                <a:latin typeface="Calibri" panose="020F0502020204030204" pitchFamily="34" charset="0"/>
                <a:ea typeface="Times New Roman" panose="02020603050405020304" pitchFamily="18" charset="0"/>
              </a:rPr>
              <a:t>through controls is also </a:t>
            </a:r>
            <a:r>
              <a:rPr lang="en-US" dirty="0">
                <a:latin typeface="Calibri" panose="020F0502020204030204" pitchFamily="34" charset="0"/>
                <a:ea typeface="Times New Roman" panose="02020603050405020304" pitchFamily="18" charset="0"/>
              </a:rPr>
              <a:t>referred to as “capture efficiency”.  </a:t>
            </a:r>
            <a:r>
              <a:rPr lang="en-US" b="1" dirty="0">
                <a:solidFill>
                  <a:srgbClr val="C00000"/>
                </a:solidFill>
              </a:rPr>
              <a:t>Percent captured </a:t>
            </a:r>
            <a:r>
              <a:rPr lang="en-US" dirty="0">
                <a:solidFill>
                  <a:srgbClr val="C00000"/>
                </a:solidFill>
              </a:rPr>
              <a:t>= Percent pollutant stream routed to the device going to “stack” type release points (X%).  Percent not captured = Percent going to “fugitive” release point (100-X)%</a:t>
            </a:r>
          </a:p>
        </p:txBody>
      </p:sp>
      <p:sp>
        <p:nvSpPr>
          <p:cNvPr id="5" name="TextBox 4">
            <a:extLst>
              <a:ext uri="{FF2B5EF4-FFF2-40B4-BE49-F238E27FC236}">
                <a16:creationId xmlns:a16="http://schemas.microsoft.com/office/drawing/2014/main" id="{5751F476-0C1B-4409-8BD2-CE7F594B9692}"/>
              </a:ext>
              <a:ext uri="{C183D7F6-B498-43B3-948B-1728B52AA6E4}">
                <adec:decorative xmlns:adec="http://schemas.microsoft.com/office/drawing/2017/decorative" val="1"/>
              </a:ext>
            </a:extLst>
          </p:cNvPr>
          <p:cNvSpPr txBox="1"/>
          <p:nvPr/>
        </p:nvSpPr>
        <p:spPr>
          <a:xfrm>
            <a:off x="1109106" y="3966984"/>
            <a:ext cx="946014"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sp>
        <p:nvSpPr>
          <p:cNvPr id="7" name="TextBox 6">
            <a:extLst>
              <a:ext uri="{FF2B5EF4-FFF2-40B4-BE49-F238E27FC236}">
                <a16:creationId xmlns:a16="http://schemas.microsoft.com/office/drawing/2014/main" id="{319A6921-1A51-4396-867F-E33A8CE1A2C5}"/>
              </a:ext>
              <a:ext uri="{C183D7F6-B498-43B3-948B-1728B52AA6E4}">
                <adec:decorative xmlns:adec="http://schemas.microsoft.com/office/drawing/2017/decorative" val="1"/>
              </a:ext>
            </a:extLst>
          </p:cNvPr>
          <p:cNvSpPr txBox="1"/>
          <p:nvPr/>
        </p:nvSpPr>
        <p:spPr>
          <a:xfrm>
            <a:off x="2336668" y="3833764"/>
            <a:ext cx="1732581" cy="646331"/>
          </a:xfrm>
          <a:prstGeom prst="rect">
            <a:avLst/>
          </a:prstGeom>
          <a:noFill/>
        </p:spPr>
        <p:txBody>
          <a:bodyPr wrap="square" rtlCol="0">
            <a:spAutoFit/>
          </a:bodyPr>
          <a:lstStyle/>
          <a:p>
            <a:r>
              <a:rPr lang="en-US" b="1" dirty="0"/>
              <a:t>Uncontrolled Emissions</a:t>
            </a:r>
          </a:p>
        </p:txBody>
      </p:sp>
      <p:sp>
        <p:nvSpPr>
          <p:cNvPr id="14" name="TextBox 13">
            <a:extLst>
              <a:ext uri="{FF2B5EF4-FFF2-40B4-BE49-F238E27FC236}">
                <a16:creationId xmlns:a16="http://schemas.microsoft.com/office/drawing/2014/main" id="{05805624-E659-4401-8799-43CB37674A28}"/>
              </a:ext>
              <a:ext uri="{C183D7F6-B498-43B3-948B-1728B52AA6E4}">
                <adec:decorative xmlns:adec="http://schemas.microsoft.com/office/drawing/2017/decorative" val="1"/>
              </a:ext>
            </a:extLst>
          </p:cNvPr>
          <p:cNvSpPr txBox="1"/>
          <p:nvPr/>
        </p:nvSpPr>
        <p:spPr>
          <a:xfrm>
            <a:off x="4894916" y="3569903"/>
            <a:ext cx="574835" cy="369332"/>
          </a:xfrm>
          <a:prstGeom prst="rect">
            <a:avLst/>
          </a:prstGeom>
          <a:noFill/>
        </p:spPr>
        <p:txBody>
          <a:bodyPr wrap="square" rtlCol="0">
            <a:spAutoFit/>
          </a:bodyPr>
          <a:lstStyle/>
          <a:p>
            <a:r>
              <a:rPr lang="en-US" b="1" dirty="0"/>
              <a:t>X%</a:t>
            </a:r>
          </a:p>
        </p:txBody>
      </p:sp>
      <p:cxnSp>
        <p:nvCxnSpPr>
          <p:cNvPr id="6" name="Straight Arrow Connector 5">
            <a:extLst>
              <a:ext uri="{FF2B5EF4-FFF2-40B4-BE49-F238E27FC236}">
                <a16:creationId xmlns:a16="http://schemas.microsoft.com/office/drawing/2014/main" id="{E788423A-42B8-472D-8B79-734539AA56D3}"/>
              </a:ext>
              <a:ext uri="{C183D7F6-B498-43B3-948B-1728B52AA6E4}">
                <adec:decorative xmlns:adec="http://schemas.microsoft.com/office/drawing/2017/decorative" val="1"/>
              </a:ext>
            </a:extLst>
          </p:cNvPr>
          <p:cNvCxnSpPr>
            <a:cxnSpLocks/>
            <a:stCxn id="7" idx="3"/>
          </p:cNvCxnSpPr>
          <p:nvPr/>
        </p:nvCxnSpPr>
        <p:spPr>
          <a:xfrm flipV="1">
            <a:off x="4069249" y="4149023"/>
            <a:ext cx="1706686" cy="79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62BB14AD-5CA8-4B0C-A8DE-A5C36CA17765}"/>
              </a:ext>
              <a:ext uri="{C183D7F6-B498-43B3-948B-1728B52AA6E4}">
                <adec:decorative xmlns:adec="http://schemas.microsoft.com/office/drawing/2017/decorative" val="1"/>
              </a:ext>
            </a:extLst>
          </p:cNvPr>
          <p:cNvSpPr/>
          <p:nvPr/>
        </p:nvSpPr>
        <p:spPr>
          <a:xfrm>
            <a:off x="6082482" y="35987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E4D5593D-85FA-4EB1-9B62-230BF1D26BAF}"/>
              </a:ext>
              <a:ext uri="{C183D7F6-B498-43B3-948B-1728B52AA6E4}">
                <adec:decorative xmlns:adec="http://schemas.microsoft.com/office/drawing/2017/decorative" val="1"/>
              </a:ext>
            </a:extLst>
          </p:cNvPr>
          <p:cNvSpPr txBox="1"/>
          <p:nvPr/>
        </p:nvSpPr>
        <p:spPr>
          <a:xfrm>
            <a:off x="7830645" y="3732413"/>
            <a:ext cx="1320800" cy="369332"/>
          </a:xfrm>
          <a:prstGeom prst="rect">
            <a:avLst/>
          </a:prstGeom>
          <a:noFill/>
        </p:spPr>
        <p:txBody>
          <a:bodyPr wrap="square" rtlCol="0">
            <a:spAutoFit/>
          </a:bodyPr>
          <a:lstStyle/>
          <a:p>
            <a:r>
              <a:rPr lang="en-US" b="1" dirty="0"/>
              <a:t>…</a:t>
            </a:r>
          </a:p>
        </p:txBody>
      </p:sp>
      <p:sp>
        <p:nvSpPr>
          <p:cNvPr id="15" name="Content Placeholder 41">
            <a:extLst>
              <a:ext uri="{FF2B5EF4-FFF2-40B4-BE49-F238E27FC236}">
                <a16:creationId xmlns:a16="http://schemas.microsoft.com/office/drawing/2014/main" id="{75CEFBC1-3F35-40D8-A79A-B5116727A3AE}"/>
              </a:ext>
              <a:ext uri="{C183D7F6-B498-43B3-948B-1728B52AA6E4}">
                <adec:decorative xmlns:adec="http://schemas.microsoft.com/office/drawing/2017/decorative" val="1"/>
              </a:ext>
            </a:extLst>
          </p:cNvPr>
          <p:cNvSpPr>
            <a:spLocks noGrp="1"/>
          </p:cNvSpPr>
          <p:nvPr>
            <p:ph idx="1"/>
          </p:nvPr>
        </p:nvSpPr>
        <p:spPr>
          <a:xfrm>
            <a:off x="9906000" y="316442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17" name="TextBox 16">
            <a:extLst>
              <a:ext uri="{FF2B5EF4-FFF2-40B4-BE49-F238E27FC236}">
                <a16:creationId xmlns:a16="http://schemas.microsoft.com/office/drawing/2014/main" id="{49C7A869-C3AF-4A09-8A03-5770A7608526}"/>
              </a:ext>
              <a:ext uri="{C183D7F6-B498-43B3-948B-1728B52AA6E4}">
                <adec:decorative xmlns:adec="http://schemas.microsoft.com/office/drawing/2017/decorative" val="1"/>
              </a:ext>
            </a:extLst>
          </p:cNvPr>
          <p:cNvSpPr txBox="1"/>
          <p:nvPr/>
        </p:nvSpPr>
        <p:spPr>
          <a:xfrm>
            <a:off x="4052361" y="4753317"/>
            <a:ext cx="1077067" cy="369332"/>
          </a:xfrm>
          <a:prstGeom prst="rect">
            <a:avLst/>
          </a:prstGeom>
          <a:noFill/>
        </p:spPr>
        <p:txBody>
          <a:bodyPr wrap="square" rtlCol="0">
            <a:spAutoFit/>
          </a:bodyPr>
          <a:lstStyle/>
          <a:p>
            <a:r>
              <a:rPr lang="en-US" b="1" dirty="0"/>
              <a:t>(100-X)%</a:t>
            </a:r>
          </a:p>
        </p:txBody>
      </p:sp>
      <p:cxnSp>
        <p:nvCxnSpPr>
          <p:cNvPr id="9" name="Straight Arrow Connector 8">
            <a:extLst>
              <a:ext uri="{FF2B5EF4-FFF2-40B4-BE49-F238E27FC236}">
                <a16:creationId xmlns:a16="http://schemas.microsoft.com/office/drawing/2014/main" id="{FE07E19D-96CB-43BE-9E6C-34D4E2F1102A}"/>
              </a:ext>
              <a:ext uri="{C183D7F6-B498-43B3-948B-1728B52AA6E4}">
                <adec:decorative xmlns:adec="http://schemas.microsoft.com/office/drawing/2017/decorative" val="1"/>
              </a:ext>
            </a:extLst>
          </p:cNvPr>
          <p:cNvCxnSpPr>
            <a:cxnSpLocks/>
            <a:stCxn id="7" idx="3"/>
          </p:cNvCxnSpPr>
          <p:nvPr/>
        </p:nvCxnSpPr>
        <p:spPr>
          <a:xfrm>
            <a:off x="4069249" y="4156930"/>
            <a:ext cx="1689798" cy="104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3EDDC07F-80F6-40A9-BC53-ADFD28FD93F1}"/>
              </a:ext>
              <a:ext uri="{C183D7F6-B498-43B3-948B-1728B52AA6E4}">
                <adec:decorative xmlns:adec="http://schemas.microsoft.com/office/drawing/2017/decorative" val="1"/>
              </a:ext>
            </a:extLst>
          </p:cNvPr>
          <p:cNvSpPr/>
          <p:nvPr/>
        </p:nvSpPr>
        <p:spPr>
          <a:xfrm>
            <a:off x="5975069" y="4612861"/>
            <a:ext cx="1540525" cy="1314973"/>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Fugitive</a:t>
            </a:r>
          </a:p>
        </p:txBody>
      </p:sp>
      <p:sp>
        <p:nvSpPr>
          <p:cNvPr id="11" name="Rectangle 10" descr="Diagram showing the movement of uncontrolled emissions and release point apportionment to a stack and a fugitive release point.">
            <a:extLst>
              <a:ext uri="{FF2B5EF4-FFF2-40B4-BE49-F238E27FC236}">
                <a16:creationId xmlns:a16="http://schemas.microsoft.com/office/drawing/2014/main" id="{25106DFD-1184-6B10-2B7D-5F2F2582AEDE}"/>
              </a:ext>
            </a:extLst>
          </p:cNvPr>
          <p:cNvSpPr/>
          <p:nvPr/>
        </p:nvSpPr>
        <p:spPr>
          <a:xfrm>
            <a:off x="838200" y="3039762"/>
            <a:ext cx="10515600" cy="304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693E19-AD68-47EB-A6E6-1DC21F4F5E72}"/>
              </a:ext>
            </a:extLst>
          </p:cNvPr>
          <p:cNvSpPr txBox="1"/>
          <p:nvPr/>
        </p:nvSpPr>
        <p:spPr>
          <a:xfrm>
            <a:off x="842634" y="6189658"/>
            <a:ext cx="9254234" cy="369332"/>
          </a:xfrm>
          <a:prstGeom prst="rect">
            <a:avLst/>
          </a:prstGeom>
          <a:noFill/>
        </p:spPr>
        <p:txBody>
          <a:bodyPr wrap="square" rtlCol="0">
            <a:spAutoFit/>
          </a:bodyPr>
          <a:lstStyle/>
          <a:p>
            <a:r>
              <a:rPr lang="en-US" dirty="0"/>
              <a:t>Note that 100% of the original emissions must be assigned to one or more release points</a:t>
            </a:r>
          </a:p>
        </p:txBody>
      </p:sp>
      <p:cxnSp>
        <p:nvCxnSpPr>
          <p:cNvPr id="19" name="Straight Arrow Connector 18">
            <a:extLst>
              <a:ext uri="{FF2B5EF4-FFF2-40B4-BE49-F238E27FC236}">
                <a16:creationId xmlns:a16="http://schemas.microsoft.com/office/drawing/2014/main" id="{E8366F46-BB3E-CEB9-87A4-B908A486DA05}"/>
              </a:ext>
              <a:ext uri="{C183D7F6-B498-43B3-948B-1728B52AA6E4}">
                <adec:decorative xmlns:adec="http://schemas.microsoft.com/office/drawing/2017/decorative" val="1"/>
              </a:ext>
            </a:extLst>
          </p:cNvPr>
          <p:cNvCxnSpPr>
            <a:cxnSpLocks/>
          </p:cNvCxnSpPr>
          <p:nvPr/>
        </p:nvCxnSpPr>
        <p:spPr>
          <a:xfrm>
            <a:off x="8235738" y="4096772"/>
            <a:ext cx="1400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39099"/>
      </p:ext>
    </p:extLst>
  </p:cSld>
  <p:clrMapOvr>
    <a:masterClrMapping/>
  </p:clrMapOvr>
  <mc:AlternateContent xmlns:mc="http://schemas.openxmlformats.org/markup-compatibility/2006" xmlns:p14="http://schemas.microsoft.com/office/powerpoint/2010/main">
    <mc:Choice Requires="p14">
      <p:transition spd="slow" p14:dur="2000" advTm="34710"/>
    </mc:Choice>
    <mc:Fallback xmlns="">
      <p:transition spd="slow" advTm="3471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50</a:t>
            </a:fld>
            <a:endParaRPr lang="en-US"/>
          </a:p>
        </p:txBody>
      </p:sp>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A screen showing the list of control paths for a facility in the user interface.">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Tree>
    <p:extLst>
      <p:ext uri="{BB962C8B-B14F-4D97-AF65-F5344CB8AC3E}">
        <p14:creationId xmlns:p14="http://schemas.microsoft.com/office/powerpoint/2010/main" val="4163442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51</a:t>
            </a:fld>
            <a:endParaRPr lang="en-US"/>
          </a:p>
        </p:txBody>
      </p:sp>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A screen showing the control path information page.">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Tree>
    <p:extLst>
      <p:ext uri="{BB962C8B-B14F-4D97-AF65-F5344CB8AC3E}">
        <p14:creationId xmlns:p14="http://schemas.microsoft.com/office/powerpoint/2010/main" val="2653005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52</a:t>
            </a:fld>
            <a:endParaRPr lang="en-US"/>
          </a:p>
        </p:txBody>
      </p:sp>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Control/Path Assignment Data</a:t>
            </a:r>
          </a:p>
        </p:txBody>
      </p:sp>
      <p:pic>
        <p:nvPicPr>
          <p:cNvPr id="6" name="Content Placeholder 5" descr="A screen showing the data entry for path assignment information.">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
        <p:nvSpPr>
          <p:cNvPr id="3" name="TextBox 2">
            <a:extLst>
              <a:ext uri="{FF2B5EF4-FFF2-40B4-BE49-F238E27FC236}">
                <a16:creationId xmlns:a16="http://schemas.microsoft.com/office/drawing/2014/main" id="{67D076AF-79DD-B3FE-7F26-8D555D37EF9C}"/>
              </a:ext>
            </a:extLst>
          </p:cNvPr>
          <p:cNvSpPr txBox="1"/>
          <p:nvPr/>
        </p:nvSpPr>
        <p:spPr>
          <a:xfrm>
            <a:off x="3398799" y="4976436"/>
            <a:ext cx="5462846" cy="923330"/>
          </a:xfrm>
          <a:prstGeom prst="rect">
            <a:avLst/>
          </a:prstGeom>
          <a:solidFill>
            <a:schemeClr val="bg1"/>
          </a:solidFill>
        </p:spPr>
        <p:txBody>
          <a:bodyPr wrap="square" rtlCol="0">
            <a:spAutoFit/>
          </a:bodyPr>
          <a:lstStyle/>
          <a:p>
            <a:r>
              <a:rPr lang="en-US" dirty="0"/>
              <a:t>Enter the sequence number for each control device in the path.</a:t>
            </a:r>
          </a:p>
          <a:p>
            <a:r>
              <a:rPr lang="en-US" dirty="0"/>
              <a:t>Note a child path may also have a sequence number.</a:t>
            </a:r>
          </a:p>
        </p:txBody>
      </p:sp>
    </p:spTree>
    <p:extLst>
      <p:ext uri="{BB962C8B-B14F-4D97-AF65-F5344CB8AC3E}">
        <p14:creationId xmlns:p14="http://schemas.microsoft.com/office/powerpoint/2010/main" val="2974505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53</a:t>
            </a:fld>
            <a:endParaRPr lang="en-US" dirty="0"/>
          </a:p>
        </p:txBody>
      </p:sp>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Add Path Pollutants</a:t>
            </a:r>
          </a:p>
        </p:txBody>
      </p:sp>
      <p:pic>
        <p:nvPicPr>
          <p:cNvPr id="9" name="Content Placeholder 8" descr="Screen showing the control path information page and control path assignment and control path pollutants data boxes.  Path pollutants can be entered on the bottom right of the screen by clicking on the plus sign under the list of pollutants.">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6" name="Oval 5">
            <a:extLst>
              <a:ext uri="{FF2B5EF4-FFF2-40B4-BE49-F238E27FC236}">
                <a16:creationId xmlns:a16="http://schemas.microsoft.com/office/drawing/2014/main" id="{D866A0A8-D88F-4897-94A2-8A523440C52C}"/>
              </a:ext>
              <a:ext uri="{C183D7F6-B498-43B3-948B-1728B52AA6E4}">
                <adec:decorative xmlns:adec="http://schemas.microsoft.com/office/drawing/2017/decorative" val="1"/>
              </a:ext>
            </a:extLst>
          </p:cNvPr>
          <p:cNvSpPr/>
          <p:nvPr/>
        </p:nvSpPr>
        <p:spPr>
          <a:xfrm>
            <a:off x="6939643" y="3951515"/>
            <a:ext cx="4305300" cy="9035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B5C20-9EA4-3C47-2CFC-540FF3C2F93C}"/>
              </a:ext>
            </a:extLst>
          </p:cNvPr>
          <p:cNvSpPr txBox="1"/>
          <p:nvPr/>
        </p:nvSpPr>
        <p:spPr>
          <a:xfrm>
            <a:off x="2809702" y="5253644"/>
            <a:ext cx="7813963" cy="369332"/>
          </a:xfrm>
          <a:prstGeom prst="rect">
            <a:avLst/>
          </a:prstGeom>
          <a:noFill/>
          <a:ln>
            <a:solidFill>
              <a:schemeClr val="tx1"/>
            </a:solidFill>
          </a:ln>
        </p:spPr>
        <p:txBody>
          <a:bodyPr wrap="square" rtlCol="0">
            <a:spAutoFit/>
          </a:bodyPr>
          <a:lstStyle/>
          <a:p>
            <a:r>
              <a:rPr lang="en-US" dirty="0"/>
              <a:t>Must contain all pollutants from all control devices.</a:t>
            </a:r>
          </a:p>
        </p:txBody>
      </p:sp>
    </p:spTree>
    <p:extLst>
      <p:ext uri="{BB962C8B-B14F-4D97-AF65-F5344CB8AC3E}">
        <p14:creationId xmlns:p14="http://schemas.microsoft.com/office/powerpoint/2010/main" val="1427006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54</a:t>
            </a:fld>
            <a:endParaRPr lang="en-US"/>
          </a:p>
        </p:txBody>
      </p:sp>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 Device</a:t>
            </a:r>
          </a:p>
        </p:txBody>
      </p:sp>
      <p:pic>
        <p:nvPicPr>
          <p:cNvPr id="7" name="Content Placeholder 6" descr="A screen showing the process page where the emissions and release points associated with that process are lis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Tree>
    <p:extLst>
      <p:ext uri="{BB962C8B-B14F-4D97-AF65-F5344CB8AC3E}">
        <p14:creationId xmlns:p14="http://schemas.microsoft.com/office/powerpoint/2010/main" val="1657755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55</a:t>
            </a:fld>
            <a:endParaRPr lang="en-US"/>
          </a:p>
        </p:txBody>
      </p:sp>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Release Point for that Process</a:t>
            </a:r>
          </a:p>
        </p:txBody>
      </p:sp>
      <p:pic>
        <p:nvPicPr>
          <p:cNvPr id="7" name="Content Placeholder 6" descr="A screen showing the entry of release point apportionment data.">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Tree>
    <p:extLst>
      <p:ext uri="{BB962C8B-B14F-4D97-AF65-F5344CB8AC3E}">
        <p14:creationId xmlns:p14="http://schemas.microsoft.com/office/powerpoint/2010/main" val="1538365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A screen showing the release point apportionment data entry.">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
        <p:nvSpPr>
          <p:cNvPr id="3" name="Oval 2">
            <a:extLst>
              <a:ext uri="{FF2B5EF4-FFF2-40B4-BE49-F238E27FC236}">
                <a16:creationId xmlns:a16="http://schemas.microsoft.com/office/drawing/2014/main" id="{2091566E-010C-6AAC-B77A-0A50EFE1E056}"/>
              </a:ext>
              <a:ext uri="{C183D7F6-B498-43B3-948B-1728B52AA6E4}">
                <adec:decorative xmlns:adec="http://schemas.microsoft.com/office/drawing/2017/decorative" val="1"/>
              </a:ext>
            </a:extLst>
          </p:cNvPr>
          <p:cNvSpPr/>
          <p:nvPr/>
        </p:nvSpPr>
        <p:spPr>
          <a:xfrm>
            <a:off x="4172988" y="3246437"/>
            <a:ext cx="2283823"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470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57</a:t>
            </a:fld>
            <a:endParaRPr lang="en-US"/>
          </a:p>
        </p:txBody>
      </p:sp>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and Associated Paths</a:t>
            </a:r>
          </a:p>
        </p:txBody>
      </p:sp>
      <p:pic>
        <p:nvPicPr>
          <p:cNvPr id="7" name="Content Placeholder 6" descr="A screen showing release points linked to a process by a path in the process page.">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Tree>
    <p:extLst>
      <p:ext uri="{BB962C8B-B14F-4D97-AF65-F5344CB8AC3E}">
        <p14:creationId xmlns:p14="http://schemas.microsoft.com/office/powerpoint/2010/main" val="704409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Option 1: Use Pre-Control Emission Factor</a:t>
            </a:r>
          </a:p>
        </p:txBody>
      </p:sp>
      <p:pic>
        <p:nvPicPr>
          <p:cNvPr id="5" name="Picture 4" descr="Oval highlighting where on the screen data for overall control percent should be entered when using a pre-control emission factor as the calculation method.">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7" name="Oval 6">
            <a:extLst>
              <a:ext uri="{FF2B5EF4-FFF2-40B4-BE49-F238E27FC236}">
                <a16:creationId xmlns:a16="http://schemas.microsoft.com/office/drawing/2014/main" id="{1CE2FAB3-EE75-481B-A827-DD7845A5ED15}"/>
              </a:ext>
              <a:ext uri="{C183D7F6-B498-43B3-948B-1728B52AA6E4}">
                <adec:decorative xmlns:adec="http://schemas.microsoft.com/office/drawing/2017/decorative" val="1"/>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4549C8-0BE0-4E19-8033-3EB8ADBD9D0E}"/>
              </a:ext>
              <a:ext uri="{C183D7F6-B498-43B3-948B-1728B52AA6E4}">
                <adec:decorative xmlns:adec="http://schemas.microsoft.com/office/drawing/2017/decorative" val="1"/>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You must add control equipment to use the overall control %&#10;">
            <a:extLst>
              <a:ext uri="{FF2B5EF4-FFF2-40B4-BE49-F238E27FC236}">
                <a16:creationId xmlns:a16="http://schemas.microsoft.com/office/drawing/2014/main" id="{9D67B581-D64C-739F-FB47-C8A46DCDEBA4}"/>
              </a:ext>
            </a:extLst>
          </p:cNvPr>
          <p:cNvSpPr txBox="1"/>
          <p:nvPr/>
        </p:nvSpPr>
        <p:spPr>
          <a:xfrm>
            <a:off x="490402" y="5338583"/>
            <a:ext cx="2031818" cy="1200329"/>
          </a:xfrm>
          <a:prstGeom prst="rect">
            <a:avLst/>
          </a:prstGeom>
          <a:solidFill>
            <a:srgbClr val="FFC000"/>
          </a:solidFill>
        </p:spPr>
        <p:txBody>
          <a:bodyPr wrap="square" rtlCol="0">
            <a:spAutoFit/>
          </a:bodyPr>
          <a:lstStyle/>
          <a:p>
            <a:r>
              <a:rPr lang="en-US" dirty="0"/>
              <a:t>You must add control equipment to use the overall control %</a:t>
            </a:r>
          </a:p>
        </p:txBody>
      </p:sp>
    </p:spTree>
    <p:extLst>
      <p:ext uri="{BB962C8B-B14F-4D97-AF65-F5344CB8AC3E}">
        <p14:creationId xmlns:p14="http://schemas.microsoft.com/office/powerpoint/2010/main" val="2316422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a:xfrm>
            <a:off x="715749" y="250372"/>
            <a:ext cx="10757110" cy="1325563"/>
          </a:xfrm>
        </p:spPr>
        <p:txBody>
          <a:bodyPr/>
          <a:lstStyle/>
          <a:p>
            <a:r>
              <a:rPr lang="en-US" b="1" dirty="0"/>
              <a:t>Option 2: Can Use Post-Control Emission Factor</a:t>
            </a:r>
          </a:p>
        </p:txBody>
      </p:sp>
      <p:pic>
        <p:nvPicPr>
          <p:cNvPr id="7" name="Content Placeholder 6" descr="A screen showing the process information page.  Oval highlighting the calculation method where an emission factor that includes control efficiency has been selected in the middle of the screen.">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8" name="Oval 7">
            <a:extLst>
              <a:ext uri="{FF2B5EF4-FFF2-40B4-BE49-F238E27FC236}">
                <a16:creationId xmlns:a16="http://schemas.microsoft.com/office/drawing/2014/main" id="{5ED69848-A0D5-4E7C-80F4-0F4C78DCA756}"/>
              </a:ext>
              <a:ext uri="{C183D7F6-B498-43B3-948B-1728B52AA6E4}">
                <adec:decorative xmlns:adec="http://schemas.microsoft.com/office/drawing/2017/decorative" val="1"/>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04DC2743-D706-41A4-A924-C022C063AEBE}"/>
              </a:ext>
            </a:extLst>
          </p:cNvPr>
          <p:cNvSpPr txBox="1"/>
          <p:nvPr/>
        </p:nvSpPr>
        <p:spPr>
          <a:xfrm>
            <a:off x="3150955" y="5734335"/>
            <a:ext cx="5563518" cy="369332"/>
          </a:xfrm>
          <a:prstGeom prst="rect">
            <a:avLst/>
          </a:prstGeom>
          <a:solidFill>
            <a:srgbClr val="FFC000"/>
          </a:solidFill>
        </p:spPr>
        <p:txBody>
          <a:bodyPr wrap="square" rtlCol="0">
            <a:spAutoFit/>
          </a:bodyPr>
          <a:lstStyle/>
          <a:p>
            <a:r>
              <a:rPr lang="en-US" dirty="0"/>
              <a:t>If using post control factor, do not enter Overall Control %</a:t>
            </a:r>
          </a:p>
        </p:txBody>
      </p:sp>
    </p:spTree>
    <p:extLst>
      <p:ext uri="{BB962C8B-B14F-4D97-AF65-F5344CB8AC3E}">
        <p14:creationId xmlns:p14="http://schemas.microsoft.com/office/powerpoint/2010/main" val="54446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5165-AE04-4B16-87C1-1B070A796B07}"/>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2" name="Title 1">
            <a:extLst>
              <a:ext uri="{FF2B5EF4-FFF2-40B4-BE49-F238E27FC236}">
                <a16:creationId xmlns:a16="http://schemas.microsoft.com/office/drawing/2014/main" id="{DB12B82E-BAB6-4F8F-87A4-D0F42FC0EBDD}"/>
              </a:ext>
            </a:extLst>
          </p:cNvPr>
          <p:cNvSpPr>
            <a:spLocks noGrp="1"/>
          </p:cNvSpPr>
          <p:nvPr>
            <p:ph type="title"/>
          </p:nvPr>
        </p:nvSpPr>
        <p:spPr/>
        <p:txBody>
          <a:bodyPr/>
          <a:lstStyle/>
          <a:p>
            <a:r>
              <a:rPr lang="en-US" b="1" dirty="0"/>
              <a:t>Release Point Apportionment - User Interface</a:t>
            </a:r>
          </a:p>
        </p:txBody>
      </p:sp>
      <p:sp>
        <p:nvSpPr>
          <p:cNvPr id="7" name="TextBox 6">
            <a:extLst>
              <a:ext uri="{FF2B5EF4-FFF2-40B4-BE49-F238E27FC236}">
                <a16:creationId xmlns:a16="http://schemas.microsoft.com/office/drawing/2014/main" id="{FE9327CE-6B34-4F93-81DC-65E155741725}"/>
              </a:ext>
            </a:extLst>
          </p:cNvPr>
          <p:cNvSpPr txBox="1"/>
          <p:nvPr/>
        </p:nvSpPr>
        <p:spPr>
          <a:xfrm>
            <a:off x="956832" y="2315359"/>
            <a:ext cx="2075761" cy="3693319"/>
          </a:xfrm>
          <a:prstGeom prst="rect">
            <a:avLst/>
          </a:prstGeom>
          <a:noFill/>
        </p:spPr>
        <p:txBody>
          <a:bodyPr wrap="square" lIns="91440" tIns="45720" rIns="91440" bIns="45720" rtlCol="0" anchor="t">
            <a:spAutoFit/>
          </a:bodyPr>
          <a:lstStyle/>
          <a:p>
            <a:r>
              <a:rPr lang="en-US" dirty="0"/>
              <a:t>Found in the screen for each existing process under the “Release Points Associated with this Process” heading.</a:t>
            </a:r>
          </a:p>
          <a:p>
            <a:endParaRPr lang="en-US" dirty="0"/>
          </a:p>
          <a:p>
            <a:r>
              <a:rPr lang="en-US" dirty="0"/>
              <a:t>The process and release point(s) must exist in CAERS before emissions can be apportioned.</a:t>
            </a:r>
          </a:p>
        </p:txBody>
      </p:sp>
      <p:pic>
        <p:nvPicPr>
          <p:cNvPr id="6" name="Picture 5" descr="Example screen showing a release point and the popup window where release point apportionment is entered.">
            <a:extLst>
              <a:ext uri="{FF2B5EF4-FFF2-40B4-BE49-F238E27FC236}">
                <a16:creationId xmlns:a16="http://schemas.microsoft.com/office/drawing/2014/main" id="{3B18E9EB-4827-46ED-B86F-E91B47F18025}"/>
              </a:ext>
            </a:extLst>
          </p:cNvPr>
          <p:cNvPicPr>
            <a:picLocks noChangeAspect="1"/>
          </p:cNvPicPr>
          <p:nvPr/>
        </p:nvPicPr>
        <p:blipFill rotWithShape="1">
          <a:blip r:embed="rId2"/>
          <a:srcRect t="7891"/>
          <a:stretch/>
        </p:blipFill>
        <p:spPr>
          <a:xfrm>
            <a:off x="3581401" y="1823052"/>
            <a:ext cx="6288274" cy="4665306"/>
          </a:xfrm>
          <a:prstGeom prst="rect">
            <a:avLst/>
          </a:prstGeom>
        </p:spPr>
      </p:pic>
      <p:sp>
        <p:nvSpPr>
          <p:cNvPr id="3" name="Oval 2" descr="Highlight of control path data to be entered in screen when control devices are present.">
            <a:extLst>
              <a:ext uri="{FF2B5EF4-FFF2-40B4-BE49-F238E27FC236}">
                <a16:creationId xmlns:a16="http://schemas.microsoft.com/office/drawing/2014/main" id="{77DBCFAB-C95E-E361-BF32-88D62F8079C9}"/>
              </a:ext>
              <a:ext uri="{C183D7F6-B498-43B3-948B-1728B52AA6E4}">
                <adec:decorative xmlns:adec="http://schemas.microsoft.com/office/drawing/2017/decorative" val="0"/>
              </a:ext>
            </a:extLst>
          </p:cNvPr>
          <p:cNvSpPr/>
          <p:nvPr/>
        </p:nvSpPr>
        <p:spPr>
          <a:xfrm>
            <a:off x="5663234" y="2710853"/>
            <a:ext cx="2124608" cy="2781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641456F-5D66-74DD-FCEC-DAFFCA56173F}"/>
              </a:ext>
              <a:ext uri="{C183D7F6-B498-43B3-948B-1728B52AA6E4}">
                <adec:decorative xmlns:adec="http://schemas.microsoft.com/office/drawing/2017/decorative" val="1"/>
              </a:ext>
            </a:extLst>
          </p:cNvPr>
          <p:cNvCxnSpPr>
            <a:cxnSpLocks/>
            <a:stCxn id="12" idx="1"/>
          </p:cNvCxnSpPr>
          <p:nvPr/>
        </p:nvCxnSpPr>
        <p:spPr>
          <a:xfrm flipH="1" flipV="1">
            <a:off x="6643628" y="2578489"/>
            <a:ext cx="3392999" cy="183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720A8E-BC6B-6BDC-6199-80CE7E271DF9}"/>
              </a:ext>
            </a:extLst>
          </p:cNvPr>
          <p:cNvSpPr txBox="1"/>
          <p:nvPr/>
        </p:nvSpPr>
        <p:spPr>
          <a:xfrm>
            <a:off x="10036627" y="2223025"/>
            <a:ext cx="1705883" cy="1077218"/>
          </a:xfrm>
          <a:prstGeom prst="rect">
            <a:avLst/>
          </a:prstGeom>
          <a:noFill/>
        </p:spPr>
        <p:txBody>
          <a:bodyPr wrap="square" rtlCol="0">
            <a:spAutoFit/>
          </a:bodyPr>
          <a:lstStyle/>
          <a:p>
            <a:r>
              <a:rPr lang="en-US" sz="1600" dirty="0"/>
              <a:t>Must be entered when control devices are present.</a:t>
            </a:r>
          </a:p>
        </p:txBody>
      </p:sp>
    </p:spTree>
    <p:extLst>
      <p:ext uri="{BB962C8B-B14F-4D97-AF65-F5344CB8AC3E}">
        <p14:creationId xmlns:p14="http://schemas.microsoft.com/office/powerpoint/2010/main" val="382393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60</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Device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9901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A screen showing the Control Devices tab of the bulk upload excel template.">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Tree>
    <p:extLst>
      <p:ext uri="{BB962C8B-B14F-4D97-AF65-F5344CB8AC3E}">
        <p14:creationId xmlns:p14="http://schemas.microsoft.com/office/powerpoint/2010/main" val="2128908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62</a:t>
            </a:fld>
            <a:endParaRPr lang="en-US"/>
          </a:p>
        </p:txBody>
      </p:sp>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A screen showing the Control Paths tab of the bulk upload excel template.">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Tree>
    <p:extLst>
      <p:ext uri="{BB962C8B-B14F-4D97-AF65-F5344CB8AC3E}">
        <p14:creationId xmlns:p14="http://schemas.microsoft.com/office/powerpoint/2010/main" val="1243353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Control/Path Assignments Tab</a:t>
            </a:r>
          </a:p>
        </p:txBody>
      </p:sp>
      <p:pic>
        <p:nvPicPr>
          <p:cNvPr id="7" name="Content Placeholder 6" descr="A screen showing the Control Assignments tab in the bulk upload template.">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
        <p:nvSpPr>
          <p:cNvPr id="3" name="TextBox 2">
            <a:extLst>
              <a:ext uri="{FF2B5EF4-FFF2-40B4-BE49-F238E27FC236}">
                <a16:creationId xmlns:a16="http://schemas.microsoft.com/office/drawing/2014/main" id="{AA715573-7669-E547-05D8-EC99BA87CA29}"/>
              </a:ext>
            </a:extLst>
          </p:cNvPr>
          <p:cNvSpPr txBox="1"/>
          <p:nvPr/>
        </p:nvSpPr>
        <p:spPr>
          <a:xfrm>
            <a:off x="8800060" y="2014538"/>
            <a:ext cx="1818409" cy="2862322"/>
          </a:xfrm>
          <a:prstGeom prst="rect">
            <a:avLst/>
          </a:prstGeom>
          <a:noFill/>
        </p:spPr>
        <p:txBody>
          <a:bodyPr wrap="square" rtlCol="0">
            <a:spAutoFit/>
          </a:bodyPr>
          <a:lstStyle/>
          <a:p>
            <a:r>
              <a:rPr lang="en-US" dirty="0"/>
              <a:t>Enter the sequence number for each control device in the path.</a:t>
            </a:r>
          </a:p>
          <a:p>
            <a:r>
              <a:rPr lang="en-US" dirty="0"/>
              <a:t>Note a child path may also have a sequence number within a parent path.</a:t>
            </a:r>
          </a:p>
        </p:txBody>
      </p:sp>
      <p:sp>
        <p:nvSpPr>
          <p:cNvPr id="5" name="Oval 4">
            <a:extLst>
              <a:ext uri="{FF2B5EF4-FFF2-40B4-BE49-F238E27FC236}">
                <a16:creationId xmlns:a16="http://schemas.microsoft.com/office/drawing/2014/main" id="{00072EB6-DEE4-4086-96AA-A338EB2B8C7D}"/>
              </a:ext>
              <a:ext uri="{C183D7F6-B498-43B3-948B-1728B52AA6E4}">
                <adec:decorative xmlns:adec="http://schemas.microsoft.com/office/drawing/2017/decorative" val="1"/>
              </a:ext>
            </a:extLst>
          </p:cNvPr>
          <p:cNvSpPr/>
          <p:nvPr/>
        </p:nvSpPr>
        <p:spPr>
          <a:xfrm>
            <a:off x="5577841" y="3246437"/>
            <a:ext cx="1325880" cy="21485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158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64</a:t>
            </a:fld>
            <a:endParaRPr lang="en-US"/>
          </a:p>
        </p:txBody>
      </p:sp>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Control/Path Apportionment Tab</a:t>
            </a:r>
          </a:p>
        </p:txBody>
      </p:sp>
      <p:pic>
        <p:nvPicPr>
          <p:cNvPr id="3" name="Picture 2" descr="Example screen showing the Apportionment tab to enter the release point apportionment in the excel template.">
            <a:extLst>
              <a:ext uri="{FF2B5EF4-FFF2-40B4-BE49-F238E27FC236}">
                <a16:creationId xmlns:a16="http://schemas.microsoft.com/office/drawing/2014/main" id="{ACCA8963-63B7-D578-8B08-FFB0652C9F76}"/>
              </a:ext>
            </a:extLst>
          </p:cNvPr>
          <p:cNvPicPr>
            <a:picLocks noChangeAspect="1"/>
          </p:cNvPicPr>
          <p:nvPr/>
        </p:nvPicPr>
        <p:blipFill rotWithShape="1">
          <a:blip r:embed="rId3"/>
          <a:srcRect t="26484" r="10312"/>
          <a:stretch/>
        </p:blipFill>
        <p:spPr>
          <a:xfrm>
            <a:off x="1813666" y="1486061"/>
            <a:ext cx="8447934" cy="4682419"/>
          </a:xfrm>
          <a:prstGeom prst="rect">
            <a:avLst/>
          </a:prstGeom>
        </p:spPr>
      </p:pic>
      <p:sp>
        <p:nvSpPr>
          <p:cNvPr id="5" name="Oval 4" descr="Column H where the control path ID is entered in the apportionment tab is highlighted.">
            <a:extLst>
              <a:ext uri="{FF2B5EF4-FFF2-40B4-BE49-F238E27FC236}">
                <a16:creationId xmlns:a16="http://schemas.microsoft.com/office/drawing/2014/main" id="{B9317911-BE73-B9EA-0456-7994FC2CA925}"/>
              </a:ext>
              <a:ext uri="{C183D7F6-B498-43B3-948B-1728B52AA6E4}">
                <adec:decorative xmlns:adec="http://schemas.microsoft.com/office/drawing/2017/decorative" val="0"/>
              </a:ext>
            </a:extLst>
          </p:cNvPr>
          <p:cNvSpPr/>
          <p:nvPr/>
        </p:nvSpPr>
        <p:spPr>
          <a:xfrm>
            <a:off x="7473511" y="3827270"/>
            <a:ext cx="2664899" cy="12133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542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65</a:t>
            </a:fld>
            <a:endParaRPr lang="en-US"/>
          </a:p>
        </p:txBody>
      </p:sp>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for Each Control Device</a:t>
            </a:r>
          </a:p>
        </p:txBody>
      </p:sp>
      <p:pic>
        <p:nvPicPr>
          <p:cNvPr id="7" name="Content Placeholder 6" descr="A screen showing the Control Devicee Pollutants tab of the bulk upload excel template.">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Tree>
    <p:extLst>
      <p:ext uri="{BB962C8B-B14F-4D97-AF65-F5344CB8AC3E}">
        <p14:creationId xmlns:p14="http://schemas.microsoft.com/office/powerpoint/2010/main" val="2184260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66</a:t>
            </a:fld>
            <a:endParaRPr lang="en-US"/>
          </a:p>
        </p:txBody>
      </p:sp>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Control Efficiency Control Device Pollutant Tab</a:t>
            </a:r>
          </a:p>
        </p:txBody>
      </p:sp>
      <p:pic>
        <p:nvPicPr>
          <p:cNvPr id="7" name="Content Placeholder 6" descr="A screen showing the Control Device Pollutants Tab of the bulk upload excel template.">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Tree>
    <p:extLst>
      <p:ext uri="{BB962C8B-B14F-4D97-AF65-F5344CB8AC3E}">
        <p14:creationId xmlns:p14="http://schemas.microsoft.com/office/powerpoint/2010/main" val="3606746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67</a:t>
            </a:fld>
            <a:endParaRPr lang="en-US"/>
          </a:p>
        </p:txBody>
      </p:sp>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List Pollutants in Emissions Tab</a:t>
            </a:r>
          </a:p>
        </p:txBody>
      </p:sp>
      <p:pic>
        <p:nvPicPr>
          <p:cNvPr id="3" name="Picture 2" descr="Screen showing the Emissions tab in the bulk upload excel file where data on the total emissions for each pollutant would be entered.  Oval highlighting where on the screen data on emissions for the pollutants would be entered.">
            <a:extLst>
              <a:ext uri="{FF2B5EF4-FFF2-40B4-BE49-F238E27FC236}">
                <a16:creationId xmlns:a16="http://schemas.microsoft.com/office/drawing/2014/main" id="{72390DAA-E096-1BB9-144D-251BCB831124}"/>
              </a:ext>
            </a:extLst>
          </p:cNvPr>
          <p:cNvPicPr>
            <a:picLocks noChangeAspect="1"/>
          </p:cNvPicPr>
          <p:nvPr/>
        </p:nvPicPr>
        <p:blipFill rotWithShape="1">
          <a:blip r:embed="rId3"/>
          <a:srcRect t="26980"/>
          <a:stretch/>
        </p:blipFill>
        <p:spPr>
          <a:xfrm>
            <a:off x="960339" y="1615783"/>
            <a:ext cx="10268781" cy="4036872"/>
          </a:xfrm>
          <a:prstGeom prst="rect">
            <a:avLst/>
          </a:prstGeom>
        </p:spPr>
      </p:pic>
      <p:sp>
        <p:nvSpPr>
          <p:cNvPr id="7" name="Oval 6">
            <a:extLst>
              <a:ext uri="{FF2B5EF4-FFF2-40B4-BE49-F238E27FC236}">
                <a16:creationId xmlns:a16="http://schemas.microsoft.com/office/drawing/2014/main" id="{AB9410D8-9F39-A347-5A65-C897C8E75090}"/>
              </a:ext>
              <a:ext uri="{C183D7F6-B498-43B3-948B-1728B52AA6E4}">
                <adec:decorative xmlns:adec="http://schemas.microsoft.com/office/drawing/2017/decorative" val="1"/>
              </a:ext>
            </a:extLst>
          </p:cNvPr>
          <p:cNvSpPr/>
          <p:nvPr/>
        </p:nvSpPr>
        <p:spPr>
          <a:xfrm>
            <a:off x="2895600" y="3831469"/>
            <a:ext cx="904240" cy="293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8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68</a:t>
            </a:fld>
            <a:endParaRPr lang="en-US"/>
          </a:p>
        </p:txBody>
      </p:sp>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Option to List Overall in the Emissions Tab</a:t>
            </a:r>
          </a:p>
        </p:txBody>
      </p:sp>
      <p:pic>
        <p:nvPicPr>
          <p:cNvPr id="6" name="Picture 5" descr="A screen showing the Emissions Tab in the Bulk Upload template.  Oval highlighting where in the Emissions tab the data for overall percentage should be entered.">
            <a:extLst>
              <a:ext uri="{FF2B5EF4-FFF2-40B4-BE49-F238E27FC236}">
                <a16:creationId xmlns:a16="http://schemas.microsoft.com/office/drawing/2014/main" id="{7AEF1F69-62A7-4821-A99D-BFD34FBB435C}"/>
              </a:ext>
              <a:ext uri="{C183D7F6-B498-43B3-948B-1728B52AA6E4}">
                <adec:decorative xmlns:adec="http://schemas.microsoft.com/office/drawing/2017/decorative" val="0"/>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 uri="{C183D7F6-B498-43B3-948B-1728B52AA6E4}">
                <adec:decorative xmlns:adec="http://schemas.microsoft.com/office/drawing/2017/decorative" val="1"/>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731E91A5-B9C5-45DE-9AA1-010C18F77CF3}"/>
              </a:ext>
            </a:extLst>
          </p:cNvPr>
          <p:cNvSpPr txBox="1"/>
          <p:nvPr/>
        </p:nvSpPr>
        <p:spPr>
          <a:xfrm>
            <a:off x="2743200" y="4847612"/>
            <a:ext cx="6756400" cy="646331"/>
          </a:xfrm>
          <a:prstGeom prst="rect">
            <a:avLst/>
          </a:prstGeom>
          <a:solidFill>
            <a:srgbClr val="FFC000"/>
          </a:solidFill>
        </p:spPr>
        <p:txBody>
          <a:bodyPr wrap="square" rtlCol="0">
            <a:spAutoFit/>
          </a:bodyPr>
          <a:lstStyle/>
          <a:p>
            <a:r>
              <a:rPr lang="en-US" dirty="0"/>
              <a:t>Option 1: If using post control factor, do not enter Overall Control %</a:t>
            </a:r>
          </a:p>
          <a:p>
            <a:r>
              <a:rPr lang="en-US" dirty="0"/>
              <a:t>Option 2: If entering Overall % use calculation method pre-controls.</a:t>
            </a:r>
          </a:p>
        </p:txBody>
      </p:sp>
    </p:spTree>
    <p:extLst>
      <p:ext uri="{BB962C8B-B14F-4D97-AF65-F5344CB8AC3E}">
        <p14:creationId xmlns:p14="http://schemas.microsoft.com/office/powerpoint/2010/main" val="297178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69</a:t>
            </a:fld>
            <a:endParaRPr lang="en-US"/>
          </a:p>
        </p:txBody>
      </p:sp>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a:t>
            </a:r>
          </a:p>
          <a:p>
            <a:r>
              <a:rPr lang="en-US" dirty="0"/>
              <a:t>You could enter your control data in UI to help guide you, then download in BU template to continue the rest of your report and vice-versa.  Never work on both at the same time, BU will override UI.</a:t>
            </a:r>
          </a:p>
          <a:p>
            <a:r>
              <a:rPr lang="en-US" dirty="0"/>
              <a:t>Reach out to your SLT when you have questions.</a:t>
            </a:r>
          </a:p>
          <a:p>
            <a:pPr marL="0" indent="0">
              <a:buNone/>
            </a:pPr>
            <a:endParaRPr lang="en-US" dirty="0"/>
          </a:p>
        </p:txBody>
      </p:sp>
    </p:spTree>
    <p:extLst>
      <p:ext uri="{BB962C8B-B14F-4D97-AF65-F5344CB8AC3E}">
        <p14:creationId xmlns:p14="http://schemas.microsoft.com/office/powerpoint/2010/main" val="4146457255"/>
      </p:ext>
    </p:extLst>
  </p:cSld>
  <p:clrMapOvr>
    <a:masterClrMapping/>
  </p:clrMapOvr>
  <mc:AlternateContent xmlns:mc="http://schemas.openxmlformats.org/markup-compatibility/2006" xmlns:p14="http://schemas.microsoft.com/office/powerpoint/2010/main">
    <mc:Choice Requires="p14">
      <p:transition spd="slow" p14:dur="2000" advTm="86815"/>
    </mc:Choice>
    <mc:Fallback xmlns="">
      <p:transition spd="slow" advTm="868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3435A-5ED3-4ADB-951B-049761363F3C}"/>
              </a:ext>
            </a:extLst>
          </p:cNvPr>
          <p:cNvSpPr>
            <a:spLocks noGrp="1"/>
          </p:cNvSpPr>
          <p:nvPr>
            <p:ph type="sldNum" sz="quarter" idx="12"/>
          </p:nvPr>
        </p:nvSpPr>
        <p:spPr/>
        <p:txBody>
          <a:bodyPr/>
          <a:lstStyle/>
          <a:p>
            <a:fld id="{C3625854-A157-44F5-B597-7EECA3982BD8}" type="slidenum">
              <a:rPr lang="en-US" smtClean="0"/>
              <a:t>7</a:t>
            </a:fld>
            <a:endParaRPr lang="en-US"/>
          </a:p>
        </p:txBody>
      </p:sp>
      <p:sp>
        <p:nvSpPr>
          <p:cNvPr id="2" name="Title 1">
            <a:extLst>
              <a:ext uri="{FF2B5EF4-FFF2-40B4-BE49-F238E27FC236}">
                <a16:creationId xmlns:a16="http://schemas.microsoft.com/office/drawing/2014/main" id="{49782EAB-2737-4025-AC9B-A4418B3DE57C}"/>
              </a:ext>
            </a:extLst>
          </p:cNvPr>
          <p:cNvSpPr>
            <a:spLocks noGrp="1"/>
          </p:cNvSpPr>
          <p:nvPr>
            <p:ph type="title"/>
          </p:nvPr>
        </p:nvSpPr>
        <p:spPr/>
        <p:txBody>
          <a:bodyPr/>
          <a:lstStyle/>
          <a:p>
            <a:r>
              <a:rPr lang="en-US" b="1" dirty="0"/>
              <a:t>Release Point Apportionment - Bulk Upload</a:t>
            </a:r>
            <a:endParaRPr lang="en-US" dirty="0"/>
          </a:p>
        </p:txBody>
      </p:sp>
      <p:sp>
        <p:nvSpPr>
          <p:cNvPr id="10" name="TextBox 9">
            <a:extLst>
              <a:ext uri="{FF2B5EF4-FFF2-40B4-BE49-F238E27FC236}">
                <a16:creationId xmlns:a16="http://schemas.microsoft.com/office/drawing/2014/main" id="{6848AF5B-F84E-4C33-B020-8E402C9B9923}"/>
              </a:ext>
            </a:extLst>
          </p:cNvPr>
          <p:cNvSpPr txBox="1"/>
          <p:nvPr/>
        </p:nvSpPr>
        <p:spPr>
          <a:xfrm>
            <a:off x="527759" y="2690336"/>
            <a:ext cx="2097742" cy="1477328"/>
          </a:xfrm>
          <a:prstGeom prst="rect">
            <a:avLst/>
          </a:prstGeom>
          <a:noFill/>
        </p:spPr>
        <p:txBody>
          <a:bodyPr wrap="square">
            <a:spAutoFit/>
          </a:bodyPr>
          <a:lstStyle/>
          <a:p>
            <a:r>
              <a:rPr lang="en-US" dirty="0"/>
              <a:t>Found in the “Apportionment” tab and can be entered for existing release points.</a:t>
            </a:r>
          </a:p>
        </p:txBody>
      </p:sp>
      <p:pic>
        <p:nvPicPr>
          <p:cNvPr id="12" name="Picture 11" descr="Example screen showing the Apportionment tab to enter the release point apportionment in the excel template.">
            <a:extLst>
              <a:ext uri="{FF2B5EF4-FFF2-40B4-BE49-F238E27FC236}">
                <a16:creationId xmlns:a16="http://schemas.microsoft.com/office/drawing/2014/main" id="{27989615-8EF7-49FA-8EC2-9469C97DC093}"/>
              </a:ext>
            </a:extLst>
          </p:cNvPr>
          <p:cNvPicPr>
            <a:picLocks noChangeAspect="1"/>
          </p:cNvPicPr>
          <p:nvPr/>
        </p:nvPicPr>
        <p:blipFill rotWithShape="1">
          <a:blip r:embed="rId2"/>
          <a:srcRect t="26484" r="10312"/>
          <a:stretch/>
        </p:blipFill>
        <p:spPr>
          <a:xfrm>
            <a:off x="2625501" y="1816261"/>
            <a:ext cx="8161319" cy="4523557"/>
          </a:xfrm>
          <a:prstGeom prst="rect">
            <a:avLst/>
          </a:prstGeom>
        </p:spPr>
      </p:pic>
      <p:cxnSp>
        <p:nvCxnSpPr>
          <p:cNvPr id="3" name="Straight Arrow Connector 2" descr="Highlight of control path data to be entered in screen when control devices are present.">
            <a:extLst>
              <a:ext uri="{FF2B5EF4-FFF2-40B4-BE49-F238E27FC236}">
                <a16:creationId xmlns:a16="http://schemas.microsoft.com/office/drawing/2014/main" id="{E502BCDC-633A-6E9C-D95A-A9C2BA68E35B}"/>
              </a:ext>
              <a:ext uri="{C183D7F6-B498-43B3-948B-1728B52AA6E4}">
                <adec:decorative xmlns:adec="http://schemas.microsoft.com/office/drawing/2017/decorative" val="0"/>
              </a:ext>
            </a:extLst>
          </p:cNvPr>
          <p:cNvCxnSpPr>
            <a:cxnSpLocks/>
            <a:stCxn id="5" idx="1"/>
          </p:cNvCxnSpPr>
          <p:nvPr/>
        </p:nvCxnSpPr>
        <p:spPr>
          <a:xfrm flipH="1" flipV="1">
            <a:off x="7358743" y="3722914"/>
            <a:ext cx="2658263" cy="1896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54FC91-544D-9351-C267-6867B751E458}"/>
              </a:ext>
            </a:extLst>
          </p:cNvPr>
          <p:cNvSpPr txBox="1"/>
          <p:nvPr/>
        </p:nvSpPr>
        <p:spPr>
          <a:xfrm>
            <a:off x="10017006" y="5080525"/>
            <a:ext cx="1705883" cy="1077218"/>
          </a:xfrm>
          <a:prstGeom prst="rect">
            <a:avLst/>
          </a:prstGeom>
          <a:solidFill>
            <a:schemeClr val="bg1"/>
          </a:solidFill>
        </p:spPr>
        <p:txBody>
          <a:bodyPr wrap="square" rtlCol="0">
            <a:spAutoFit/>
          </a:bodyPr>
          <a:lstStyle/>
          <a:p>
            <a:r>
              <a:rPr lang="en-US" sz="1600" dirty="0"/>
              <a:t>Must be entered when control devices are present.</a:t>
            </a:r>
          </a:p>
        </p:txBody>
      </p:sp>
    </p:spTree>
    <p:extLst>
      <p:ext uri="{BB962C8B-B14F-4D97-AF65-F5344CB8AC3E}">
        <p14:creationId xmlns:p14="http://schemas.microsoft.com/office/powerpoint/2010/main" val="38580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70</a:t>
            </a:fld>
            <a:endParaRPr lang="en-US"/>
          </a:p>
        </p:txBody>
      </p:sp>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a:xfrm>
            <a:off x="838200" y="2766218"/>
            <a:ext cx="10515600" cy="1325563"/>
          </a:xfrm>
        </p:spPr>
        <p:txBody>
          <a:bodyPr/>
          <a:lstStyle/>
          <a:p>
            <a:pPr algn="ctr"/>
            <a:r>
              <a:rPr lang="en-US" b="1" dirty="0"/>
              <a:t>Examples for Different Configurations</a:t>
            </a:r>
          </a:p>
        </p:txBody>
      </p:sp>
    </p:spTree>
    <p:extLst>
      <p:ext uri="{BB962C8B-B14F-4D97-AF65-F5344CB8AC3E}">
        <p14:creationId xmlns:p14="http://schemas.microsoft.com/office/powerpoint/2010/main" val="3836483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689C2-2C9C-54C5-EE81-1A9E83ED35D2}"/>
              </a:ext>
            </a:extLst>
          </p:cNvPr>
          <p:cNvSpPr>
            <a:spLocks noGrp="1"/>
          </p:cNvSpPr>
          <p:nvPr>
            <p:ph type="sldNum" sz="quarter" idx="12"/>
          </p:nvPr>
        </p:nvSpPr>
        <p:spPr/>
        <p:txBody>
          <a:bodyPr/>
          <a:lstStyle/>
          <a:p>
            <a:fld id="{C3625854-A157-44F5-B597-7EECA3982BD8}" type="slidenum">
              <a:rPr lang="en-US" smtClean="0"/>
              <a:t>71</a:t>
            </a:fld>
            <a:endParaRPr lang="en-US"/>
          </a:p>
        </p:txBody>
      </p:sp>
      <p:sp>
        <p:nvSpPr>
          <p:cNvPr id="2" name="Title 1">
            <a:extLst>
              <a:ext uri="{FF2B5EF4-FFF2-40B4-BE49-F238E27FC236}">
                <a16:creationId xmlns:a16="http://schemas.microsoft.com/office/drawing/2014/main" id="{64D3E0D6-41C1-A8DF-2277-39501CE811AB}"/>
              </a:ext>
            </a:extLst>
          </p:cNvPr>
          <p:cNvSpPr>
            <a:spLocks noGrp="1"/>
          </p:cNvSpPr>
          <p:nvPr>
            <p:ph type="title"/>
          </p:nvPr>
        </p:nvSpPr>
        <p:spPr>
          <a:xfrm>
            <a:off x="838200" y="35702"/>
            <a:ext cx="10515600" cy="1325563"/>
          </a:xfrm>
        </p:spPr>
        <p:txBody>
          <a:bodyPr/>
          <a:lstStyle/>
          <a:p>
            <a:r>
              <a:rPr lang="en-US" b="1" dirty="0"/>
              <a:t>No Control Device Example</a:t>
            </a:r>
          </a:p>
        </p:txBody>
      </p:sp>
      <p:sp>
        <p:nvSpPr>
          <p:cNvPr id="5" name="Cube 4" descr="A conceptual picture of a facility where there is a unit-process with no control devices.  The only items to enter are the release point apportionments.">
            <a:extLst>
              <a:ext uri="{FF2B5EF4-FFF2-40B4-BE49-F238E27FC236}">
                <a16:creationId xmlns:a16="http://schemas.microsoft.com/office/drawing/2014/main" id="{81AC8024-C3AC-81B5-2258-86DD54A48C13}"/>
              </a:ext>
            </a:extLst>
          </p:cNvPr>
          <p:cNvSpPr/>
          <p:nvPr/>
        </p:nvSpPr>
        <p:spPr>
          <a:xfrm>
            <a:off x="3422227" y="1656821"/>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1E090CAE-8697-11DC-D575-D6C3E5F79AA6}"/>
              </a:ext>
              <a:ext uri="{C183D7F6-B498-43B3-948B-1728B52AA6E4}">
                <adec:decorative xmlns:adec="http://schemas.microsoft.com/office/drawing/2017/decorative" val="1"/>
              </a:ext>
            </a:extLst>
          </p:cNvPr>
          <p:cNvSpPr/>
          <p:nvPr/>
        </p:nvSpPr>
        <p:spPr>
          <a:xfrm>
            <a:off x="5457287" y="997975"/>
            <a:ext cx="605928" cy="114493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58DBE088-D94D-A43A-581E-62DD929D4C14}"/>
              </a:ext>
              <a:ext uri="{C183D7F6-B498-43B3-948B-1728B52AA6E4}">
                <adec:decorative xmlns:adec="http://schemas.microsoft.com/office/drawing/2017/decorative" val="1"/>
              </a:ext>
            </a:extLst>
          </p:cNvPr>
          <p:cNvSpPr/>
          <p:nvPr/>
        </p:nvSpPr>
        <p:spPr>
          <a:xfrm rot="16200000">
            <a:off x="7077775" y="5186536"/>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16EB6DDD-8096-7CD1-50C4-5636869619C3}"/>
              </a:ext>
              <a:ext uri="{C183D7F6-B498-43B3-948B-1728B52AA6E4}">
                <adec:decorative xmlns:adec="http://schemas.microsoft.com/office/drawing/2017/decorative" val="1"/>
              </a:ext>
            </a:extLst>
          </p:cNvPr>
          <p:cNvSpPr txBox="1"/>
          <p:nvPr/>
        </p:nvSpPr>
        <p:spPr>
          <a:xfrm>
            <a:off x="6944972" y="5062397"/>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9" name="Arrow: Right 8">
            <a:extLst>
              <a:ext uri="{FF2B5EF4-FFF2-40B4-BE49-F238E27FC236}">
                <a16:creationId xmlns:a16="http://schemas.microsoft.com/office/drawing/2014/main" id="{84E2DC54-BDAB-92C5-08B1-D1C68C2EEA82}"/>
              </a:ext>
              <a:ext uri="{C183D7F6-B498-43B3-948B-1728B52AA6E4}">
                <adec:decorative xmlns:adec="http://schemas.microsoft.com/office/drawing/2017/decorative" val="1"/>
              </a:ext>
            </a:extLst>
          </p:cNvPr>
          <p:cNvSpPr/>
          <p:nvPr/>
        </p:nvSpPr>
        <p:spPr>
          <a:xfrm rot="14571682">
            <a:off x="5092045" y="3555533"/>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Arrow: Right 9">
            <a:extLst>
              <a:ext uri="{FF2B5EF4-FFF2-40B4-BE49-F238E27FC236}">
                <a16:creationId xmlns:a16="http://schemas.microsoft.com/office/drawing/2014/main" id="{753094B4-E8BE-67C7-E1C9-9EC7AD4443D3}"/>
              </a:ext>
              <a:ext uri="{C183D7F6-B498-43B3-948B-1728B52AA6E4}">
                <adec:decorative xmlns:adec="http://schemas.microsoft.com/office/drawing/2017/decorative" val="1"/>
              </a:ext>
            </a:extLst>
          </p:cNvPr>
          <p:cNvSpPr/>
          <p:nvPr/>
        </p:nvSpPr>
        <p:spPr>
          <a:xfrm rot="13717264">
            <a:off x="6070347" y="4440639"/>
            <a:ext cx="1236110" cy="27138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descr="Release Point RP3  Apportionment 95%&#10;">
            <a:extLst>
              <a:ext uri="{FF2B5EF4-FFF2-40B4-BE49-F238E27FC236}">
                <a16:creationId xmlns:a16="http://schemas.microsoft.com/office/drawing/2014/main" id="{2834A098-80B0-ED0B-8D70-A14E1DC343AF}"/>
              </a:ext>
              <a:ext uri="{C183D7F6-B498-43B3-948B-1728B52AA6E4}">
                <adec:decorative xmlns:adec="http://schemas.microsoft.com/office/drawing/2017/decorative" val="0"/>
              </a:ext>
            </a:extLst>
          </p:cNvPr>
          <p:cNvSpPr txBox="1"/>
          <p:nvPr/>
        </p:nvSpPr>
        <p:spPr>
          <a:xfrm>
            <a:off x="6875421" y="3240165"/>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95%</a:t>
            </a:r>
          </a:p>
        </p:txBody>
      </p:sp>
      <p:sp>
        <p:nvSpPr>
          <p:cNvPr id="13" name="TextBox 12" descr="Release Point RP4  Apportionment 5%&#10;">
            <a:extLst>
              <a:ext uri="{FF2B5EF4-FFF2-40B4-BE49-F238E27FC236}">
                <a16:creationId xmlns:a16="http://schemas.microsoft.com/office/drawing/2014/main" id="{4E11A2CE-B03B-D04B-F352-28B8B0EE11D6}"/>
              </a:ext>
              <a:ext uri="{C183D7F6-B498-43B3-948B-1728B52AA6E4}">
                <adec:decorative xmlns:adec="http://schemas.microsoft.com/office/drawing/2017/decorative" val="0"/>
              </a:ext>
            </a:extLst>
          </p:cNvPr>
          <p:cNvSpPr txBox="1"/>
          <p:nvPr/>
        </p:nvSpPr>
        <p:spPr>
          <a:xfrm>
            <a:off x="3659726" y="4285379"/>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5%</a:t>
            </a:r>
          </a:p>
        </p:txBody>
      </p:sp>
      <p:sp>
        <p:nvSpPr>
          <p:cNvPr id="14" name="Cloud 13">
            <a:extLst>
              <a:ext uri="{FF2B5EF4-FFF2-40B4-BE49-F238E27FC236}">
                <a16:creationId xmlns:a16="http://schemas.microsoft.com/office/drawing/2014/main" id="{B5B0A617-BAFE-E931-B1C8-45D16844BFDD}"/>
              </a:ext>
              <a:ext uri="{C183D7F6-B498-43B3-948B-1728B52AA6E4}">
                <adec:decorative xmlns:adec="http://schemas.microsoft.com/office/drawing/2017/decorative" val="1"/>
              </a:ext>
            </a:extLst>
          </p:cNvPr>
          <p:cNvSpPr/>
          <p:nvPr/>
        </p:nvSpPr>
        <p:spPr>
          <a:xfrm>
            <a:off x="5347111" y="3630826"/>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Arrow: Right 2">
            <a:extLst>
              <a:ext uri="{FF2B5EF4-FFF2-40B4-BE49-F238E27FC236}">
                <a16:creationId xmlns:a16="http://schemas.microsoft.com/office/drawing/2014/main" id="{176545B8-3D9A-267B-8A1B-835D16659A97}"/>
              </a:ext>
              <a:ext uri="{C183D7F6-B498-43B3-948B-1728B52AA6E4}">
                <adec:decorative xmlns:adec="http://schemas.microsoft.com/office/drawing/2017/decorative" val="1"/>
              </a:ext>
            </a:extLst>
          </p:cNvPr>
          <p:cNvSpPr/>
          <p:nvPr/>
        </p:nvSpPr>
        <p:spPr>
          <a:xfrm>
            <a:off x="838200" y="640179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03EB1298-763E-CD20-B58B-D45E0E04A7B6}"/>
              </a:ext>
            </a:extLst>
          </p:cNvPr>
          <p:cNvSpPr txBox="1"/>
          <p:nvPr/>
        </p:nvSpPr>
        <p:spPr>
          <a:xfrm>
            <a:off x="1458059" y="6340005"/>
            <a:ext cx="4096909" cy="338554"/>
          </a:xfrm>
          <a:prstGeom prst="rect">
            <a:avLst/>
          </a:prstGeom>
          <a:noFill/>
        </p:spPr>
        <p:txBody>
          <a:bodyPr wrap="square" rtlCol="0">
            <a:spAutoFit/>
          </a:bodyPr>
          <a:lstStyle/>
          <a:p>
            <a:r>
              <a:rPr lang="en-US" sz="1600" dirty="0"/>
              <a:t>Indicates a Release Point Apportionment</a:t>
            </a:r>
          </a:p>
        </p:txBody>
      </p:sp>
    </p:spTree>
    <p:extLst>
      <p:ext uri="{BB962C8B-B14F-4D97-AF65-F5344CB8AC3E}">
        <p14:creationId xmlns:p14="http://schemas.microsoft.com/office/powerpoint/2010/main" val="4105600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72</a:t>
            </a:fld>
            <a:endParaRPr lang="en-US"/>
          </a:p>
        </p:txBody>
      </p:sp>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181443"/>
            <a:ext cx="10515600" cy="1325563"/>
          </a:xfrm>
        </p:spPr>
        <p:txBody>
          <a:bodyPr/>
          <a:lstStyle/>
          <a:p>
            <a:r>
              <a:rPr lang="en-US" b="1" dirty="0"/>
              <a:t>Single Control Device Example</a:t>
            </a:r>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8439001" y="608194"/>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showing a facility with a single control set up and the data fields associated with the control and path.">
            <a:extLst>
              <a:ext uri="{FF2B5EF4-FFF2-40B4-BE49-F238E27FC236}">
                <a16:creationId xmlns:a16="http://schemas.microsoft.com/office/drawing/2014/main" id="{0665B9A2-2790-3612-B550-F5A1574D8149}"/>
              </a:ext>
            </a:extLst>
          </p:cNvPr>
          <p:cNvSpPr/>
          <p:nvPr/>
        </p:nvSpPr>
        <p:spPr>
          <a:xfrm>
            <a:off x="3168226" y="1507006"/>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 uri="{C183D7F6-B498-43B3-948B-1728B52AA6E4}">
                <adec:decorative xmlns:adec="http://schemas.microsoft.com/office/drawing/2017/decorative" val="1"/>
              </a:ext>
            </a:extLst>
          </p:cNvPr>
          <p:cNvSpPr/>
          <p:nvPr/>
        </p:nvSpPr>
        <p:spPr>
          <a:xfrm rot="5400000">
            <a:off x="8281206" y="1563871"/>
            <a:ext cx="1076325"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8" name="Cube 7">
            <a:extLst>
              <a:ext uri="{FF2B5EF4-FFF2-40B4-BE49-F238E27FC236}">
                <a16:creationId xmlns:a16="http://schemas.microsoft.com/office/drawing/2014/main" id="{9F0862F9-E316-2C01-EC8D-D824646C5DFF}"/>
              </a:ext>
              <a:ext uri="{C183D7F6-B498-43B3-948B-1728B52AA6E4}">
                <adec:decorative xmlns:adec="http://schemas.microsoft.com/office/drawing/2017/decorative" val="1"/>
              </a:ext>
            </a:extLst>
          </p:cNvPr>
          <p:cNvSpPr/>
          <p:nvPr/>
        </p:nvSpPr>
        <p:spPr>
          <a:xfrm>
            <a:off x="7492592" y="4724504"/>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9" name="Cylinder 8">
            <a:extLst>
              <a:ext uri="{FF2B5EF4-FFF2-40B4-BE49-F238E27FC236}">
                <a16:creationId xmlns:a16="http://schemas.microsoft.com/office/drawing/2014/main" id="{241ED571-955C-D496-957B-6714D130A0E9}"/>
              </a:ext>
              <a:ext uri="{C183D7F6-B498-43B3-948B-1728B52AA6E4}">
                <adec:decorative xmlns:adec="http://schemas.microsoft.com/office/drawing/2017/decorative" val="1"/>
              </a:ext>
            </a:extLst>
          </p:cNvPr>
          <p:cNvSpPr/>
          <p:nvPr/>
        </p:nvSpPr>
        <p:spPr>
          <a:xfrm rot="16200000">
            <a:off x="5848224" y="5054455"/>
            <a:ext cx="567102" cy="1093903"/>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10" name="TextBox 9">
            <a:extLst>
              <a:ext uri="{FF2B5EF4-FFF2-40B4-BE49-F238E27FC236}">
                <a16:creationId xmlns:a16="http://schemas.microsoft.com/office/drawing/2014/main" id="{FC8B7C77-2114-60A9-D87D-43439F57866B}"/>
              </a:ext>
              <a:ext uri="{C183D7F6-B498-43B3-948B-1728B52AA6E4}">
                <adec:decorative xmlns:adec="http://schemas.microsoft.com/office/drawing/2017/decorative" val="1"/>
              </a:ext>
            </a:extLst>
          </p:cNvPr>
          <p:cNvSpPr txBox="1"/>
          <p:nvPr/>
        </p:nvSpPr>
        <p:spPr>
          <a:xfrm>
            <a:off x="6082647" y="5099231"/>
            <a:ext cx="728976"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11" name="Arrow: Right 10">
            <a:extLst>
              <a:ext uri="{FF2B5EF4-FFF2-40B4-BE49-F238E27FC236}">
                <a16:creationId xmlns:a16="http://schemas.microsoft.com/office/drawing/2014/main" id="{F43F3D2D-6168-D293-454E-C34EBCBC4DBF}"/>
              </a:ext>
              <a:ext uri="{C183D7F6-B498-43B3-948B-1728B52AA6E4}">
                <adec:decorative xmlns:adec="http://schemas.microsoft.com/office/drawing/2017/decorative" val="1"/>
              </a:ext>
            </a:extLst>
          </p:cNvPr>
          <p:cNvSpPr/>
          <p:nvPr/>
        </p:nvSpPr>
        <p:spPr>
          <a:xfrm rot="19918611">
            <a:off x="6873574" y="5239818"/>
            <a:ext cx="627924" cy="32215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5708859" y="3791037"/>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13" name="Arrow: Right 12">
            <a:extLst>
              <a:ext uri="{FF2B5EF4-FFF2-40B4-BE49-F238E27FC236}">
                <a16:creationId xmlns:a16="http://schemas.microsoft.com/office/drawing/2014/main" id="{0841C5B8-DD4C-7C7F-E2A8-76B20BB3748E}"/>
              </a:ext>
              <a:ext uri="{C183D7F6-B498-43B3-948B-1728B52AA6E4}">
                <adec:decorative xmlns:adec="http://schemas.microsoft.com/office/drawing/2017/decorative" val="1"/>
              </a:ext>
            </a:extLst>
          </p:cNvPr>
          <p:cNvSpPr/>
          <p:nvPr/>
        </p:nvSpPr>
        <p:spPr>
          <a:xfrm rot="16741409">
            <a:off x="7749640" y="3473322"/>
            <a:ext cx="2003613" cy="34413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4" name="Arrow: Right 13">
            <a:extLst>
              <a:ext uri="{FF2B5EF4-FFF2-40B4-BE49-F238E27FC236}">
                <a16:creationId xmlns:a16="http://schemas.microsoft.com/office/drawing/2014/main" id="{38EBA9F9-5617-15A7-EC74-4A54F89B1E31}"/>
              </a:ext>
              <a:ext uri="{C183D7F6-B498-43B3-948B-1728B52AA6E4}">
                <adec:decorative xmlns:adec="http://schemas.microsoft.com/office/drawing/2017/decorative" val="1"/>
              </a:ext>
            </a:extLst>
          </p:cNvPr>
          <p:cNvSpPr/>
          <p:nvPr/>
        </p:nvSpPr>
        <p:spPr>
          <a:xfrm rot="13328002">
            <a:off x="6694999" y="4506318"/>
            <a:ext cx="725409" cy="34333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5156E119-8D53-0D7F-364A-F125EF6E3ECE}"/>
              </a:ext>
              <a:ext uri="{C183D7F6-B498-43B3-948B-1728B52AA6E4}">
                <adec:decorative xmlns:adec="http://schemas.microsoft.com/office/drawing/2017/decorative" val="1"/>
              </a:ext>
            </a:extLst>
          </p:cNvPr>
          <p:cNvSpPr/>
          <p:nvPr/>
        </p:nvSpPr>
        <p:spPr>
          <a:xfrm>
            <a:off x="7096865" y="4369287"/>
            <a:ext cx="2152120" cy="159607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6FC14F-B54D-A4E1-9FBE-4A89B4EEA099}"/>
              </a:ext>
              <a:ext uri="{C183D7F6-B498-43B3-948B-1728B52AA6E4}">
                <adec:decorative xmlns:adec="http://schemas.microsoft.com/office/drawing/2017/decorative" val="1"/>
              </a:ext>
            </a:extLst>
          </p:cNvPr>
          <p:cNvSpPr txBox="1"/>
          <p:nvPr/>
        </p:nvSpPr>
        <p:spPr>
          <a:xfrm>
            <a:off x="7752020" y="5572053"/>
            <a:ext cx="936522" cy="369332"/>
          </a:xfrm>
          <a:prstGeom prst="rect">
            <a:avLst/>
          </a:prstGeom>
          <a:noFill/>
        </p:spPr>
        <p:txBody>
          <a:bodyPr wrap="square" rtlCol="0">
            <a:spAutoFit/>
          </a:bodyPr>
          <a:lstStyle/>
          <a:p>
            <a:r>
              <a:rPr lang="en-US" b="1" dirty="0"/>
              <a:t>Path 1</a:t>
            </a:r>
          </a:p>
        </p:txBody>
      </p:sp>
      <p:sp>
        <p:nvSpPr>
          <p:cNvPr id="32" name="TextBox 31">
            <a:extLst>
              <a:ext uri="{FF2B5EF4-FFF2-40B4-BE49-F238E27FC236}">
                <a16:creationId xmlns:a16="http://schemas.microsoft.com/office/drawing/2014/main" id="{4C5A3519-6C8C-2AE9-27AD-ABE815F3A185}"/>
              </a:ext>
              <a:ext uri="{C183D7F6-B498-43B3-948B-1728B52AA6E4}">
                <adec:decorative xmlns:adec="http://schemas.microsoft.com/office/drawing/2017/decorative" val="0"/>
              </a:ext>
            </a:extLst>
          </p:cNvPr>
          <p:cNvSpPr txBox="1"/>
          <p:nvPr/>
        </p:nvSpPr>
        <p:spPr>
          <a:xfrm>
            <a:off x="9153232" y="4805819"/>
            <a:ext cx="1455379"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 name="TextBox 2">
            <a:extLst>
              <a:ext uri="{FF2B5EF4-FFF2-40B4-BE49-F238E27FC236}">
                <a16:creationId xmlns:a16="http://schemas.microsoft.com/office/drawing/2014/main" id="{D8B628AD-DF9A-D896-A73C-35BC22DD04B0}"/>
              </a:ext>
              <a:ext uri="{C183D7F6-B498-43B3-948B-1728B52AA6E4}">
                <adec:decorative xmlns:adec="http://schemas.microsoft.com/office/drawing/2017/decorative" val="0"/>
              </a:ext>
            </a:extLst>
          </p:cNvPr>
          <p:cNvSpPr txBox="1"/>
          <p:nvPr/>
        </p:nvSpPr>
        <p:spPr>
          <a:xfrm>
            <a:off x="6482177" y="2727674"/>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90%</a:t>
            </a:r>
          </a:p>
        </p:txBody>
      </p:sp>
      <p:sp>
        <p:nvSpPr>
          <p:cNvPr id="28" name="TextBox 27">
            <a:extLst>
              <a:ext uri="{FF2B5EF4-FFF2-40B4-BE49-F238E27FC236}">
                <a16:creationId xmlns:a16="http://schemas.microsoft.com/office/drawing/2014/main" id="{B06EF46C-DD9B-B1FA-15CB-C353C8BCD924}"/>
              </a:ext>
              <a:ext uri="{C183D7F6-B498-43B3-948B-1728B52AA6E4}">
                <adec:decorative xmlns:adec="http://schemas.microsoft.com/office/drawing/2017/decorative" val="0"/>
              </a:ext>
            </a:extLst>
          </p:cNvPr>
          <p:cNvSpPr txBox="1"/>
          <p:nvPr/>
        </p:nvSpPr>
        <p:spPr>
          <a:xfrm>
            <a:off x="3801499" y="451445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10%</a:t>
            </a:r>
          </a:p>
        </p:txBody>
      </p:sp>
      <p:sp>
        <p:nvSpPr>
          <p:cNvPr id="33" name="TextBox 32">
            <a:extLst>
              <a:ext uri="{FF2B5EF4-FFF2-40B4-BE49-F238E27FC236}">
                <a16:creationId xmlns:a16="http://schemas.microsoft.com/office/drawing/2014/main" id="{D3CF1F2D-1357-4BDE-AE96-A3FC8684352B}"/>
              </a:ext>
              <a:ext uri="{C183D7F6-B498-43B3-948B-1728B52AA6E4}">
                <adec:decorative xmlns:adec="http://schemas.microsoft.com/office/drawing/2017/decorative" val="0"/>
              </a:ext>
            </a:extLst>
          </p:cNvPr>
          <p:cNvSpPr txBox="1"/>
          <p:nvPr/>
        </p:nvSpPr>
        <p:spPr>
          <a:xfrm>
            <a:off x="5960803" y="6070192"/>
            <a:ext cx="3288180"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
        <p:nvSpPr>
          <p:cNvPr id="34" name="TextBox 33">
            <a:extLst>
              <a:ext uri="{FF2B5EF4-FFF2-40B4-BE49-F238E27FC236}">
                <a16:creationId xmlns:a16="http://schemas.microsoft.com/office/drawing/2014/main" id="{B35F32BC-2F98-DEB0-357A-B78E5F51691C}"/>
              </a:ext>
              <a:ext uri="{C183D7F6-B498-43B3-948B-1728B52AA6E4}">
                <adec:decorative xmlns:adec="http://schemas.microsoft.com/office/drawing/2017/decorative" val="0"/>
              </a:ext>
            </a:extLst>
          </p:cNvPr>
          <p:cNvSpPr txBox="1"/>
          <p:nvPr/>
        </p:nvSpPr>
        <p:spPr>
          <a:xfrm>
            <a:off x="1768205" y="3048619"/>
            <a:ext cx="3895940" cy="584775"/>
          </a:xfrm>
          <a:prstGeom prst="rect">
            <a:avLst/>
          </a:prstGeom>
          <a:solidFill>
            <a:schemeClr val="bg1"/>
          </a:solidFill>
          <a:ln>
            <a:solidFill>
              <a:schemeClr val="tx1"/>
            </a:solidFill>
          </a:ln>
        </p:spPr>
        <p:txBody>
          <a:bodyPr wrap="square" rtlCol="0">
            <a:spAutoFit/>
          </a:bodyPr>
          <a:lstStyle/>
          <a:p>
            <a:r>
              <a:rPr lang="en-US" sz="1600" b="1" dirty="0"/>
              <a:t>Path 1 Reduction efficiency VOC = 96%</a:t>
            </a:r>
          </a:p>
          <a:p>
            <a:r>
              <a:rPr lang="en-US" sz="1600" b="1" dirty="0"/>
              <a:t>Path 1 Reduction effectiveness VOC = 98%</a:t>
            </a:r>
          </a:p>
        </p:txBody>
      </p:sp>
      <p:sp>
        <p:nvSpPr>
          <p:cNvPr id="35" name="TextBox 34">
            <a:extLst>
              <a:ext uri="{FF2B5EF4-FFF2-40B4-BE49-F238E27FC236}">
                <a16:creationId xmlns:a16="http://schemas.microsoft.com/office/drawing/2014/main" id="{943B07A8-F8D2-847C-F7C6-3BBE5B3E8706}"/>
              </a:ext>
              <a:ext uri="{C183D7F6-B498-43B3-948B-1728B52AA6E4}">
                <adec:decorative xmlns:adec="http://schemas.microsoft.com/office/drawing/2017/decorative" val="0"/>
              </a:ext>
            </a:extLst>
          </p:cNvPr>
          <p:cNvSpPr txBox="1"/>
          <p:nvPr/>
        </p:nvSpPr>
        <p:spPr>
          <a:xfrm>
            <a:off x="9009312" y="3732829"/>
            <a:ext cx="1992022"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98%</a:t>
            </a:r>
          </a:p>
          <a:p>
            <a:r>
              <a:rPr lang="en-US" sz="1600" b="1" dirty="0"/>
              <a:t>Efficiency VOC = 96%</a:t>
            </a:r>
          </a:p>
        </p:txBody>
      </p:sp>
      <p:sp>
        <p:nvSpPr>
          <p:cNvPr id="36" name="TextBox 35">
            <a:extLst>
              <a:ext uri="{FF2B5EF4-FFF2-40B4-BE49-F238E27FC236}">
                <a16:creationId xmlns:a16="http://schemas.microsoft.com/office/drawing/2014/main" id="{410C7A28-CAAB-B528-912F-A6383B89EA08}"/>
              </a:ext>
              <a:ext uri="{C183D7F6-B498-43B3-948B-1728B52AA6E4}">
                <adec:decorative xmlns:adec="http://schemas.microsoft.com/office/drawing/2017/decorative" val="0"/>
              </a:ext>
            </a:extLst>
          </p:cNvPr>
          <p:cNvSpPr txBox="1"/>
          <p:nvPr/>
        </p:nvSpPr>
        <p:spPr>
          <a:xfrm>
            <a:off x="9632433" y="2477049"/>
            <a:ext cx="2858910" cy="584775"/>
          </a:xfrm>
          <a:prstGeom prst="rect">
            <a:avLst/>
          </a:prstGeom>
          <a:solidFill>
            <a:schemeClr val="bg1"/>
          </a:solidFill>
          <a:ln>
            <a:solidFill>
              <a:schemeClr val="tx1"/>
            </a:solidFill>
          </a:ln>
        </p:spPr>
        <p:txBody>
          <a:bodyPr wrap="square" rtlCol="0">
            <a:spAutoFit/>
          </a:bodyPr>
          <a:lstStyle/>
          <a:p>
            <a:r>
              <a:rPr lang="en-US" sz="1600" b="1" dirty="0"/>
              <a:t>Overall Control % for VOC = </a:t>
            </a:r>
          </a:p>
          <a:p>
            <a:r>
              <a:rPr lang="en-US" sz="1600" dirty="0"/>
              <a:t>90% * 98% * 96% </a:t>
            </a:r>
            <a:r>
              <a:rPr lang="en-US" sz="1600" b="1" dirty="0"/>
              <a:t>= 84.67%</a:t>
            </a:r>
          </a:p>
        </p:txBody>
      </p:sp>
      <p:sp>
        <p:nvSpPr>
          <p:cNvPr id="15" name="Arrow: Right 14">
            <a:extLst>
              <a:ext uri="{FF2B5EF4-FFF2-40B4-BE49-F238E27FC236}">
                <a16:creationId xmlns:a16="http://schemas.microsoft.com/office/drawing/2014/main" id="{D04D3F51-9D3B-9BEF-3FE5-66432BA8ABCF}"/>
              </a:ext>
              <a:ext uri="{C183D7F6-B498-43B3-948B-1728B52AA6E4}">
                <adec:decorative xmlns:adec="http://schemas.microsoft.com/office/drawing/2017/decorative" val="1"/>
              </a:ext>
            </a:extLst>
          </p:cNvPr>
          <p:cNvSpPr/>
          <p:nvPr/>
        </p:nvSpPr>
        <p:spPr>
          <a:xfrm>
            <a:off x="914529" y="6084035"/>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D1FEE143-3C4C-2CE1-3942-A0E92AAB946A}"/>
              </a:ext>
            </a:extLst>
          </p:cNvPr>
          <p:cNvSpPr txBox="1"/>
          <p:nvPr/>
        </p:nvSpPr>
        <p:spPr>
          <a:xfrm>
            <a:off x="1534388" y="6022246"/>
            <a:ext cx="4096909" cy="338554"/>
          </a:xfrm>
          <a:prstGeom prst="rect">
            <a:avLst/>
          </a:prstGeom>
          <a:noFill/>
        </p:spPr>
        <p:txBody>
          <a:bodyPr wrap="square" rtlCol="0">
            <a:spAutoFit/>
          </a:bodyPr>
          <a:lstStyle/>
          <a:p>
            <a:r>
              <a:rPr lang="en-US" sz="1600" dirty="0"/>
              <a:t>Indicates a Release Point Apportionment</a:t>
            </a:r>
          </a:p>
        </p:txBody>
      </p:sp>
      <p:sp>
        <p:nvSpPr>
          <p:cNvPr id="17" name="Arrow: Right 16">
            <a:extLst>
              <a:ext uri="{FF2B5EF4-FFF2-40B4-BE49-F238E27FC236}">
                <a16:creationId xmlns:a16="http://schemas.microsoft.com/office/drawing/2014/main" id="{3AE56999-9468-05FA-E1DE-05A3842A3844}"/>
              </a:ext>
              <a:ext uri="{C183D7F6-B498-43B3-948B-1728B52AA6E4}">
                <adec:decorative xmlns:adec="http://schemas.microsoft.com/office/drawing/2017/decorative" val="1"/>
              </a:ext>
            </a:extLst>
          </p:cNvPr>
          <p:cNvSpPr/>
          <p:nvPr/>
        </p:nvSpPr>
        <p:spPr>
          <a:xfrm>
            <a:off x="914804" y="6405793"/>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TextBox 17">
            <a:extLst>
              <a:ext uri="{FF2B5EF4-FFF2-40B4-BE49-F238E27FC236}">
                <a16:creationId xmlns:a16="http://schemas.microsoft.com/office/drawing/2014/main" id="{ECF24227-8A9D-0DF1-C00C-873F342A2798}"/>
              </a:ext>
            </a:extLst>
          </p:cNvPr>
          <p:cNvSpPr txBox="1"/>
          <p:nvPr/>
        </p:nvSpPr>
        <p:spPr>
          <a:xfrm>
            <a:off x="1534663" y="6320046"/>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2228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28" grpId="0" animBg="1"/>
      <p:bldP spid="33" grpId="0" animBg="1"/>
      <p:bldP spid="34" grpId="0" animBg="1"/>
      <p:bldP spid="35" grpId="0" animBg="1"/>
      <p:bldP spid="3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73</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Example of Two Processes Sharing a Path</a:t>
            </a:r>
          </a:p>
        </p:txBody>
      </p:sp>
      <p:sp>
        <p:nvSpPr>
          <p:cNvPr id="8" name="Rectangle 7" descr="Shows a diagram where a planer and planer trim block hog, which are two processes, are sending emissions to a planer mill cyclofilter (contained in a path) and from there emissions go to a release point.">
            <a:extLst>
              <a:ext uri="{FF2B5EF4-FFF2-40B4-BE49-F238E27FC236}">
                <a16:creationId xmlns:a16="http://schemas.microsoft.com/office/drawing/2014/main" id="{D74709B3-FE41-44D3-9DED-16C1A742F717}"/>
              </a:ext>
              <a:ext uri="{C183D7F6-B498-43B3-948B-1728B52AA6E4}">
                <adec:decorative xmlns:adec="http://schemas.microsoft.com/office/drawing/2017/decorative" val="0"/>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1E24E-6162-4BD5-8BD4-64D658ECB852}"/>
              </a:ext>
              <a:ext uri="{C183D7F6-B498-43B3-948B-1728B52AA6E4}">
                <adec:decorative xmlns:adec="http://schemas.microsoft.com/office/drawing/2017/decorative" val="1"/>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cxnSp>
        <p:nvCxnSpPr>
          <p:cNvPr id="11" name="Straight Arrow Connector 10">
            <a:extLst>
              <a:ext uri="{FF2B5EF4-FFF2-40B4-BE49-F238E27FC236}">
                <a16:creationId xmlns:a16="http://schemas.microsoft.com/office/drawing/2014/main" id="{A7FD553A-2332-4E5E-9BFD-780DB9753B3C}"/>
              </a:ext>
              <a:ext uri="{C183D7F6-B498-43B3-948B-1728B52AA6E4}">
                <adec:decorative xmlns:adec="http://schemas.microsoft.com/office/drawing/2017/decorative" val="1"/>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D531C7-D5C4-4A2F-AC77-7F610F545FAA}"/>
              </a:ext>
              <a:ext uri="{C183D7F6-B498-43B3-948B-1728B52AA6E4}">
                <adec:decorative xmlns:adec="http://schemas.microsoft.com/office/drawing/2017/decorative" val="1"/>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cxnSp>
        <p:nvCxnSpPr>
          <p:cNvPr id="19" name="Straight Arrow Connector 18">
            <a:extLst>
              <a:ext uri="{FF2B5EF4-FFF2-40B4-BE49-F238E27FC236}">
                <a16:creationId xmlns:a16="http://schemas.microsoft.com/office/drawing/2014/main" id="{535E24B1-BE17-4807-9CE6-7AF6972EA615}"/>
              </a:ext>
              <a:ext uri="{C183D7F6-B498-43B3-948B-1728B52AA6E4}">
                <adec:decorative xmlns:adec="http://schemas.microsoft.com/office/drawing/2017/decorative" val="1"/>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2185BC8-418D-4240-A23E-C41ACCE18238}"/>
              </a:ext>
              <a:ext uri="{C183D7F6-B498-43B3-948B-1728B52AA6E4}">
                <adec:decorative xmlns:adec="http://schemas.microsoft.com/office/drawing/2017/decorative" val="1"/>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5" name="Oval 14">
            <a:extLst>
              <a:ext uri="{FF2B5EF4-FFF2-40B4-BE49-F238E27FC236}">
                <a16:creationId xmlns:a16="http://schemas.microsoft.com/office/drawing/2014/main" id="{4F402678-2950-482B-A8B6-A0AAD25BD1DF}"/>
              </a:ext>
              <a:ext uri="{C183D7F6-B498-43B3-948B-1728B52AA6E4}">
                <adec:decorative xmlns:adec="http://schemas.microsoft.com/office/drawing/2017/decorative" val="1"/>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 uri="{C183D7F6-B498-43B3-948B-1728B52AA6E4}">
                <adec:decorative xmlns:adec="http://schemas.microsoft.com/office/drawing/2017/decorative" val="1"/>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cxnSp>
        <p:nvCxnSpPr>
          <p:cNvPr id="21" name="Straight Arrow Connector 20">
            <a:extLst>
              <a:ext uri="{FF2B5EF4-FFF2-40B4-BE49-F238E27FC236}">
                <a16:creationId xmlns:a16="http://schemas.microsoft.com/office/drawing/2014/main" id="{B774B224-F3DA-4724-926D-DBA61020727C}"/>
              </a:ext>
              <a:ext uri="{C183D7F6-B498-43B3-948B-1728B52AA6E4}">
                <adec:decorative xmlns:adec="http://schemas.microsoft.com/office/drawing/2017/decorative" val="1"/>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C2FDF9-9EBA-4BF3-8114-EBB0FAB7A6A5}"/>
              </a:ext>
              <a:ext uri="{C183D7F6-B498-43B3-948B-1728B52AA6E4}">
                <adec:decorative xmlns:adec="http://schemas.microsoft.com/office/drawing/2017/decorative" val="1"/>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3" name="TextBox 2" descr="In this example we have two processes sending emissions into the Planer Mill Cyclofilter.  Path 1 can be the primary path for the single control and can be used for both processes.  Path 1 goes from the processes to the release point.&#10;">
            <a:extLst>
              <a:ext uri="{FF2B5EF4-FFF2-40B4-BE49-F238E27FC236}">
                <a16:creationId xmlns:a16="http://schemas.microsoft.com/office/drawing/2014/main" id="{5BBE8218-28F8-4304-B963-2F112DDC26F7}"/>
              </a:ext>
            </a:extLst>
          </p:cNvPr>
          <p:cNvSpPr txBox="1"/>
          <p:nvPr/>
        </p:nvSpPr>
        <p:spPr>
          <a:xfrm>
            <a:off x="7841719" y="1919527"/>
            <a:ext cx="2861915" cy="2862322"/>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primary path for the single control and can be used for both processes.  Path 1 goes from the processes to the release point.</a:t>
            </a:r>
          </a:p>
        </p:txBody>
      </p:sp>
      <p:graphicFrame>
        <p:nvGraphicFramePr>
          <p:cNvPr id="12" name="Table 11">
            <a:extLst>
              <a:ext uri="{FF2B5EF4-FFF2-40B4-BE49-F238E27FC236}">
                <a16:creationId xmlns:a16="http://schemas.microsoft.com/office/drawing/2014/main" id="{A6652E1C-9503-2A5F-C115-D2B476FC638F}"/>
              </a:ext>
            </a:extLst>
          </p:cNvPr>
          <p:cNvGraphicFramePr>
            <a:graphicFrameLocks noGrp="1"/>
          </p:cNvGraphicFramePr>
          <p:nvPr>
            <p:extLst>
              <p:ext uri="{D42A27DB-BD31-4B8C-83A1-F6EECF244321}">
                <p14:modId xmlns:p14="http://schemas.microsoft.com/office/powerpoint/2010/main" val="804165993"/>
              </p:ext>
            </p:extLst>
          </p:nvPr>
        </p:nvGraphicFramePr>
        <p:xfrm>
          <a:off x="1018225" y="4668019"/>
          <a:ext cx="5796280" cy="538480"/>
        </p:xfrm>
        <a:graphic>
          <a:graphicData uri="http://schemas.openxmlformats.org/drawingml/2006/table">
            <a:tbl>
              <a:tblPr firstRow="1" firstCol="1" bandRow="1"/>
              <a:tblGrid>
                <a:gridCol w="781685">
                  <a:extLst>
                    <a:ext uri="{9D8B030D-6E8A-4147-A177-3AD203B41FA5}">
                      <a16:colId xmlns:a16="http://schemas.microsoft.com/office/drawing/2014/main" val="3537281733"/>
                    </a:ext>
                  </a:extLst>
                </a:gridCol>
                <a:gridCol w="732155">
                  <a:extLst>
                    <a:ext uri="{9D8B030D-6E8A-4147-A177-3AD203B41FA5}">
                      <a16:colId xmlns:a16="http://schemas.microsoft.com/office/drawing/2014/main" val="3370092412"/>
                    </a:ext>
                  </a:extLst>
                </a:gridCol>
                <a:gridCol w="1517650">
                  <a:extLst>
                    <a:ext uri="{9D8B030D-6E8A-4147-A177-3AD203B41FA5}">
                      <a16:colId xmlns:a16="http://schemas.microsoft.com/office/drawing/2014/main" val="567163583"/>
                    </a:ext>
                  </a:extLst>
                </a:gridCol>
                <a:gridCol w="2764790">
                  <a:extLst>
                    <a:ext uri="{9D8B030D-6E8A-4147-A177-3AD203B41FA5}">
                      <a16:colId xmlns:a16="http://schemas.microsoft.com/office/drawing/2014/main" val="2822741364"/>
                    </a:ext>
                  </a:extLst>
                </a:gridCol>
              </a:tblGrid>
              <a:tr h="34798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or Child Path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Assigned Control or Child Path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9900855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Mill Cyclofilter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40316"/>
                  </a:ext>
                </a:extLst>
              </a:tr>
            </a:tbl>
          </a:graphicData>
        </a:graphic>
      </p:graphicFrame>
      <p:graphicFrame>
        <p:nvGraphicFramePr>
          <p:cNvPr id="13" name="Table 12">
            <a:extLst>
              <a:ext uri="{FF2B5EF4-FFF2-40B4-BE49-F238E27FC236}">
                <a16:creationId xmlns:a16="http://schemas.microsoft.com/office/drawing/2014/main" id="{791229D3-3310-F500-561E-7CDBE10338D8}"/>
              </a:ext>
            </a:extLst>
          </p:cNvPr>
          <p:cNvGraphicFramePr>
            <a:graphicFrameLocks noGrp="1"/>
          </p:cNvGraphicFramePr>
          <p:nvPr>
            <p:extLst>
              <p:ext uri="{D42A27DB-BD31-4B8C-83A1-F6EECF244321}">
                <p14:modId xmlns:p14="http://schemas.microsoft.com/office/powerpoint/2010/main" val="928162274"/>
              </p:ext>
            </p:extLst>
          </p:nvPr>
        </p:nvGraphicFramePr>
        <p:xfrm>
          <a:off x="1001441" y="5637265"/>
          <a:ext cx="7366000" cy="742950"/>
        </p:xfrm>
        <a:graphic>
          <a:graphicData uri="http://schemas.openxmlformats.org/drawingml/2006/table">
            <a:tbl>
              <a:tblPr firstRow="1" firstCol="1" bandRow="1"/>
              <a:tblGrid>
                <a:gridCol w="1473200">
                  <a:extLst>
                    <a:ext uri="{9D8B030D-6E8A-4147-A177-3AD203B41FA5}">
                      <a16:colId xmlns:a16="http://schemas.microsoft.com/office/drawing/2014/main" val="3080980399"/>
                    </a:ext>
                  </a:extLst>
                </a:gridCol>
                <a:gridCol w="1473200">
                  <a:extLst>
                    <a:ext uri="{9D8B030D-6E8A-4147-A177-3AD203B41FA5}">
                      <a16:colId xmlns:a16="http://schemas.microsoft.com/office/drawing/2014/main" val="2435207790"/>
                    </a:ext>
                  </a:extLst>
                </a:gridCol>
                <a:gridCol w="1473200">
                  <a:extLst>
                    <a:ext uri="{9D8B030D-6E8A-4147-A177-3AD203B41FA5}">
                      <a16:colId xmlns:a16="http://schemas.microsoft.com/office/drawing/2014/main" val="2399622333"/>
                    </a:ext>
                  </a:extLst>
                </a:gridCol>
                <a:gridCol w="1473200">
                  <a:extLst>
                    <a:ext uri="{9D8B030D-6E8A-4147-A177-3AD203B41FA5}">
                      <a16:colId xmlns:a16="http://schemas.microsoft.com/office/drawing/2014/main" val="582926909"/>
                    </a:ext>
                  </a:extLst>
                </a:gridCol>
                <a:gridCol w="1473200">
                  <a:extLst>
                    <a:ext uri="{9D8B030D-6E8A-4147-A177-3AD203B41FA5}">
                      <a16:colId xmlns:a16="http://schemas.microsoft.com/office/drawing/2014/main" val="1803700327"/>
                    </a:ext>
                  </a:extLst>
                </a:gridCol>
              </a:tblGrid>
              <a:tr h="36830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72087952"/>
                  </a:ext>
                </a:extLst>
              </a:tr>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82726"/>
                  </a:ext>
                </a:extLst>
              </a:tr>
              <a:tr h="19050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Trim Block Hog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43291"/>
                  </a:ext>
                </a:extLst>
              </a:tr>
            </a:tbl>
          </a:graphicData>
        </a:graphic>
      </p:graphicFrame>
      <p:sp>
        <p:nvSpPr>
          <p:cNvPr id="5" name="TextBox 4">
            <a:extLst>
              <a:ext uri="{FF2B5EF4-FFF2-40B4-BE49-F238E27FC236}">
                <a16:creationId xmlns:a16="http://schemas.microsoft.com/office/drawing/2014/main" id="{222B143E-65CA-7627-EB73-FE41C250B35E}"/>
              </a:ext>
            </a:extLst>
          </p:cNvPr>
          <p:cNvSpPr txBox="1"/>
          <p:nvPr/>
        </p:nvSpPr>
        <p:spPr>
          <a:xfrm>
            <a:off x="1001441" y="4361035"/>
            <a:ext cx="1295598" cy="369332"/>
          </a:xfrm>
          <a:prstGeom prst="rect">
            <a:avLst/>
          </a:prstGeom>
          <a:noFill/>
        </p:spPr>
        <p:txBody>
          <a:bodyPr wrap="square" rtlCol="0">
            <a:spAutoFit/>
          </a:bodyPr>
          <a:lstStyle/>
          <a:p>
            <a:r>
              <a:rPr lang="en-US" dirty="0"/>
              <a:t>Paths</a:t>
            </a:r>
          </a:p>
        </p:txBody>
      </p:sp>
      <p:sp>
        <p:nvSpPr>
          <p:cNvPr id="9" name="TextBox 8">
            <a:extLst>
              <a:ext uri="{FF2B5EF4-FFF2-40B4-BE49-F238E27FC236}">
                <a16:creationId xmlns:a16="http://schemas.microsoft.com/office/drawing/2014/main" id="{ECABDDF0-C466-F6A5-C0E2-87CDC3C10FF2}"/>
              </a:ext>
            </a:extLst>
          </p:cNvPr>
          <p:cNvSpPr txBox="1"/>
          <p:nvPr/>
        </p:nvSpPr>
        <p:spPr>
          <a:xfrm>
            <a:off x="970086" y="5326968"/>
            <a:ext cx="1943640"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4153972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Pause for Single Control Device Q&amp;A</a:t>
            </a:r>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74</a:t>
            </a:fld>
            <a:endParaRPr lang="en-US"/>
          </a:p>
        </p:txBody>
      </p:sp>
      <p:sp>
        <p:nvSpPr>
          <p:cNvPr id="5" name="Content Placeholder 2">
            <a:extLst>
              <a:ext uri="{FF2B5EF4-FFF2-40B4-BE49-F238E27FC236}">
                <a16:creationId xmlns:a16="http://schemas.microsoft.com/office/drawing/2014/main" id="{B5BB13A1-B4E6-A159-3469-6D463643DA23}"/>
              </a:ext>
            </a:extLst>
          </p:cNvPr>
          <p:cNvSpPr>
            <a:spLocks noGrp="1"/>
          </p:cNvSpPr>
          <p:nvPr>
            <p:ph idx="1"/>
          </p:nvPr>
        </p:nvSpPr>
        <p:spPr>
          <a:xfrm>
            <a:off x="838200" y="1825625"/>
            <a:ext cx="10515600" cy="4351338"/>
          </a:xfrm>
        </p:spPr>
        <p:txBody>
          <a:bodyPr/>
          <a:lstStyle/>
          <a:p>
            <a:pPr marL="0" indent="0">
              <a:buNone/>
            </a:pPr>
            <a:endParaRPr lang="en-US" dirty="0"/>
          </a:p>
          <a:p>
            <a:pPr marL="0" indent="0">
              <a:buNone/>
            </a:pPr>
            <a:r>
              <a:rPr lang="en-US" dirty="0"/>
              <a:t>If you only have one control device or single control device configurations in your facility, this concludes your training.  </a:t>
            </a:r>
          </a:p>
          <a:p>
            <a:pPr marL="0" indent="0">
              <a:buNone/>
            </a:pPr>
            <a:r>
              <a:rPr lang="en-US" dirty="0"/>
              <a:t>You are welcome to stay, and/or you may also refer to the remaining slides for further details.  </a:t>
            </a:r>
          </a:p>
          <a:p>
            <a:pPr marL="0" indent="0">
              <a:buNone/>
            </a:pPr>
            <a:r>
              <a:rPr lang="en-US" dirty="0"/>
              <a:t>The rest of the training is for reporters whose facilities have multiple controls.</a:t>
            </a:r>
          </a:p>
          <a:p>
            <a:endParaRPr lang="en-US" dirty="0"/>
          </a:p>
        </p:txBody>
      </p:sp>
    </p:spTree>
    <p:extLst>
      <p:ext uri="{BB962C8B-B14F-4D97-AF65-F5344CB8AC3E}">
        <p14:creationId xmlns:p14="http://schemas.microsoft.com/office/powerpoint/2010/main" val="280002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75</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365125"/>
            <a:ext cx="10515600" cy="1325563"/>
          </a:xfrm>
        </p:spPr>
        <p:txBody>
          <a:bodyPr/>
          <a:lstStyle/>
          <a:p>
            <a:r>
              <a:rPr lang="en-US" b="1" dirty="0"/>
              <a:t>Example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4017967" y="1509652"/>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a single control, and then two controls in sequence.">
            <a:extLst>
              <a:ext uri="{FF2B5EF4-FFF2-40B4-BE49-F238E27FC236}">
                <a16:creationId xmlns:a16="http://schemas.microsoft.com/office/drawing/2014/main" id="{869D5C20-A1E9-9D49-CE66-B1E7E878F9B2}"/>
              </a:ext>
            </a:extLst>
          </p:cNvPr>
          <p:cNvSpPr/>
          <p:nvPr/>
        </p:nvSpPr>
        <p:spPr>
          <a:xfrm>
            <a:off x="652320" y="2216938"/>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a second building has a release point, and a unit process with no control devices, and a unit process sending emissions through control devices in parallel.">
            <a:extLst>
              <a:ext uri="{FF2B5EF4-FFF2-40B4-BE49-F238E27FC236}">
                <a16:creationId xmlns:a16="http://schemas.microsoft.com/office/drawing/2014/main" id="{886EBD5F-CC50-24B6-A672-6D2BA3D0485D}"/>
              </a:ext>
            </a:extLst>
          </p:cNvPr>
          <p:cNvSpPr/>
          <p:nvPr/>
        </p:nvSpPr>
        <p:spPr>
          <a:xfrm>
            <a:off x="6429193" y="2216938"/>
            <a:ext cx="5066454"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142480" y="1486585"/>
            <a:ext cx="605928" cy="1131385"/>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948173" y="2192717"/>
            <a:ext cx="790945"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84958" y="478773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312057" y="4933249"/>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855863" y="5029759"/>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543311" y="5088658"/>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324300" y="4186443"/>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237493" y="3664630"/>
            <a:ext cx="1770667" cy="28562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91657" y="4709748"/>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927012" y="4330317"/>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844869" y="4146875"/>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562904" y="317872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333141" y="320759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1048928" y="3819506"/>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205407" y="3945492"/>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355274" y="2975011"/>
            <a:ext cx="1004971" cy="26137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169227" y="5123569"/>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102004" y="4980972"/>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146543" y="394998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920309" y="396288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58B4D47E-6169-937D-CCC8-08C5D3E73C96}"/>
              </a:ext>
              <a:ext uri="{C183D7F6-B498-43B3-948B-1728B52AA6E4}">
                <adec:decorative xmlns:adec="http://schemas.microsoft.com/office/drawing/2017/decorative" val="1"/>
              </a:ext>
            </a:extLst>
          </p:cNvPr>
          <p:cNvSpPr/>
          <p:nvPr/>
        </p:nvSpPr>
        <p:spPr>
          <a:xfrm rot="13862152">
            <a:off x="7780803" y="4629893"/>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8" name="Arrow: Right 47">
            <a:extLst>
              <a:ext uri="{FF2B5EF4-FFF2-40B4-BE49-F238E27FC236}">
                <a16:creationId xmlns:a16="http://schemas.microsoft.com/office/drawing/2014/main" id="{3CBB3E79-EF77-D9D7-DF2B-F0AE0072B8D4}"/>
              </a:ext>
              <a:ext uri="{C183D7F6-B498-43B3-948B-1728B52AA6E4}">
                <adec:decorative xmlns:adec="http://schemas.microsoft.com/office/drawing/2017/decorative" val="1"/>
              </a:ext>
            </a:extLst>
          </p:cNvPr>
          <p:cNvSpPr/>
          <p:nvPr/>
        </p:nvSpPr>
        <p:spPr>
          <a:xfrm rot="16753810">
            <a:off x="8452569" y="4635465"/>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3" name="Arrow: Right 52">
            <a:extLst>
              <a:ext uri="{FF2B5EF4-FFF2-40B4-BE49-F238E27FC236}">
                <a16:creationId xmlns:a16="http://schemas.microsoft.com/office/drawing/2014/main" id="{E5C566F0-4A58-2E09-97FC-C40AFF26694C}"/>
              </a:ext>
              <a:ext uri="{C183D7F6-B498-43B3-948B-1728B52AA6E4}">
                <adec:decorative xmlns:adec="http://schemas.microsoft.com/office/drawing/2017/decorative" val="1"/>
              </a:ext>
            </a:extLst>
          </p:cNvPr>
          <p:cNvSpPr/>
          <p:nvPr/>
        </p:nvSpPr>
        <p:spPr>
          <a:xfrm rot="17133316">
            <a:off x="7737678" y="2710822"/>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759162" y="328830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57" name="Arrow: Right 56">
            <a:extLst>
              <a:ext uri="{FF2B5EF4-FFF2-40B4-BE49-F238E27FC236}">
                <a16:creationId xmlns:a16="http://schemas.microsoft.com/office/drawing/2014/main" id="{6866F8BD-40A5-0C06-5ADD-C1D5EE99C64A}"/>
              </a:ext>
              <a:ext uri="{C183D7F6-B498-43B3-948B-1728B52AA6E4}">
                <adec:decorative xmlns:adec="http://schemas.microsoft.com/office/drawing/2017/decorative" val="1"/>
              </a:ext>
            </a:extLst>
          </p:cNvPr>
          <p:cNvSpPr/>
          <p:nvPr/>
        </p:nvSpPr>
        <p:spPr>
          <a:xfrm rot="16200000">
            <a:off x="7837389" y="3956532"/>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939694" y="508712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806891" y="4962982"/>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85855" y="3444371"/>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88738" y="4051007"/>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89B9129A-AA51-FB7B-6863-170A742921FE}"/>
              </a:ext>
              <a:ext uri="{C183D7F6-B498-43B3-948B-1728B52AA6E4}">
                <adec:decorative xmlns:adec="http://schemas.microsoft.com/office/drawing/2017/decorative" val="1"/>
              </a:ext>
            </a:extLst>
          </p:cNvPr>
          <p:cNvSpPr/>
          <p:nvPr/>
        </p:nvSpPr>
        <p:spPr>
          <a:xfrm rot="174273">
            <a:off x="2232902" y="3452861"/>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7F1AB098-13D8-D7D4-3C00-D6748DB23192}"/>
              </a:ext>
              <a:ext uri="{C183D7F6-B498-43B3-948B-1728B52AA6E4}">
                <adec:decorative xmlns:adec="http://schemas.microsoft.com/office/drawing/2017/decorative" val="1"/>
              </a:ext>
            </a:extLst>
          </p:cNvPr>
          <p:cNvSpPr/>
          <p:nvPr/>
        </p:nvSpPr>
        <p:spPr>
          <a:xfrm>
            <a:off x="713282" y="596020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8AE1FE01-762C-B8B6-50E2-C5096048C69D}"/>
              </a:ext>
            </a:extLst>
          </p:cNvPr>
          <p:cNvSpPr txBox="1"/>
          <p:nvPr/>
        </p:nvSpPr>
        <p:spPr>
          <a:xfrm>
            <a:off x="1333141" y="5898411"/>
            <a:ext cx="4096909" cy="338554"/>
          </a:xfrm>
          <a:prstGeom prst="rect">
            <a:avLst/>
          </a:prstGeom>
          <a:noFill/>
        </p:spPr>
        <p:txBody>
          <a:bodyPr wrap="square" rtlCol="0">
            <a:spAutoFit/>
          </a:bodyPr>
          <a:lstStyle/>
          <a:p>
            <a:r>
              <a:rPr lang="en-US" sz="1600" dirty="0"/>
              <a:t>Indicates a Release Point Apportionment</a:t>
            </a:r>
          </a:p>
        </p:txBody>
      </p:sp>
      <p:sp>
        <p:nvSpPr>
          <p:cNvPr id="18" name="Arrow: Right 17">
            <a:extLst>
              <a:ext uri="{FF2B5EF4-FFF2-40B4-BE49-F238E27FC236}">
                <a16:creationId xmlns:a16="http://schemas.microsoft.com/office/drawing/2014/main" id="{18585450-EF98-DCD1-5383-674A61EED9F8}"/>
              </a:ext>
              <a:ext uri="{C183D7F6-B498-43B3-948B-1728B52AA6E4}">
                <adec:decorative xmlns:adec="http://schemas.microsoft.com/office/drawing/2017/decorative" val="1"/>
              </a:ext>
            </a:extLst>
          </p:cNvPr>
          <p:cNvSpPr/>
          <p:nvPr/>
        </p:nvSpPr>
        <p:spPr>
          <a:xfrm>
            <a:off x="713557" y="6281958"/>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TextBox 19">
            <a:extLst>
              <a:ext uri="{FF2B5EF4-FFF2-40B4-BE49-F238E27FC236}">
                <a16:creationId xmlns:a16="http://schemas.microsoft.com/office/drawing/2014/main" id="{1A8F0535-6BA4-A3E8-504B-3AC41BBFE47C}"/>
              </a:ext>
            </a:extLst>
          </p:cNvPr>
          <p:cNvSpPr txBox="1"/>
          <p:nvPr/>
        </p:nvSpPr>
        <p:spPr>
          <a:xfrm>
            <a:off x="1333416" y="6196211"/>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1006935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76</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401126"/>
            <a:ext cx="10515600" cy="1325563"/>
          </a:xfrm>
        </p:spPr>
        <p:txBody>
          <a:bodyPr/>
          <a:lstStyle/>
          <a:p>
            <a:r>
              <a:rPr lang="en-US" b="1" dirty="0"/>
              <a:t>Example of Paths for a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4142813" y="1654671"/>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where a path contains an individual control, and another path contains two controls in sequence.">
            <a:extLst>
              <a:ext uri="{FF2B5EF4-FFF2-40B4-BE49-F238E27FC236}">
                <a16:creationId xmlns:a16="http://schemas.microsoft.com/office/drawing/2014/main" id="{869D5C20-A1E9-9D49-CE66-B1E7E878F9B2}"/>
              </a:ext>
            </a:extLst>
          </p:cNvPr>
          <p:cNvSpPr/>
          <p:nvPr/>
        </p:nvSpPr>
        <p:spPr>
          <a:xfrm>
            <a:off x="838200" y="2264040"/>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one building has a release point, a path contains two controls in parallel.">
            <a:extLst>
              <a:ext uri="{FF2B5EF4-FFF2-40B4-BE49-F238E27FC236}">
                <a16:creationId xmlns:a16="http://schemas.microsoft.com/office/drawing/2014/main" id="{886EBD5F-CC50-24B6-A672-6D2BA3D0485D}"/>
              </a:ext>
            </a:extLst>
          </p:cNvPr>
          <p:cNvSpPr/>
          <p:nvPr/>
        </p:nvSpPr>
        <p:spPr>
          <a:xfrm>
            <a:off x="6554039" y="2264040"/>
            <a:ext cx="5066454" cy="3514381"/>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267326" y="1520246"/>
            <a:ext cx="605928" cy="1144826"/>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4109770" y="2276570"/>
            <a:ext cx="717443"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409804" y="4834840"/>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436903" y="498035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980709" y="5076861"/>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668157" y="5135760"/>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449146" y="4233545"/>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475024" y="3856023"/>
            <a:ext cx="1559447" cy="242398"/>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3016503" y="475685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1051858" y="4377419"/>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969715" y="4193977"/>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687750" y="322582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457987" y="3254699"/>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1173774" y="3866608"/>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3" name="Arrow: Right 32">
            <a:extLst>
              <a:ext uri="{FF2B5EF4-FFF2-40B4-BE49-F238E27FC236}">
                <a16:creationId xmlns:a16="http://schemas.microsoft.com/office/drawing/2014/main" id="{D09CBBF4-792F-0A01-1B31-DCF537EF4220}"/>
              </a:ext>
              <a:ext uri="{C183D7F6-B498-43B3-948B-1728B52AA6E4}">
                <adec:decorative xmlns:adec="http://schemas.microsoft.com/office/drawing/2017/decorative" val="1"/>
              </a:ext>
            </a:extLst>
          </p:cNvPr>
          <p:cNvSpPr/>
          <p:nvPr/>
        </p:nvSpPr>
        <p:spPr>
          <a:xfrm rot="174273">
            <a:off x="2357748" y="3499963"/>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330253" y="399259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468293" y="3027896"/>
            <a:ext cx="1013970" cy="24981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294073" y="517067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226850" y="502807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271389" y="399708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7045155" y="400998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2ED31A43-32D7-6ED3-66FC-CDDD2651728D}"/>
              </a:ext>
              <a:ext uri="{C183D7F6-B498-43B3-948B-1728B52AA6E4}">
                <adec:decorative xmlns:adec="http://schemas.microsoft.com/office/drawing/2017/decorative" val="1"/>
              </a:ext>
            </a:extLst>
          </p:cNvPr>
          <p:cNvSpPr txBox="1"/>
          <p:nvPr/>
        </p:nvSpPr>
        <p:spPr>
          <a:xfrm>
            <a:off x="4444928" y="5401440"/>
            <a:ext cx="922315" cy="369332"/>
          </a:xfrm>
          <a:prstGeom prst="rect">
            <a:avLst/>
          </a:prstGeom>
          <a:noFill/>
        </p:spPr>
        <p:txBody>
          <a:bodyPr wrap="square" rtlCol="0">
            <a:spAutoFit/>
          </a:bodyPr>
          <a:lstStyle/>
          <a:p>
            <a:r>
              <a:rPr lang="en-US" b="1" dirty="0"/>
              <a:t>Path 1</a:t>
            </a:r>
          </a:p>
        </p:txBody>
      </p:sp>
      <p:sp>
        <p:nvSpPr>
          <p:cNvPr id="43" name="Oval 42">
            <a:extLst>
              <a:ext uri="{FF2B5EF4-FFF2-40B4-BE49-F238E27FC236}">
                <a16:creationId xmlns:a16="http://schemas.microsoft.com/office/drawing/2014/main" id="{1C00AAD5-5F6C-1D82-43A2-89E07C78DE3A}"/>
              </a:ext>
              <a:ext uri="{C183D7F6-B498-43B3-948B-1728B52AA6E4}">
                <adec:decorative xmlns:adec="http://schemas.microsoft.com/office/drawing/2017/decorative" val="1"/>
              </a:ext>
            </a:extLst>
          </p:cNvPr>
          <p:cNvSpPr/>
          <p:nvPr/>
        </p:nvSpPr>
        <p:spPr>
          <a:xfrm>
            <a:off x="1156536" y="2989729"/>
            <a:ext cx="2959283"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BACE681-798C-2021-F880-D74C6194A325}"/>
              </a:ext>
              <a:ext uri="{C183D7F6-B498-43B3-948B-1728B52AA6E4}">
                <adec:decorative xmlns:adec="http://schemas.microsoft.com/office/drawing/2017/decorative" val="1"/>
              </a:ext>
            </a:extLst>
          </p:cNvPr>
          <p:cNvSpPr txBox="1"/>
          <p:nvPr/>
        </p:nvSpPr>
        <p:spPr>
          <a:xfrm>
            <a:off x="2185538" y="2631381"/>
            <a:ext cx="922315" cy="369332"/>
          </a:xfrm>
          <a:prstGeom prst="rect">
            <a:avLst/>
          </a:prstGeom>
          <a:noFill/>
        </p:spPr>
        <p:txBody>
          <a:bodyPr wrap="square" rtlCol="0">
            <a:spAutoFit/>
          </a:bodyPr>
          <a:lstStyle/>
          <a:p>
            <a:r>
              <a:rPr lang="en-US" b="1" dirty="0"/>
              <a:t>Path 2</a:t>
            </a:r>
          </a:p>
        </p:txBody>
      </p:sp>
      <p:sp>
        <p:nvSpPr>
          <p:cNvPr id="46" name="TextBox 45">
            <a:extLst>
              <a:ext uri="{FF2B5EF4-FFF2-40B4-BE49-F238E27FC236}">
                <a16:creationId xmlns:a16="http://schemas.microsoft.com/office/drawing/2014/main" id="{C04A1DBA-5EA5-E2DC-D1F6-996440B472E8}"/>
              </a:ext>
              <a:ext uri="{C183D7F6-B498-43B3-948B-1728B52AA6E4}">
                <adec:decorative xmlns:adec="http://schemas.microsoft.com/office/drawing/2017/decorative" val="1"/>
              </a:ext>
            </a:extLst>
          </p:cNvPr>
          <p:cNvSpPr txBox="1"/>
          <p:nvPr/>
        </p:nvSpPr>
        <p:spPr>
          <a:xfrm>
            <a:off x="6706418" y="5259085"/>
            <a:ext cx="922315" cy="369332"/>
          </a:xfrm>
          <a:prstGeom prst="rect">
            <a:avLst/>
          </a:prstGeom>
          <a:noFill/>
        </p:spPr>
        <p:txBody>
          <a:bodyPr wrap="square" rtlCol="0">
            <a:spAutoFit/>
          </a:bodyPr>
          <a:lstStyle/>
          <a:p>
            <a:r>
              <a:rPr lang="en-US" b="1" dirty="0"/>
              <a:t>Path 3</a:t>
            </a: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884008" y="3335404"/>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10064540" y="5134223"/>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931737" y="5010084"/>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8078810" y="350322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513584" y="4098109"/>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D373399F-FF2D-D398-EAD0-1732E2839BA4}"/>
              </a:ext>
              <a:ext uri="{C183D7F6-B498-43B3-948B-1728B52AA6E4}">
                <adec:decorative xmlns:adec="http://schemas.microsoft.com/office/drawing/2017/decorative" val="1"/>
              </a:ext>
            </a:extLst>
          </p:cNvPr>
          <p:cNvSpPr/>
          <p:nvPr/>
        </p:nvSpPr>
        <p:spPr>
          <a:xfrm rot="13862152">
            <a:off x="7905649" y="467699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D7DC5385-5BC6-E569-5753-F626965AFE28}"/>
              </a:ext>
              <a:ext uri="{C183D7F6-B498-43B3-948B-1728B52AA6E4}">
                <adec:decorative xmlns:adec="http://schemas.microsoft.com/office/drawing/2017/decorative" val="1"/>
              </a:ext>
            </a:extLst>
          </p:cNvPr>
          <p:cNvSpPr/>
          <p:nvPr/>
        </p:nvSpPr>
        <p:spPr>
          <a:xfrm rot="16753810">
            <a:off x="8577415" y="468256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Arrow: Right 15">
            <a:extLst>
              <a:ext uri="{FF2B5EF4-FFF2-40B4-BE49-F238E27FC236}">
                <a16:creationId xmlns:a16="http://schemas.microsoft.com/office/drawing/2014/main" id="{3BFBE8B1-6EB5-35BA-620A-987184BDD0B5}"/>
              </a:ext>
              <a:ext uri="{C183D7F6-B498-43B3-948B-1728B52AA6E4}">
                <adec:decorative xmlns:adec="http://schemas.microsoft.com/office/drawing/2017/decorative" val="1"/>
              </a:ext>
            </a:extLst>
          </p:cNvPr>
          <p:cNvSpPr/>
          <p:nvPr/>
        </p:nvSpPr>
        <p:spPr>
          <a:xfrm rot="17133316">
            <a:off x="7862524" y="2757924"/>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E7828428-6635-D03A-AFB8-58458718F191}"/>
              </a:ext>
              <a:ext uri="{C183D7F6-B498-43B3-948B-1728B52AA6E4}">
                <adec:decorative xmlns:adec="http://schemas.microsoft.com/office/drawing/2017/decorative" val="1"/>
              </a:ext>
            </a:extLst>
          </p:cNvPr>
          <p:cNvSpPr/>
          <p:nvPr/>
        </p:nvSpPr>
        <p:spPr>
          <a:xfrm rot="16200000">
            <a:off x="7962235" y="4003634"/>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C9DFDDB3-D50A-D1D6-BCC0-D3A720F5531B}"/>
              </a:ext>
              <a:ext uri="{C183D7F6-B498-43B3-948B-1728B52AA6E4}">
                <adec:decorative xmlns:adec="http://schemas.microsoft.com/office/drawing/2017/decorative" val="1"/>
              </a:ext>
            </a:extLst>
          </p:cNvPr>
          <p:cNvSpPr/>
          <p:nvPr/>
        </p:nvSpPr>
        <p:spPr>
          <a:xfrm>
            <a:off x="3194754" y="4605812"/>
            <a:ext cx="1455638"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F6FA57-E3B4-048A-5550-785F864F3280}"/>
              </a:ext>
              <a:ext uri="{C183D7F6-B498-43B3-948B-1728B52AA6E4}">
                <adec:decorative xmlns:adec="http://schemas.microsoft.com/office/drawing/2017/decorative" val="1"/>
              </a:ext>
            </a:extLst>
          </p:cNvPr>
          <p:cNvSpPr/>
          <p:nvPr/>
        </p:nvSpPr>
        <p:spPr>
          <a:xfrm rot="5400000">
            <a:off x="7085562" y="2987442"/>
            <a:ext cx="2234266" cy="266574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99A63BD-CCEB-37E2-7506-F147E365DC57}"/>
              </a:ext>
              <a:ext uri="{C183D7F6-B498-43B3-948B-1728B52AA6E4}">
                <adec:decorative xmlns:adec="http://schemas.microsoft.com/office/drawing/2017/decorative" val="1"/>
              </a:ext>
            </a:extLst>
          </p:cNvPr>
          <p:cNvSpPr/>
          <p:nvPr/>
        </p:nvSpPr>
        <p:spPr>
          <a:xfrm>
            <a:off x="713282" y="5960200"/>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TextBox 22">
            <a:extLst>
              <a:ext uri="{FF2B5EF4-FFF2-40B4-BE49-F238E27FC236}">
                <a16:creationId xmlns:a16="http://schemas.microsoft.com/office/drawing/2014/main" id="{98677A11-E77D-F70D-8049-DD5C1E335F59}"/>
              </a:ext>
            </a:extLst>
          </p:cNvPr>
          <p:cNvSpPr txBox="1"/>
          <p:nvPr/>
        </p:nvSpPr>
        <p:spPr>
          <a:xfrm>
            <a:off x="1333141" y="5898411"/>
            <a:ext cx="4096909" cy="338554"/>
          </a:xfrm>
          <a:prstGeom prst="rect">
            <a:avLst/>
          </a:prstGeom>
          <a:noFill/>
        </p:spPr>
        <p:txBody>
          <a:bodyPr wrap="square" rtlCol="0">
            <a:spAutoFit/>
          </a:bodyPr>
          <a:lstStyle/>
          <a:p>
            <a:r>
              <a:rPr lang="en-US" sz="1600" dirty="0"/>
              <a:t>Indicates a Release Point Apportionment</a:t>
            </a:r>
          </a:p>
        </p:txBody>
      </p:sp>
      <p:sp>
        <p:nvSpPr>
          <p:cNvPr id="24" name="Arrow: Right 23">
            <a:extLst>
              <a:ext uri="{FF2B5EF4-FFF2-40B4-BE49-F238E27FC236}">
                <a16:creationId xmlns:a16="http://schemas.microsoft.com/office/drawing/2014/main" id="{0E92583D-153D-9E61-7FF4-FD691C9F4AF9}"/>
              </a:ext>
              <a:ext uri="{C183D7F6-B498-43B3-948B-1728B52AA6E4}">
                <adec:decorative xmlns:adec="http://schemas.microsoft.com/office/drawing/2017/decorative" val="1"/>
              </a:ext>
            </a:extLst>
          </p:cNvPr>
          <p:cNvSpPr/>
          <p:nvPr/>
        </p:nvSpPr>
        <p:spPr>
          <a:xfrm>
            <a:off x="713557" y="6281958"/>
            <a:ext cx="417214" cy="241841"/>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0CF3BCBC-892B-D615-9E68-C9981B6987B4}"/>
              </a:ext>
            </a:extLst>
          </p:cNvPr>
          <p:cNvSpPr txBox="1"/>
          <p:nvPr/>
        </p:nvSpPr>
        <p:spPr>
          <a:xfrm>
            <a:off x="1333416" y="6196211"/>
            <a:ext cx="4174196" cy="338554"/>
          </a:xfrm>
          <a:prstGeom prst="rect">
            <a:avLst/>
          </a:prstGeom>
          <a:noFill/>
        </p:spPr>
        <p:txBody>
          <a:bodyPr wrap="square" rtlCol="0">
            <a:spAutoFit/>
          </a:bodyPr>
          <a:lstStyle/>
          <a:p>
            <a:r>
              <a:rPr lang="en-US" sz="1600" dirty="0"/>
              <a:t>Indicates a Control Apportionment</a:t>
            </a:r>
          </a:p>
        </p:txBody>
      </p:sp>
    </p:spTree>
    <p:extLst>
      <p:ext uri="{BB962C8B-B14F-4D97-AF65-F5344CB8AC3E}">
        <p14:creationId xmlns:p14="http://schemas.microsoft.com/office/powerpoint/2010/main" val="3863669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9489"/>
            <a:ext cx="10515600" cy="1325563"/>
          </a:xfrm>
        </p:spPr>
        <p:txBody>
          <a:bodyPr/>
          <a:lstStyle/>
          <a:p>
            <a:r>
              <a:rPr lang="en-US" b="1" dirty="0"/>
              <a:t>Example Controls in Series</a:t>
            </a:r>
          </a:p>
        </p:txBody>
      </p:sp>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77</a:t>
            </a:fld>
            <a:endParaRPr lang="en-US" dirty="0"/>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2146" y="529428"/>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of a facility where there are two controls in series and the data fields associated with the path and controls.">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Lst>
          </p:cNvPr>
          <p:cNvSpPr/>
          <p:nvPr/>
        </p:nvSpPr>
        <p:spPr>
          <a:xfrm rot="5400000">
            <a:off x="7331574" y="1489805"/>
            <a:ext cx="1079058"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656127" y="50815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RP 2</a:t>
            </a:r>
          </a:p>
        </p:txBody>
      </p:sp>
      <p:sp>
        <p:nvSpPr>
          <p:cNvPr id="15" name="Cylinder 14">
            <a:extLst>
              <a:ext uri="{FF2B5EF4-FFF2-40B4-BE49-F238E27FC236}">
                <a16:creationId xmlns:a16="http://schemas.microsoft.com/office/drawing/2014/main" id="{BDE98480-8CB8-57C4-8F06-5F23EE2EAF93}"/>
              </a:ext>
              <a:ext uri="{C183D7F6-B498-43B3-948B-1728B52AA6E4}">
                <adec:decorative xmlns:adec="http://schemas.microsoft.com/office/drawing/2017/decorative" val="1"/>
              </a:ext>
            </a:extLst>
          </p:cNvPr>
          <p:cNvSpPr/>
          <p:nvPr/>
        </p:nvSpPr>
        <p:spPr>
          <a:xfrm rot="16200000">
            <a:off x="3268296" y="4818133"/>
            <a:ext cx="567100" cy="109390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16" name="TextBox 15">
            <a:extLst>
              <a:ext uri="{FF2B5EF4-FFF2-40B4-BE49-F238E27FC236}">
                <a16:creationId xmlns:a16="http://schemas.microsoft.com/office/drawing/2014/main" id="{A68D5BED-428A-83EF-4C9F-271FD5C62F4B}"/>
              </a:ext>
              <a:ext uri="{C183D7F6-B498-43B3-948B-1728B52AA6E4}">
                <adec:decorative xmlns:adec="http://schemas.microsoft.com/office/drawing/2017/decorative" val="1"/>
              </a:ext>
            </a:extLst>
          </p:cNvPr>
          <p:cNvSpPr txBox="1"/>
          <p:nvPr/>
        </p:nvSpPr>
        <p:spPr>
          <a:xfrm>
            <a:off x="3137314" y="4733323"/>
            <a:ext cx="626801"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17" name="Cube 16">
            <a:extLst>
              <a:ext uri="{FF2B5EF4-FFF2-40B4-BE49-F238E27FC236}">
                <a16:creationId xmlns:a16="http://schemas.microsoft.com/office/drawing/2014/main" id="{3A8CD172-9995-55EA-8700-6F192CC0A4F7}"/>
              </a:ext>
              <a:ext uri="{C183D7F6-B498-43B3-948B-1728B52AA6E4}">
                <adec:decorative xmlns:adec="http://schemas.microsoft.com/office/drawing/2017/decorative" val="1"/>
              </a:ext>
            </a:extLst>
          </p:cNvPr>
          <p:cNvSpPr/>
          <p:nvPr/>
        </p:nvSpPr>
        <p:spPr>
          <a:xfrm>
            <a:off x="4177855" y="3079546"/>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8" name="Cube 17">
            <a:extLst>
              <a:ext uri="{FF2B5EF4-FFF2-40B4-BE49-F238E27FC236}">
                <a16:creationId xmlns:a16="http://schemas.microsoft.com/office/drawing/2014/main" id="{2DADAE26-9EC1-F4B1-1D90-EE32506CDD8B}"/>
              </a:ext>
              <a:ext uri="{C183D7F6-B498-43B3-948B-1728B52AA6E4}">
                <adec:decorative xmlns:adec="http://schemas.microsoft.com/office/drawing/2017/decorative" val="1"/>
              </a:ext>
            </a:extLst>
          </p:cNvPr>
          <p:cNvSpPr/>
          <p:nvPr/>
        </p:nvSpPr>
        <p:spPr>
          <a:xfrm>
            <a:off x="2462035" y="3123693"/>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E81E9FCF-55AD-0359-1BB9-7B35DAE8A8D8}"/>
              </a:ext>
              <a:ext uri="{C183D7F6-B498-43B3-948B-1728B52AA6E4}">
                <adec:decorative xmlns:adec="http://schemas.microsoft.com/office/drawing/2017/decorative" val="1"/>
              </a:ext>
            </a:extLst>
          </p:cNvPr>
          <p:cNvSpPr/>
          <p:nvPr/>
        </p:nvSpPr>
        <p:spPr>
          <a:xfrm rot="18805930">
            <a:off x="3312162" y="4291529"/>
            <a:ext cx="492555" cy="39682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59F8E03C-0304-46E2-B43C-2A80D5C7E4D9}"/>
              </a:ext>
              <a:ext uri="{C183D7F6-B498-43B3-948B-1728B52AA6E4}">
                <adec:decorative xmlns:adec="http://schemas.microsoft.com/office/drawing/2017/decorative" val="1"/>
              </a:ext>
            </a:extLst>
          </p:cNvPr>
          <p:cNvSpPr/>
          <p:nvPr/>
        </p:nvSpPr>
        <p:spPr>
          <a:xfrm>
            <a:off x="3781130" y="3437009"/>
            <a:ext cx="396725" cy="265076"/>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98B27F22-F686-CF86-E989-B742288E52A2}"/>
              </a:ext>
              <a:ext uri="{C183D7F6-B498-43B3-948B-1728B52AA6E4}">
                <adec:decorative xmlns:adec="http://schemas.microsoft.com/office/drawing/2017/decorative" val="1"/>
              </a:ext>
            </a:extLst>
          </p:cNvPr>
          <p:cNvSpPr/>
          <p:nvPr/>
        </p:nvSpPr>
        <p:spPr>
          <a:xfrm rot="2928977">
            <a:off x="3596043" y="4427072"/>
            <a:ext cx="1417560" cy="43290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484D7FFA-C2B8-2A48-4E47-1313534EF086}"/>
              </a:ext>
              <a:ext uri="{C183D7F6-B498-43B3-948B-1728B52AA6E4}">
                <adec:decorative xmlns:adec="http://schemas.microsoft.com/office/drawing/2017/decorative" val="1"/>
              </a:ext>
            </a:extLst>
          </p:cNvPr>
          <p:cNvSpPr/>
          <p:nvPr/>
        </p:nvSpPr>
        <p:spPr>
          <a:xfrm rot="20282786">
            <a:off x="5933327" y="2309690"/>
            <a:ext cx="1431748" cy="354656"/>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Oval 24">
            <a:extLst>
              <a:ext uri="{FF2B5EF4-FFF2-40B4-BE49-F238E27FC236}">
                <a16:creationId xmlns:a16="http://schemas.microsoft.com/office/drawing/2014/main" id="{38267D0D-98EA-B066-5772-71978B1F2D99}"/>
              </a:ext>
              <a:ext uri="{C183D7F6-B498-43B3-948B-1728B52AA6E4}">
                <adec:decorative xmlns:adec="http://schemas.microsoft.com/office/drawing/2017/decorative" val="1"/>
              </a:ext>
            </a:extLst>
          </p:cNvPr>
          <p:cNvSpPr/>
          <p:nvPr/>
        </p:nvSpPr>
        <p:spPr>
          <a:xfrm>
            <a:off x="1679329" y="2212209"/>
            <a:ext cx="4890267" cy="246673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descr="Picture of a facility with a control set up in series, and the data fields associated with the path and control devices.">
            <a:extLst>
              <a:ext uri="{FF2B5EF4-FFF2-40B4-BE49-F238E27FC236}">
                <a16:creationId xmlns:a16="http://schemas.microsoft.com/office/drawing/2014/main" id="{B4F99F66-9C30-4201-526A-926645EC2F49}"/>
              </a:ext>
            </a:extLst>
          </p:cNvPr>
          <p:cNvSpPr txBox="1"/>
          <p:nvPr/>
        </p:nvSpPr>
        <p:spPr>
          <a:xfrm>
            <a:off x="6572758" y="3356381"/>
            <a:ext cx="1309401" cy="338554"/>
          </a:xfrm>
          <a:prstGeom prst="rect">
            <a:avLst/>
          </a:prstGeom>
          <a:noFill/>
        </p:spPr>
        <p:txBody>
          <a:bodyPr wrap="square" rtlCol="0">
            <a:spAutoFit/>
          </a:bodyPr>
          <a:lstStyle/>
          <a:p>
            <a:r>
              <a:rPr lang="en-US" sz="1600" b="1" dirty="0"/>
              <a:t>Path 2</a:t>
            </a:r>
          </a:p>
        </p:txBody>
      </p:sp>
      <p:sp>
        <p:nvSpPr>
          <p:cNvPr id="27" name="TextBox 26" descr="Release Point RP1  Apportionment = 90%&#10;">
            <a:extLst>
              <a:ext uri="{FF2B5EF4-FFF2-40B4-BE49-F238E27FC236}">
                <a16:creationId xmlns:a16="http://schemas.microsoft.com/office/drawing/2014/main" id="{704B40A2-780A-DAC2-E1CA-C4EDED943A0C}"/>
              </a:ext>
            </a:extLst>
          </p:cNvPr>
          <p:cNvSpPr txBox="1"/>
          <p:nvPr/>
        </p:nvSpPr>
        <p:spPr>
          <a:xfrm>
            <a:off x="4750513" y="1586897"/>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 90%</a:t>
            </a:r>
          </a:p>
        </p:txBody>
      </p:sp>
      <p:sp>
        <p:nvSpPr>
          <p:cNvPr id="29" name="TextBox 28" descr="Release Point RP2 Apportionment = 10%&#10;">
            <a:extLst>
              <a:ext uri="{FF2B5EF4-FFF2-40B4-BE49-F238E27FC236}">
                <a16:creationId xmlns:a16="http://schemas.microsoft.com/office/drawing/2014/main" id="{2745A51B-12CA-7C3C-808D-ED58CA9E35B6}"/>
              </a:ext>
            </a:extLst>
          </p:cNvPr>
          <p:cNvSpPr txBox="1"/>
          <p:nvPr/>
        </p:nvSpPr>
        <p:spPr>
          <a:xfrm>
            <a:off x="6061928" y="516150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 10%</a:t>
            </a:r>
          </a:p>
        </p:txBody>
      </p:sp>
      <p:sp>
        <p:nvSpPr>
          <p:cNvPr id="30" name="TextBox 29" descr="Control 2, Sequence # = 1&#10;">
            <a:extLst>
              <a:ext uri="{FF2B5EF4-FFF2-40B4-BE49-F238E27FC236}">
                <a16:creationId xmlns:a16="http://schemas.microsoft.com/office/drawing/2014/main" id="{ADA072A4-ACE1-BC82-36E6-16CD06CF53BC}"/>
              </a:ext>
            </a:extLst>
          </p:cNvPr>
          <p:cNvSpPr txBox="1"/>
          <p:nvPr/>
        </p:nvSpPr>
        <p:spPr>
          <a:xfrm>
            <a:off x="2475267" y="251845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1" name="TextBox 30" descr="Control 3, Sequence # =  2&#10;">
            <a:extLst>
              <a:ext uri="{FF2B5EF4-FFF2-40B4-BE49-F238E27FC236}">
                <a16:creationId xmlns:a16="http://schemas.microsoft.com/office/drawing/2014/main" id="{9851DC11-2514-D48F-8122-2B68D13AD0CA}"/>
              </a:ext>
            </a:extLst>
          </p:cNvPr>
          <p:cNvSpPr txBox="1"/>
          <p:nvPr/>
        </p:nvSpPr>
        <p:spPr>
          <a:xfrm>
            <a:off x="4183671" y="2514314"/>
            <a:ext cx="1530025" cy="338554"/>
          </a:xfrm>
          <a:prstGeom prst="rect">
            <a:avLst/>
          </a:prstGeom>
          <a:solidFill>
            <a:schemeClr val="bg1"/>
          </a:solidFill>
          <a:ln>
            <a:solidFill>
              <a:schemeClr val="tx1"/>
            </a:solidFill>
          </a:ln>
        </p:spPr>
        <p:txBody>
          <a:bodyPr wrap="square" rtlCol="0">
            <a:spAutoFit/>
          </a:bodyPr>
          <a:lstStyle/>
          <a:p>
            <a:r>
              <a:rPr lang="en-US" sz="1600" b="1" dirty="0"/>
              <a:t>Sequence # =  2</a:t>
            </a:r>
          </a:p>
        </p:txBody>
      </p:sp>
      <p:sp>
        <p:nvSpPr>
          <p:cNvPr id="32" name="TextBox 31" descr="Control 2, Path Apportionment = 100%&#10;">
            <a:extLst>
              <a:ext uri="{FF2B5EF4-FFF2-40B4-BE49-F238E27FC236}">
                <a16:creationId xmlns:a16="http://schemas.microsoft.com/office/drawing/2014/main" id="{E382B2AF-70A3-660F-0CF0-CCB7B7EB0715}"/>
              </a:ext>
            </a:extLst>
          </p:cNvPr>
          <p:cNvSpPr txBox="1"/>
          <p:nvPr/>
        </p:nvSpPr>
        <p:spPr>
          <a:xfrm>
            <a:off x="601365" y="4323676"/>
            <a:ext cx="2671525" cy="338554"/>
          </a:xfrm>
          <a:prstGeom prst="rect">
            <a:avLst/>
          </a:prstGeom>
          <a:solidFill>
            <a:schemeClr val="bg1"/>
          </a:solidFill>
          <a:ln>
            <a:solidFill>
              <a:schemeClr val="tx1"/>
            </a:solidFill>
          </a:ln>
        </p:spPr>
        <p:txBody>
          <a:bodyPr wrap="square" rtlCol="0">
            <a:spAutoFit/>
          </a:bodyPr>
          <a:lstStyle/>
          <a:p>
            <a:r>
              <a:rPr lang="en-US" sz="1600" b="1" dirty="0"/>
              <a:t>Path Apportionment = 100%</a:t>
            </a:r>
          </a:p>
        </p:txBody>
      </p:sp>
      <p:sp>
        <p:nvSpPr>
          <p:cNvPr id="33" name="TextBox 32" descr="Control 2&#10;Effectiveness = 95%&#10;Efficiency SO2 = 95%&#10;">
            <a:extLst>
              <a:ext uri="{FF2B5EF4-FFF2-40B4-BE49-F238E27FC236}">
                <a16:creationId xmlns:a16="http://schemas.microsoft.com/office/drawing/2014/main" id="{7A7C5139-9A69-56D6-0CB0-7D9483728E8B}"/>
              </a:ext>
            </a:extLst>
          </p:cNvPr>
          <p:cNvSpPr txBox="1"/>
          <p:nvPr/>
        </p:nvSpPr>
        <p:spPr>
          <a:xfrm>
            <a:off x="601365" y="3610729"/>
            <a:ext cx="1952794"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95%</a:t>
            </a:r>
          </a:p>
          <a:p>
            <a:r>
              <a:rPr lang="en-US" sz="1600" b="1" dirty="0"/>
              <a:t>Efficiency SO2 = 95%</a:t>
            </a:r>
          </a:p>
        </p:txBody>
      </p:sp>
      <p:sp>
        <p:nvSpPr>
          <p:cNvPr id="34" name="TextBox 33" descr="Control 3&#10;Effectiveness = 99%&#10;Efficiency PM10 Fil = 93%&#10;Efficiency PM2.5 Fil = 93%&#10;Efficiency SO2 = 90% &#10;">
            <a:extLst>
              <a:ext uri="{FF2B5EF4-FFF2-40B4-BE49-F238E27FC236}">
                <a16:creationId xmlns:a16="http://schemas.microsoft.com/office/drawing/2014/main" id="{447EAC9D-6A72-0326-1C4D-97680433A50A}"/>
              </a:ext>
            </a:extLst>
          </p:cNvPr>
          <p:cNvSpPr txBox="1"/>
          <p:nvPr/>
        </p:nvSpPr>
        <p:spPr>
          <a:xfrm>
            <a:off x="4878968" y="3787082"/>
            <a:ext cx="2415832" cy="1077218"/>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99%</a:t>
            </a:r>
          </a:p>
          <a:p>
            <a:r>
              <a:rPr lang="en-US" sz="1600" b="1" dirty="0"/>
              <a:t>Efficiency PM10 Fil = 93%</a:t>
            </a:r>
          </a:p>
          <a:p>
            <a:r>
              <a:rPr lang="en-US" sz="1600" b="1" dirty="0"/>
              <a:t>Efficiency PM2.5 Fil = 93%</a:t>
            </a:r>
          </a:p>
          <a:p>
            <a:r>
              <a:rPr lang="en-US" sz="1600" b="1" dirty="0"/>
              <a:t>Efficiency SO2 = 90% </a:t>
            </a:r>
          </a:p>
        </p:txBody>
      </p:sp>
      <p:sp>
        <p:nvSpPr>
          <p:cNvPr id="35" name="TextBox 34" descr="Overall PM 10 Control % = &#10;90% * 99% * 93% = 82.86%&#10;">
            <a:extLst>
              <a:ext uri="{FF2B5EF4-FFF2-40B4-BE49-F238E27FC236}">
                <a16:creationId xmlns:a16="http://schemas.microsoft.com/office/drawing/2014/main" id="{36355D9A-269B-A4BC-8490-1CFA2922405D}"/>
              </a:ext>
            </a:extLst>
          </p:cNvPr>
          <p:cNvSpPr txBox="1"/>
          <p:nvPr/>
        </p:nvSpPr>
        <p:spPr>
          <a:xfrm>
            <a:off x="8883577" y="3143148"/>
            <a:ext cx="2955292" cy="584775"/>
          </a:xfrm>
          <a:prstGeom prst="rect">
            <a:avLst/>
          </a:prstGeom>
          <a:solidFill>
            <a:schemeClr val="bg1"/>
          </a:solidFill>
          <a:ln>
            <a:solidFill>
              <a:schemeClr val="tx1"/>
            </a:solidFill>
          </a:ln>
        </p:spPr>
        <p:txBody>
          <a:bodyPr wrap="square" rtlCol="0">
            <a:spAutoFit/>
          </a:bodyPr>
          <a:lstStyle/>
          <a:p>
            <a:r>
              <a:rPr lang="en-US" sz="1600" b="1" dirty="0"/>
              <a:t>Overall PM 10 Control % </a:t>
            </a:r>
            <a:r>
              <a:rPr lang="en-US" sz="1600" dirty="0"/>
              <a:t>= </a:t>
            </a:r>
          </a:p>
          <a:p>
            <a:r>
              <a:rPr lang="en-US" sz="1600" dirty="0"/>
              <a:t>90% * 99% * 93% = 82.86%</a:t>
            </a:r>
          </a:p>
        </p:txBody>
      </p:sp>
      <p:sp>
        <p:nvSpPr>
          <p:cNvPr id="36" name="TextBox 35" descr="Overall PM 2.5 Control % = &#10;90% * 99% * 93% = 82.86%&#10;">
            <a:extLst>
              <a:ext uri="{FF2B5EF4-FFF2-40B4-BE49-F238E27FC236}">
                <a16:creationId xmlns:a16="http://schemas.microsoft.com/office/drawing/2014/main" id="{50B579CD-E00C-79AF-E526-CF0CC24E4D8A}"/>
              </a:ext>
            </a:extLst>
          </p:cNvPr>
          <p:cNvSpPr txBox="1"/>
          <p:nvPr/>
        </p:nvSpPr>
        <p:spPr>
          <a:xfrm>
            <a:off x="8883577" y="3833052"/>
            <a:ext cx="2955292" cy="584775"/>
          </a:xfrm>
          <a:prstGeom prst="rect">
            <a:avLst/>
          </a:prstGeom>
          <a:solidFill>
            <a:schemeClr val="bg1"/>
          </a:solidFill>
          <a:ln>
            <a:solidFill>
              <a:schemeClr val="tx1"/>
            </a:solidFill>
          </a:ln>
        </p:spPr>
        <p:txBody>
          <a:bodyPr wrap="square" rtlCol="0">
            <a:spAutoFit/>
          </a:bodyPr>
          <a:lstStyle/>
          <a:p>
            <a:r>
              <a:rPr lang="en-US" sz="1600" b="1" dirty="0"/>
              <a:t>Overall PM 2.5 Control % </a:t>
            </a:r>
            <a:r>
              <a:rPr lang="en-US" sz="1600" dirty="0"/>
              <a:t>= </a:t>
            </a:r>
          </a:p>
          <a:p>
            <a:r>
              <a:rPr lang="en-US" sz="1600" dirty="0"/>
              <a:t>90% * 99% * 93% = 82.86%</a:t>
            </a:r>
          </a:p>
        </p:txBody>
      </p:sp>
      <p:sp>
        <p:nvSpPr>
          <p:cNvPr id="38" name="TextBox 37" descr="PM 10 Fil &amp; PM2.5 Fil:  Assume calculation method was manufacturer specification (pre control) emission factor&#10;">
            <a:extLst>
              <a:ext uri="{FF2B5EF4-FFF2-40B4-BE49-F238E27FC236}">
                <a16:creationId xmlns:a16="http://schemas.microsoft.com/office/drawing/2014/main" id="{745F4868-5C2F-229E-0944-A60A9A6A1489}"/>
              </a:ext>
            </a:extLst>
          </p:cNvPr>
          <p:cNvSpPr txBox="1"/>
          <p:nvPr/>
        </p:nvSpPr>
        <p:spPr>
          <a:xfrm>
            <a:off x="8456130" y="2002328"/>
            <a:ext cx="3382741" cy="1077218"/>
          </a:xfrm>
          <a:prstGeom prst="rect">
            <a:avLst/>
          </a:prstGeom>
          <a:solidFill>
            <a:schemeClr val="bg1"/>
          </a:solidFill>
          <a:ln>
            <a:solidFill>
              <a:schemeClr val="tx1"/>
            </a:solidFill>
          </a:ln>
        </p:spPr>
        <p:txBody>
          <a:bodyPr wrap="square" rtlCol="0">
            <a:spAutoFit/>
          </a:bodyPr>
          <a:lstStyle/>
          <a:p>
            <a:r>
              <a:rPr lang="en-US" sz="1600" b="1" dirty="0"/>
              <a:t>PM 10 Fil &amp; PM2.5 Fil:  </a:t>
            </a:r>
            <a:r>
              <a:rPr lang="en-US" sz="1600" dirty="0"/>
              <a:t>Assume calculation method was manufacturer specification (pre control) emission factor</a:t>
            </a:r>
          </a:p>
        </p:txBody>
      </p:sp>
      <p:sp>
        <p:nvSpPr>
          <p:cNvPr id="39" name="TextBox 38" descr="SO2:  Assume calculation method was pre-control plus control efficiency, then must assuming presence of both controls. For a different calculation method: Overall SO2 Control % = 90*[(95% * 95% )*(99% * 90*)]= 72.37%.&#10;">
            <a:extLst>
              <a:ext uri="{FF2B5EF4-FFF2-40B4-BE49-F238E27FC236}">
                <a16:creationId xmlns:a16="http://schemas.microsoft.com/office/drawing/2014/main" id="{73A91A71-E73F-7592-EB34-D2EF6883227D}"/>
              </a:ext>
            </a:extLst>
          </p:cNvPr>
          <p:cNvSpPr txBox="1"/>
          <p:nvPr/>
        </p:nvSpPr>
        <p:spPr>
          <a:xfrm>
            <a:off x="604299" y="6017226"/>
            <a:ext cx="11234570" cy="338554"/>
          </a:xfrm>
          <a:prstGeom prst="rect">
            <a:avLst/>
          </a:prstGeom>
          <a:solidFill>
            <a:schemeClr val="bg1"/>
          </a:solidFill>
          <a:ln>
            <a:solidFill>
              <a:schemeClr val="tx1"/>
            </a:solidFill>
          </a:ln>
        </p:spPr>
        <p:txBody>
          <a:bodyPr wrap="square" rtlCol="0">
            <a:spAutoFit/>
          </a:bodyPr>
          <a:lstStyle/>
          <a:p>
            <a:r>
              <a:rPr lang="en-US" sz="1600" b="1" dirty="0"/>
              <a:t>SO2:  </a:t>
            </a:r>
            <a:r>
              <a:rPr lang="en-US" sz="1600" dirty="0"/>
              <a:t>Assume calculation method was pre-control plus control efficiency, then must </a:t>
            </a:r>
            <a:r>
              <a:rPr lang="en-US" sz="1600" i="1" dirty="0"/>
              <a:t>assuming presence of both controls.</a:t>
            </a:r>
            <a:endParaRPr lang="en-US" sz="1600" dirty="0"/>
          </a:p>
        </p:txBody>
      </p:sp>
      <p:sp>
        <p:nvSpPr>
          <p:cNvPr id="40" name="TextBox 39" descr="Path 2 Reduction efficiency&#10;PM10 = 93%&#10;PM2.5 = 93%&#10;SO2 = 95% * 90% = 85.5%&#10;Path 2 effectiveness  = 95% * 99% = 94%&#10;">
            <a:extLst>
              <a:ext uri="{FF2B5EF4-FFF2-40B4-BE49-F238E27FC236}">
                <a16:creationId xmlns:a16="http://schemas.microsoft.com/office/drawing/2014/main" id="{8936FF01-5360-EE1E-C163-E9EE433C1617}"/>
              </a:ext>
            </a:extLst>
          </p:cNvPr>
          <p:cNvSpPr txBox="1"/>
          <p:nvPr/>
        </p:nvSpPr>
        <p:spPr>
          <a:xfrm>
            <a:off x="386364" y="1134275"/>
            <a:ext cx="3687915" cy="1323439"/>
          </a:xfrm>
          <a:prstGeom prst="rect">
            <a:avLst/>
          </a:prstGeom>
          <a:solidFill>
            <a:schemeClr val="bg1"/>
          </a:solidFill>
          <a:ln>
            <a:solidFill>
              <a:schemeClr val="tx1"/>
            </a:solidFill>
          </a:ln>
        </p:spPr>
        <p:txBody>
          <a:bodyPr wrap="square" rtlCol="0">
            <a:spAutoFit/>
          </a:bodyPr>
          <a:lstStyle/>
          <a:p>
            <a:r>
              <a:rPr lang="en-US" sz="1600" b="1" dirty="0"/>
              <a:t>Path 2 Reduction efficiency</a:t>
            </a:r>
          </a:p>
          <a:p>
            <a:r>
              <a:rPr lang="en-US" sz="1600" b="1" dirty="0"/>
              <a:t>PM10 = 93%</a:t>
            </a:r>
          </a:p>
          <a:p>
            <a:r>
              <a:rPr lang="en-US" sz="1600" b="1" dirty="0"/>
              <a:t>PM2.5 = 93%</a:t>
            </a:r>
          </a:p>
          <a:p>
            <a:r>
              <a:rPr lang="en-US" sz="1600" b="1" dirty="0"/>
              <a:t>SO2 = 99.5% or (1-(1-0.95)*(1-0.9))*100</a:t>
            </a:r>
          </a:p>
          <a:p>
            <a:r>
              <a:rPr lang="en-US" sz="1600" b="1" dirty="0"/>
              <a:t>Path 2 effectiveness  = 97% (average)</a:t>
            </a:r>
          </a:p>
        </p:txBody>
      </p:sp>
      <p:sp>
        <p:nvSpPr>
          <p:cNvPr id="41" name="TextBox 40" descr="Control 3, Path Apportionment = 100%&#10;">
            <a:extLst>
              <a:ext uri="{FF2B5EF4-FFF2-40B4-BE49-F238E27FC236}">
                <a16:creationId xmlns:a16="http://schemas.microsoft.com/office/drawing/2014/main" id="{1DDDB148-B978-D480-F3BF-306193FED7F8}"/>
              </a:ext>
            </a:extLst>
          </p:cNvPr>
          <p:cNvSpPr txBox="1"/>
          <p:nvPr/>
        </p:nvSpPr>
        <p:spPr>
          <a:xfrm>
            <a:off x="3979492" y="2968474"/>
            <a:ext cx="3461996"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Tree>
    <p:extLst>
      <p:ext uri="{BB962C8B-B14F-4D97-AF65-F5344CB8AC3E}">
        <p14:creationId xmlns:p14="http://schemas.microsoft.com/office/powerpoint/2010/main" val="2067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D00-1729-2821-A3F7-820E1C87DA50}"/>
              </a:ext>
            </a:extLst>
          </p:cNvPr>
          <p:cNvSpPr>
            <a:spLocks noGrp="1"/>
          </p:cNvSpPr>
          <p:nvPr>
            <p:ph type="title"/>
          </p:nvPr>
        </p:nvSpPr>
        <p:spPr>
          <a:xfrm>
            <a:off x="838200" y="120799"/>
            <a:ext cx="10515600" cy="1325563"/>
          </a:xfrm>
        </p:spPr>
        <p:txBody>
          <a:bodyPr/>
          <a:lstStyle/>
          <a:p>
            <a:r>
              <a:rPr lang="en-US" b="1" dirty="0"/>
              <a:t>Example Controls in Parallel</a:t>
            </a:r>
          </a:p>
        </p:txBody>
      </p:sp>
      <p:sp>
        <p:nvSpPr>
          <p:cNvPr id="4" name="Slide Number Placeholder 3">
            <a:extLst>
              <a:ext uri="{FF2B5EF4-FFF2-40B4-BE49-F238E27FC236}">
                <a16:creationId xmlns:a16="http://schemas.microsoft.com/office/drawing/2014/main" id="{199ED633-745A-0540-6FBA-832F1FDF55F0}"/>
              </a:ext>
            </a:extLst>
          </p:cNvPr>
          <p:cNvSpPr>
            <a:spLocks noGrp="1"/>
          </p:cNvSpPr>
          <p:nvPr>
            <p:ph type="sldNum" sz="quarter" idx="12"/>
          </p:nvPr>
        </p:nvSpPr>
        <p:spPr/>
        <p:txBody>
          <a:bodyPr/>
          <a:lstStyle/>
          <a:p>
            <a:fld id="{C3625854-A157-44F5-B597-7EECA3982BD8}" type="slidenum">
              <a:rPr lang="en-US" smtClean="0"/>
              <a:t>78</a:t>
            </a:fld>
            <a:endParaRPr lang="en-US"/>
          </a:p>
        </p:txBody>
      </p:sp>
      <p:sp>
        <p:nvSpPr>
          <p:cNvPr id="5" name="Cube 4" descr="Picture of a facility with two controls in parallel and the data fields associated with the path and controls.">
            <a:extLst>
              <a:ext uri="{FF2B5EF4-FFF2-40B4-BE49-F238E27FC236}">
                <a16:creationId xmlns:a16="http://schemas.microsoft.com/office/drawing/2014/main" id="{7619592C-7F55-09F1-BE3D-A65F3E8D410F}"/>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016130FC-EB18-D7B4-200E-162C387B2E96}"/>
              </a:ext>
              <a:ext uri="{C183D7F6-B498-43B3-948B-1728B52AA6E4}">
                <adec:decorative xmlns:adec="http://schemas.microsoft.com/office/drawing/2017/decorative" val="1"/>
              </a:ext>
            </a:extLst>
          </p:cNvPr>
          <p:cNvSpPr/>
          <p:nvPr/>
        </p:nvSpPr>
        <p:spPr>
          <a:xfrm>
            <a:off x="4255020" y="1297658"/>
            <a:ext cx="605928" cy="879117"/>
          </a:xfrm>
          <a:prstGeom prst="can">
            <a:avLst>
              <a:gd name="adj" fmla="val 19120"/>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8" name="Cylinder 7">
            <a:extLst>
              <a:ext uri="{FF2B5EF4-FFF2-40B4-BE49-F238E27FC236}">
                <a16:creationId xmlns:a16="http://schemas.microsoft.com/office/drawing/2014/main" id="{3F7E69E7-F784-A20F-02E9-1FE84A8CB9ED}"/>
              </a:ext>
              <a:ext uri="{C183D7F6-B498-43B3-948B-1728B52AA6E4}">
                <adec:decorative xmlns:adec="http://schemas.microsoft.com/office/drawing/2017/decorative" val="1"/>
              </a:ext>
            </a:extLst>
          </p:cNvPr>
          <p:cNvSpPr/>
          <p:nvPr/>
        </p:nvSpPr>
        <p:spPr>
          <a:xfrm rot="16200000">
            <a:off x="3913170" y="554398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9" name="TextBox 8">
            <a:extLst>
              <a:ext uri="{FF2B5EF4-FFF2-40B4-BE49-F238E27FC236}">
                <a16:creationId xmlns:a16="http://schemas.microsoft.com/office/drawing/2014/main" id="{97610346-C56F-1EAF-AE28-C8C74C73024B}"/>
              </a:ext>
              <a:ext uri="{C183D7F6-B498-43B3-948B-1728B52AA6E4}">
                <adec:decorative xmlns:adec="http://schemas.microsoft.com/office/drawing/2017/decorative" val="1"/>
              </a:ext>
            </a:extLst>
          </p:cNvPr>
          <p:cNvSpPr txBox="1"/>
          <p:nvPr/>
        </p:nvSpPr>
        <p:spPr>
          <a:xfrm>
            <a:off x="3845947" y="540138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10" name="Cube 9">
            <a:extLst>
              <a:ext uri="{FF2B5EF4-FFF2-40B4-BE49-F238E27FC236}">
                <a16:creationId xmlns:a16="http://schemas.microsoft.com/office/drawing/2014/main" id="{043ADED1-F868-17E6-B28A-474C09E26029}"/>
              </a:ext>
              <a:ext uri="{C183D7F6-B498-43B3-948B-1728B52AA6E4}">
                <adec:decorative xmlns:adec="http://schemas.microsoft.com/office/drawing/2017/decorative" val="1"/>
              </a:ext>
            </a:extLst>
          </p:cNvPr>
          <p:cNvSpPr/>
          <p:nvPr/>
        </p:nvSpPr>
        <p:spPr>
          <a:xfrm>
            <a:off x="3890486" y="43703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Cube 10">
            <a:extLst>
              <a:ext uri="{FF2B5EF4-FFF2-40B4-BE49-F238E27FC236}">
                <a16:creationId xmlns:a16="http://schemas.microsoft.com/office/drawing/2014/main" id="{3C080C6F-A455-97FE-6841-9AE4AA0CB539}"/>
              </a:ext>
              <a:ext uri="{C183D7F6-B498-43B3-948B-1728B52AA6E4}">
                <adec:decorative xmlns:adec="http://schemas.microsoft.com/office/drawing/2017/decorative" val="1"/>
              </a:ext>
            </a:extLst>
          </p:cNvPr>
          <p:cNvSpPr/>
          <p:nvPr/>
        </p:nvSpPr>
        <p:spPr>
          <a:xfrm>
            <a:off x="2664252" y="43832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E0114B4-C9D0-C883-A9FD-2D0FD12D5B63}"/>
              </a:ext>
            </a:extLst>
          </p:cNvPr>
          <p:cNvSpPr txBox="1"/>
          <p:nvPr/>
        </p:nvSpPr>
        <p:spPr>
          <a:xfrm>
            <a:off x="2213557" y="2818083"/>
            <a:ext cx="922315" cy="369332"/>
          </a:xfrm>
          <a:prstGeom prst="rect">
            <a:avLst/>
          </a:prstGeom>
          <a:noFill/>
        </p:spPr>
        <p:txBody>
          <a:bodyPr wrap="square" rtlCol="0">
            <a:spAutoFit/>
          </a:bodyPr>
          <a:lstStyle/>
          <a:p>
            <a:r>
              <a:rPr lang="en-US" b="1" dirty="0"/>
              <a:t>Path 3</a:t>
            </a:r>
          </a:p>
        </p:txBody>
      </p:sp>
      <p:sp>
        <p:nvSpPr>
          <p:cNvPr id="14" name="Cloud 13">
            <a:extLst>
              <a:ext uri="{FF2B5EF4-FFF2-40B4-BE49-F238E27FC236}">
                <a16:creationId xmlns:a16="http://schemas.microsoft.com/office/drawing/2014/main" id="{856CE9C5-4389-5E9C-6A55-A1A7B3314642}"/>
              </a:ext>
            </a:extLst>
          </p:cNvPr>
          <p:cNvSpPr/>
          <p:nvPr/>
        </p:nvSpPr>
        <p:spPr>
          <a:xfrm>
            <a:off x="2756383" y="3403358"/>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15" name="Arrow: Right 14">
            <a:extLst>
              <a:ext uri="{FF2B5EF4-FFF2-40B4-BE49-F238E27FC236}">
                <a16:creationId xmlns:a16="http://schemas.microsoft.com/office/drawing/2014/main" id="{7F9307AD-BDEF-8C00-CE4E-6A0BC2AE6F1E}"/>
              </a:ext>
              <a:ext uri="{C183D7F6-B498-43B3-948B-1728B52AA6E4}">
                <adec:decorative xmlns:adec="http://schemas.microsoft.com/office/drawing/2017/decorative" val="1"/>
              </a:ext>
            </a:extLst>
          </p:cNvPr>
          <p:cNvSpPr/>
          <p:nvPr/>
        </p:nvSpPr>
        <p:spPr>
          <a:xfrm rot="17209295">
            <a:off x="3748576" y="2719878"/>
            <a:ext cx="1224481" cy="27549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A709BA3C-2B2B-0FE9-2A36-7A0EDA616C5D}"/>
              </a:ext>
              <a:ext uri="{C183D7F6-B498-43B3-948B-1728B52AA6E4}">
                <adec:decorative xmlns:adec="http://schemas.microsoft.com/office/drawing/2017/decorative" val="1"/>
              </a:ext>
            </a:extLst>
          </p:cNvPr>
          <p:cNvSpPr/>
          <p:nvPr/>
        </p:nvSpPr>
        <p:spPr>
          <a:xfrm rot="15206013">
            <a:off x="3431321" y="3953957"/>
            <a:ext cx="571442" cy="28449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736A0C57-5626-35C4-2E6A-FF4A640936AB}"/>
              </a:ext>
              <a:ext uri="{C183D7F6-B498-43B3-948B-1728B52AA6E4}">
                <adec:decorative xmlns:adec="http://schemas.microsoft.com/office/drawing/2017/decorative" val="1"/>
              </a:ext>
            </a:extLst>
          </p:cNvPr>
          <p:cNvSpPr/>
          <p:nvPr/>
        </p:nvSpPr>
        <p:spPr>
          <a:xfrm rot="13862152">
            <a:off x="3524746" y="505030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0E36DB5B-4733-F98E-0371-26CA9BB7212E}"/>
              </a:ext>
              <a:ext uri="{C183D7F6-B498-43B3-948B-1728B52AA6E4}">
                <adec:decorative xmlns:adec="http://schemas.microsoft.com/office/drawing/2017/decorative" val="1"/>
              </a:ext>
            </a:extLst>
          </p:cNvPr>
          <p:cNvSpPr/>
          <p:nvPr/>
        </p:nvSpPr>
        <p:spPr>
          <a:xfrm rot="16753810">
            <a:off x="4196512" y="505587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0916ABA9-6F65-EEE2-64AC-66420AE5C6C6}"/>
              </a:ext>
              <a:ext uri="{C183D7F6-B498-43B3-948B-1728B52AA6E4}">
                <adec:decorative xmlns:adec="http://schemas.microsoft.com/office/drawing/2017/decorative" val="1"/>
              </a:ext>
            </a:extLst>
          </p:cNvPr>
          <p:cNvSpPr/>
          <p:nvPr/>
        </p:nvSpPr>
        <p:spPr>
          <a:xfrm rot="5400000">
            <a:off x="2649937" y="2229625"/>
            <a:ext cx="2234266" cy="3902299"/>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Control 5, Sequence  # =1">
            <a:extLst>
              <a:ext uri="{FF2B5EF4-FFF2-40B4-BE49-F238E27FC236}">
                <a16:creationId xmlns:a16="http://schemas.microsoft.com/office/drawing/2014/main" id="{AF15222F-D636-24C7-079F-0BE6AAAB5766}"/>
              </a:ext>
            </a:extLst>
          </p:cNvPr>
          <p:cNvSpPr txBox="1"/>
          <p:nvPr/>
        </p:nvSpPr>
        <p:spPr>
          <a:xfrm>
            <a:off x="1098463" y="4295532"/>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2" name="TextBox 21" descr="Control 4, Sequence # = 1&#10;">
            <a:extLst>
              <a:ext uri="{FF2B5EF4-FFF2-40B4-BE49-F238E27FC236}">
                <a16:creationId xmlns:a16="http://schemas.microsoft.com/office/drawing/2014/main" id="{EFC0BA35-745C-50ED-6FB6-47AEA021A74C}"/>
              </a:ext>
            </a:extLst>
          </p:cNvPr>
          <p:cNvSpPr txBox="1"/>
          <p:nvPr/>
        </p:nvSpPr>
        <p:spPr>
          <a:xfrm>
            <a:off x="5032502" y="427859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3" name="TextBox 22" descr="Release Point RP3 Apportionment 90%&#10;">
            <a:extLst>
              <a:ext uri="{FF2B5EF4-FFF2-40B4-BE49-F238E27FC236}">
                <a16:creationId xmlns:a16="http://schemas.microsoft.com/office/drawing/2014/main" id="{938025A6-ECF6-8033-A0E7-9A407DF7073A}"/>
              </a:ext>
            </a:extLst>
          </p:cNvPr>
          <p:cNvSpPr txBox="1"/>
          <p:nvPr/>
        </p:nvSpPr>
        <p:spPr>
          <a:xfrm>
            <a:off x="4827017" y="2127142"/>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90%</a:t>
            </a:r>
          </a:p>
        </p:txBody>
      </p:sp>
      <p:sp>
        <p:nvSpPr>
          <p:cNvPr id="24" name="TextBox 23" descr="Release Point RP4  Apportionment 10%&#10;">
            <a:extLst>
              <a:ext uri="{FF2B5EF4-FFF2-40B4-BE49-F238E27FC236}">
                <a16:creationId xmlns:a16="http://schemas.microsoft.com/office/drawing/2014/main" id="{023F53EA-FA58-EBDE-4C70-CC594C08DCEB}"/>
              </a:ext>
            </a:extLst>
          </p:cNvPr>
          <p:cNvSpPr txBox="1"/>
          <p:nvPr/>
        </p:nvSpPr>
        <p:spPr>
          <a:xfrm>
            <a:off x="3858253" y="3593834"/>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10%</a:t>
            </a:r>
          </a:p>
        </p:txBody>
      </p:sp>
      <p:sp>
        <p:nvSpPr>
          <p:cNvPr id="28" name="TextBox 27" descr="Control 4, Path Apportionment = 50%&#10;">
            <a:extLst>
              <a:ext uri="{FF2B5EF4-FFF2-40B4-BE49-F238E27FC236}">
                <a16:creationId xmlns:a16="http://schemas.microsoft.com/office/drawing/2014/main" id="{9A69EA34-88FE-E931-4B57-B2DD4FAFC5F5}"/>
              </a:ext>
            </a:extLst>
          </p:cNvPr>
          <p:cNvSpPr txBox="1"/>
          <p:nvPr/>
        </p:nvSpPr>
        <p:spPr>
          <a:xfrm>
            <a:off x="4680284" y="5322689"/>
            <a:ext cx="2508196"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0" name="TextBox 29" descr="Control 5&#10;Effectiveness 98%&#10;Efficiency VOC 95%&#10;">
            <a:extLst>
              <a:ext uri="{FF2B5EF4-FFF2-40B4-BE49-F238E27FC236}">
                <a16:creationId xmlns:a16="http://schemas.microsoft.com/office/drawing/2014/main" id="{8983260F-53D2-7648-190C-087037B82A9C}"/>
              </a:ext>
            </a:extLst>
          </p:cNvPr>
          <p:cNvSpPr txBox="1"/>
          <p:nvPr/>
        </p:nvSpPr>
        <p:spPr>
          <a:xfrm>
            <a:off x="710515"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98%</a:t>
            </a:r>
          </a:p>
          <a:p>
            <a:r>
              <a:rPr lang="en-US" sz="1600" b="1" dirty="0"/>
              <a:t>Efficiency VOC 95%</a:t>
            </a:r>
          </a:p>
        </p:txBody>
      </p:sp>
      <p:sp>
        <p:nvSpPr>
          <p:cNvPr id="31" name="TextBox 30" descr="Control 4&#10;Effectiveness 97%&#10;Efficiency VOC 95%&#10;">
            <a:extLst>
              <a:ext uri="{FF2B5EF4-FFF2-40B4-BE49-F238E27FC236}">
                <a16:creationId xmlns:a16="http://schemas.microsoft.com/office/drawing/2014/main" id="{A33A47D2-E359-F502-D0DF-1F7D029DCF57}"/>
              </a:ext>
            </a:extLst>
          </p:cNvPr>
          <p:cNvSpPr txBox="1"/>
          <p:nvPr/>
        </p:nvSpPr>
        <p:spPr>
          <a:xfrm>
            <a:off x="5036389"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97%</a:t>
            </a:r>
          </a:p>
          <a:p>
            <a:r>
              <a:rPr lang="en-US" sz="1600" b="1" dirty="0"/>
              <a:t>Efficiency VOC 95%</a:t>
            </a:r>
          </a:p>
        </p:txBody>
      </p:sp>
      <p:sp>
        <p:nvSpPr>
          <p:cNvPr id="32" name="TextBox 31" descr="Control 5, Path Apportionment = 50%&#10;">
            <a:extLst>
              <a:ext uri="{FF2B5EF4-FFF2-40B4-BE49-F238E27FC236}">
                <a16:creationId xmlns:a16="http://schemas.microsoft.com/office/drawing/2014/main" id="{F7A45BF3-D645-6240-CD99-1CF0BF484B7E}"/>
              </a:ext>
            </a:extLst>
          </p:cNvPr>
          <p:cNvSpPr txBox="1"/>
          <p:nvPr/>
        </p:nvSpPr>
        <p:spPr>
          <a:xfrm>
            <a:off x="1178765" y="5332937"/>
            <a:ext cx="2484724"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3" name="TextBox 32" descr="Overall VOC Control % = &#10;90% * {[50% * (97% * 95%)]+ [50% * (98% * 95% )]} = 90% *  (46.07% + 46.55%) = 83.35%.&#10;">
            <a:extLst>
              <a:ext uri="{FF2B5EF4-FFF2-40B4-BE49-F238E27FC236}">
                <a16:creationId xmlns:a16="http://schemas.microsoft.com/office/drawing/2014/main" id="{ABD302D1-3AC1-8A87-AA5D-2F5E819FFEA2}"/>
              </a:ext>
            </a:extLst>
          </p:cNvPr>
          <p:cNvSpPr txBox="1"/>
          <p:nvPr/>
        </p:nvSpPr>
        <p:spPr>
          <a:xfrm>
            <a:off x="8721411" y="3387591"/>
            <a:ext cx="2858910" cy="1077218"/>
          </a:xfrm>
          <a:prstGeom prst="rect">
            <a:avLst/>
          </a:prstGeom>
          <a:solidFill>
            <a:schemeClr val="bg1"/>
          </a:solidFill>
          <a:ln>
            <a:solidFill>
              <a:schemeClr val="tx1"/>
            </a:solidFill>
          </a:ln>
        </p:spPr>
        <p:txBody>
          <a:bodyPr wrap="square" rtlCol="0">
            <a:spAutoFit/>
          </a:bodyPr>
          <a:lstStyle/>
          <a:p>
            <a:r>
              <a:rPr lang="en-US" sz="1600" b="1" dirty="0"/>
              <a:t>Overall VOC Control % </a:t>
            </a:r>
            <a:r>
              <a:rPr lang="en-US" sz="1600" dirty="0"/>
              <a:t>= </a:t>
            </a:r>
          </a:p>
          <a:p>
            <a:r>
              <a:rPr lang="en-US" sz="1600" dirty="0"/>
              <a:t>90% * {[50% * (97% * 95%)]+ [50% * (98% * 95% )]} = 90% *  (46.07% + 46.55%) = 83.35%</a:t>
            </a:r>
          </a:p>
        </p:txBody>
      </p:sp>
      <p:sp>
        <p:nvSpPr>
          <p:cNvPr id="3" name="TextBox 2" descr="Path 3 Reduction efficiency&#10;VOC = 95%  (average of both controls)&#10;Path 2 effectiveness  = 97.5 (average of both controls)&#10;">
            <a:extLst>
              <a:ext uri="{FF2B5EF4-FFF2-40B4-BE49-F238E27FC236}">
                <a16:creationId xmlns:a16="http://schemas.microsoft.com/office/drawing/2014/main" id="{8F02AEEB-5C55-F97E-7128-8AEB64573A19}"/>
              </a:ext>
            </a:extLst>
          </p:cNvPr>
          <p:cNvSpPr txBox="1"/>
          <p:nvPr/>
        </p:nvSpPr>
        <p:spPr>
          <a:xfrm>
            <a:off x="7090668" y="1167627"/>
            <a:ext cx="4707163" cy="830997"/>
          </a:xfrm>
          <a:prstGeom prst="rect">
            <a:avLst/>
          </a:prstGeom>
          <a:solidFill>
            <a:schemeClr val="bg1"/>
          </a:solidFill>
          <a:ln>
            <a:solidFill>
              <a:schemeClr val="tx1"/>
            </a:solidFill>
          </a:ln>
        </p:spPr>
        <p:txBody>
          <a:bodyPr wrap="square" rtlCol="0">
            <a:spAutoFit/>
          </a:bodyPr>
          <a:lstStyle/>
          <a:p>
            <a:r>
              <a:rPr lang="en-US" sz="1600" b="1" dirty="0"/>
              <a:t>Path 3 Reduction efficiency</a:t>
            </a:r>
          </a:p>
          <a:p>
            <a:r>
              <a:rPr lang="en-US" sz="1600" b="1" dirty="0"/>
              <a:t>VOC = 95%  (average of both controls)</a:t>
            </a:r>
          </a:p>
          <a:p>
            <a:r>
              <a:rPr lang="en-US" sz="1600" b="1" dirty="0"/>
              <a:t>Path 2 effectiveness  = 97.5 (average of both controls)</a:t>
            </a:r>
          </a:p>
        </p:txBody>
      </p:sp>
    </p:spTree>
    <p:extLst>
      <p:ext uri="{BB962C8B-B14F-4D97-AF65-F5344CB8AC3E}">
        <p14:creationId xmlns:p14="http://schemas.microsoft.com/office/powerpoint/2010/main" val="28180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79</a:t>
            </a:fld>
            <a:endParaRPr lang="en-US"/>
          </a:p>
        </p:txBody>
      </p:sp>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Overall Pollutant Control % for Multiple Controls</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normAutofit fontScale="85000" lnSpcReduction="20000"/>
          </a:bodyPr>
          <a:lstStyle/>
          <a:p>
            <a:pPr marL="0" indent="0">
              <a:buNone/>
            </a:pPr>
            <a:r>
              <a:rPr lang="en-US" dirty="0"/>
              <a:t>For more than one control for the </a:t>
            </a:r>
            <a:r>
              <a:rPr lang="en-US" i="1" dirty="0"/>
              <a:t>same</a:t>
            </a:r>
            <a:r>
              <a:rPr lang="en-US" dirty="0"/>
              <a:t> pollutant, then your overall control % may be:</a:t>
            </a:r>
          </a:p>
          <a:p>
            <a:r>
              <a:rPr lang="en-US" b="1" dirty="0"/>
              <a:t>In series for same pollutant: </a:t>
            </a:r>
            <a:r>
              <a:rPr lang="en-US" dirty="0"/>
              <a:t>capture % * average effectiveness * [1- (</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control1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r>
              <a:rPr lang="en-US" dirty="0"/>
              <a:t>*</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control2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a:t>
            </a:r>
            <a:r>
              <a:rPr lang="en-US" dirty="0"/>
              <a:t>*…)]</a:t>
            </a:r>
          </a:p>
          <a:p>
            <a:r>
              <a:rPr lang="en-US" b="1" dirty="0"/>
              <a:t>In parallel for same pollutant: </a:t>
            </a:r>
            <a:r>
              <a:rPr lang="en-US" dirty="0"/>
              <a:t>(overall controlled emissions 1 + overall controlled emissions 2+…)</a:t>
            </a:r>
          </a:p>
          <a:p>
            <a:r>
              <a:rPr lang="en-US" b="1" dirty="0"/>
              <a:t>Complex controls configuration for same pollutant, </a:t>
            </a:r>
            <a:r>
              <a:rPr lang="en-US" dirty="0"/>
              <a:t>estimate (discuss with your SLT): </a:t>
            </a:r>
          </a:p>
          <a:p>
            <a:pPr lvl="1"/>
            <a:r>
              <a:rPr lang="en-US" dirty="0"/>
              <a:t>For example, (controlled emissions in series + controlled emissions in parallel)/uncontrolled emissions</a:t>
            </a:r>
          </a:p>
          <a:p>
            <a:pPr lvl="1"/>
            <a:r>
              <a:rPr lang="en-US" dirty="0"/>
              <a:t>For example, average, weighted average, depending on the control device configuration</a:t>
            </a:r>
          </a:p>
          <a:p>
            <a:r>
              <a:rPr lang="en-US" dirty="0"/>
              <a:t>Ensure you have used calculation methods that do not include controls (e.g., EPA factor no control device)</a:t>
            </a:r>
          </a:p>
        </p:txBody>
      </p:sp>
    </p:spTree>
    <p:extLst>
      <p:ext uri="{BB962C8B-B14F-4D97-AF65-F5344CB8AC3E}">
        <p14:creationId xmlns:p14="http://schemas.microsoft.com/office/powerpoint/2010/main" val="275001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8</a:t>
            </a:fld>
            <a:endParaRPr lang="en-US" dirty="0"/>
          </a:p>
        </p:txBody>
      </p:sp>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Percent Control </a:t>
            </a:r>
            <a:r>
              <a:rPr lang="en-US" b="1" u="sng" dirty="0"/>
              <a:t>Device Effectiveness</a:t>
            </a: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477328"/>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device is operating as designed, including the capture and reduction devices. This percentage accounts for the fact that controls typically are not 100%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sp>
        <p:nvSpPr>
          <p:cNvPr id="8" name="Cube 7">
            <a:extLst>
              <a:ext uri="{FF2B5EF4-FFF2-40B4-BE49-F238E27FC236}">
                <a16:creationId xmlns:a16="http://schemas.microsoft.com/office/drawing/2014/main" id="{4E663814-1D96-4EAE-A9C9-D13F9DB76688}"/>
              </a:ext>
              <a:ext uri="{C183D7F6-B498-43B3-948B-1728B52AA6E4}">
                <adec:decorative xmlns:adec="http://schemas.microsoft.com/office/drawing/2017/decorative" val="1"/>
              </a:ext>
            </a:extLst>
          </p:cNvPr>
          <p:cNvSpPr/>
          <p:nvPr/>
        </p:nvSpPr>
        <p:spPr>
          <a:xfrm>
            <a:off x="1571092" y="521411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16" name="Straight Arrow Connector 15">
            <a:extLst>
              <a:ext uri="{FF2B5EF4-FFF2-40B4-BE49-F238E27FC236}">
                <a16:creationId xmlns:a16="http://schemas.microsoft.com/office/drawing/2014/main" id="{FCA3AF08-A2CF-464A-80AF-2BC7C29F7B54}"/>
              </a:ext>
              <a:ext uri="{C183D7F6-B498-43B3-948B-1728B52AA6E4}">
                <adec:decorative xmlns:adec="http://schemas.microsoft.com/office/drawing/2017/decorative" val="1"/>
              </a:ext>
            </a:extLst>
          </p:cNvPr>
          <p:cNvCxnSpPr>
            <a:cxnSpLocks/>
            <a:stCxn id="8" idx="0"/>
            <a:endCxn id="26" idx="2"/>
          </p:cNvCxnSpPr>
          <p:nvPr/>
        </p:nvCxnSpPr>
        <p:spPr>
          <a:xfrm flipV="1">
            <a:off x="2446282" y="4927389"/>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CBC29A-1C48-4D46-9A4E-FD6807D8A447}"/>
              </a:ext>
              <a:ext uri="{C183D7F6-B498-43B3-948B-1728B52AA6E4}">
                <adec:decorative xmlns:adec="http://schemas.microsoft.com/office/drawing/2017/decorative" val="1"/>
              </a:ext>
            </a:extLst>
          </p:cNvPr>
          <p:cNvSpPr txBox="1"/>
          <p:nvPr/>
        </p:nvSpPr>
        <p:spPr>
          <a:xfrm>
            <a:off x="1107346" y="4558057"/>
            <a:ext cx="2698648" cy="369332"/>
          </a:xfrm>
          <a:prstGeom prst="rect">
            <a:avLst/>
          </a:prstGeom>
          <a:noFill/>
        </p:spPr>
        <p:txBody>
          <a:bodyPr wrap="square" rtlCol="0">
            <a:spAutoFit/>
          </a:bodyPr>
          <a:lstStyle/>
          <a:p>
            <a:r>
              <a:rPr lang="en-US" dirty="0"/>
              <a:t>% when control is effective</a:t>
            </a:r>
          </a:p>
        </p:txBody>
      </p:sp>
      <p:cxnSp>
        <p:nvCxnSpPr>
          <p:cNvPr id="35" name="Straight Arrow Connector 34">
            <a:extLst>
              <a:ext uri="{FF2B5EF4-FFF2-40B4-BE49-F238E27FC236}">
                <a16:creationId xmlns:a16="http://schemas.microsoft.com/office/drawing/2014/main" id="{FAD17087-3099-4CDD-AE57-37962645A003}"/>
              </a:ext>
              <a:ext uri="{C183D7F6-B498-43B3-948B-1728B52AA6E4}">
                <adec:decorative xmlns:adec="http://schemas.microsoft.com/office/drawing/2017/decorative" val="1"/>
              </a:ext>
            </a:extLst>
          </p:cNvPr>
          <p:cNvCxnSpPr>
            <a:cxnSpLocks/>
            <a:stCxn id="26" idx="0"/>
            <a:endCxn id="17" idx="2"/>
          </p:cNvCxnSpPr>
          <p:nvPr/>
        </p:nvCxnSpPr>
        <p:spPr>
          <a:xfrm flipV="1">
            <a:off x="2456670" y="4015656"/>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 uri="{C183D7F6-B498-43B3-948B-1728B52AA6E4}">
                <adec:decorative xmlns:adec="http://schemas.microsoft.com/office/drawing/2017/decorative" val="1"/>
              </a:ext>
            </a:extLst>
          </p:cNvPr>
          <p:cNvSpPr/>
          <p:nvPr/>
        </p:nvSpPr>
        <p:spPr>
          <a:xfrm>
            <a:off x="1086357" y="3429000"/>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TextBox 26">
            <a:extLst>
              <a:ext uri="{FF2B5EF4-FFF2-40B4-BE49-F238E27FC236}">
                <a16:creationId xmlns:a16="http://schemas.microsoft.com/office/drawing/2014/main" id="{6A3DE113-8EEB-4970-8459-D2813ABE868E}"/>
              </a:ext>
              <a:ext uri="{C183D7F6-B498-43B3-948B-1728B52AA6E4}">
                <adec:decorative xmlns:adec="http://schemas.microsoft.com/office/drawing/2017/decorative" val="1"/>
              </a:ext>
            </a:extLst>
          </p:cNvPr>
          <p:cNvSpPr txBox="1"/>
          <p:nvPr/>
        </p:nvSpPr>
        <p:spPr>
          <a:xfrm>
            <a:off x="3589983" y="5870910"/>
            <a:ext cx="1659467" cy="646331"/>
          </a:xfrm>
          <a:prstGeom prst="rect">
            <a:avLst/>
          </a:prstGeom>
          <a:noFill/>
        </p:spPr>
        <p:txBody>
          <a:bodyPr wrap="square" rtlCol="0">
            <a:spAutoFit/>
          </a:bodyPr>
          <a:lstStyle/>
          <a:p>
            <a:r>
              <a:rPr lang="en-US" b="1" dirty="0"/>
              <a:t>% when control is not effective</a:t>
            </a:r>
          </a:p>
        </p:txBody>
      </p:sp>
      <p:sp>
        <p:nvSpPr>
          <p:cNvPr id="36" name="Arrow: Right 35">
            <a:extLst>
              <a:ext uri="{FF2B5EF4-FFF2-40B4-BE49-F238E27FC236}">
                <a16:creationId xmlns:a16="http://schemas.microsoft.com/office/drawing/2014/main" id="{15D37B51-1704-4319-827C-D0272EE0FE11}"/>
              </a:ext>
              <a:ext uri="{C183D7F6-B498-43B3-948B-1728B52AA6E4}">
                <adec:decorative xmlns:adec="http://schemas.microsoft.com/office/drawing/2017/decorative" val="1"/>
              </a:ext>
            </a:extLst>
          </p:cNvPr>
          <p:cNvSpPr/>
          <p:nvPr/>
        </p:nvSpPr>
        <p:spPr>
          <a:xfrm>
            <a:off x="3156781" y="5420480"/>
            <a:ext cx="2615628" cy="303667"/>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Content Placeholder 41">
            <a:extLst>
              <a:ext uri="{FF2B5EF4-FFF2-40B4-BE49-F238E27FC236}">
                <a16:creationId xmlns:a16="http://schemas.microsoft.com/office/drawing/2014/main" id="{EF2F9D4F-0926-4FFE-ADB8-87BB5AD5F209}"/>
              </a:ext>
              <a:ext uri="{C183D7F6-B498-43B3-948B-1728B52AA6E4}">
                <adec:decorative xmlns:adec="http://schemas.microsoft.com/office/drawing/2017/decorative" val="1"/>
              </a:ext>
            </a:extLst>
          </p:cNvPr>
          <p:cNvSpPr>
            <a:spLocks noGrp="1"/>
          </p:cNvSpPr>
          <p:nvPr>
            <p:ph idx="1"/>
          </p:nvPr>
        </p:nvSpPr>
        <p:spPr>
          <a:xfrm>
            <a:off x="5829620" y="4669798"/>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3" name="Rectangle 2" descr="A diagram showing that emissions are removed to the degree that a control device is effective.  The percentage of time a control is not effective, it does not remove pollutants.">
            <a:extLst>
              <a:ext uri="{FF2B5EF4-FFF2-40B4-BE49-F238E27FC236}">
                <a16:creationId xmlns:a16="http://schemas.microsoft.com/office/drawing/2014/main" id="{915C3826-25D0-C424-12B5-B8D4ACBAA37F}"/>
              </a:ext>
            </a:extLst>
          </p:cNvPr>
          <p:cNvSpPr/>
          <p:nvPr/>
        </p:nvSpPr>
        <p:spPr>
          <a:xfrm>
            <a:off x="926757" y="3271609"/>
            <a:ext cx="6413157" cy="3462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B9B06-B0A8-4884-AFCA-9396E7C9F0B0}"/>
              </a:ext>
            </a:extLst>
          </p:cNvPr>
          <p:cNvSpPr txBox="1"/>
          <p:nvPr/>
        </p:nvSpPr>
        <p:spPr>
          <a:xfrm>
            <a:off x="7369265" y="3586392"/>
            <a:ext cx="4230068" cy="1797415"/>
          </a:xfrm>
          <a:prstGeom prst="rect">
            <a:avLst/>
          </a:prstGeom>
          <a:noFill/>
        </p:spPr>
        <p:txBody>
          <a:bodyPr wrap="square">
            <a:spAutoFit/>
          </a:bodyPr>
          <a:lstStyle/>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Example: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Control Effectiveness =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(2000-200)/(2000) *100 = 90%, where:</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emissions Process or Unit ran for 2000 hours.</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Control Scenario was operationally down for 200 hours for maintenance.</a:t>
            </a:r>
          </a:p>
        </p:txBody>
      </p:sp>
    </p:spTree>
    <p:extLst>
      <p:ext uri="{BB962C8B-B14F-4D97-AF65-F5344CB8AC3E}">
        <p14:creationId xmlns:p14="http://schemas.microsoft.com/office/powerpoint/2010/main" val="4146043587"/>
      </p:ext>
    </p:extLst>
  </p:cSld>
  <p:clrMapOvr>
    <a:masterClrMapping/>
  </p:clrMapOvr>
  <mc:AlternateContent xmlns:mc="http://schemas.openxmlformats.org/markup-compatibility/2006" xmlns:p14="http://schemas.microsoft.com/office/powerpoint/2010/main">
    <mc:Choice Requires="p14">
      <p:transition spd="slow" p14:dur="2000" advTm="40452"/>
    </mc:Choice>
    <mc:Fallback xmlns="">
      <p:transition spd="slow" advTm="40452"/>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EF0A2-C8DB-EEEF-13FC-C4E9C5741304}"/>
              </a:ext>
            </a:extLst>
          </p:cNvPr>
          <p:cNvSpPr>
            <a:spLocks noGrp="1"/>
          </p:cNvSpPr>
          <p:nvPr>
            <p:ph type="sldNum" sz="quarter" idx="12"/>
          </p:nvPr>
        </p:nvSpPr>
        <p:spPr/>
        <p:txBody>
          <a:bodyPr/>
          <a:lstStyle/>
          <a:p>
            <a:fld id="{C3625854-A157-44F5-B597-7EECA3982BD8}" type="slidenum">
              <a:rPr lang="en-US" smtClean="0"/>
              <a:t>80</a:t>
            </a:fld>
            <a:endParaRPr lang="en-US"/>
          </a:p>
        </p:txBody>
      </p:sp>
      <p:sp>
        <p:nvSpPr>
          <p:cNvPr id="2" name="Title 1">
            <a:extLst>
              <a:ext uri="{FF2B5EF4-FFF2-40B4-BE49-F238E27FC236}">
                <a16:creationId xmlns:a16="http://schemas.microsoft.com/office/drawing/2014/main" id="{887EFC43-04C0-3741-B01E-8EC5057C1352}"/>
              </a:ext>
            </a:extLst>
          </p:cNvPr>
          <p:cNvSpPr>
            <a:spLocks noGrp="1"/>
          </p:cNvSpPr>
          <p:nvPr>
            <p:ph type="title"/>
          </p:nvPr>
        </p:nvSpPr>
        <p:spPr/>
        <p:txBody>
          <a:bodyPr/>
          <a:lstStyle/>
          <a:p>
            <a:r>
              <a:rPr lang="en-US" b="1" dirty="0"/>
              <a:t>Control Device Tab for this Example</a:t>
            </a:r>
          </a:p>
        </p:txBody>
      </p:sp>
      <p:pic>
        <p:nvPicPr>
          <p:cNvPr id="6" name="Picture 5" descr="Example of a bulk upload &quot;Control Devices&quot; tab showing how the controls from the example should be entered.">
            <a:extLst>
              <a:ext uri="{FF2B5EF4-FFF2-40B4-BE49-F238E27FC236}">
                <a16:creationId xmlns:a16="http://schemas.microsoft.com/office/drawing/2014/main" id="{844D06A3-702B-3651-BBB2-70C73EC2C45D}"/>
              </a:ext>
            </a:extLst>
          </p:cNvPr>
          <p:cNvPicPr>
            <a:picLocks noChangeAspect="1"/>
          </p:cNvPicPr>
          <p:nvPr/>
        </p:nvPicPr>
        <p:blipFill rotWithShape="1">
          <a:blip r:embed="rId2"/>
          <a:srcRect t="29133"/>
          <a:stretch/>
        </p:blipFill>
        <p:spPr>
          <a:xfrm>
            <a:off x="601579" y="1873568"/>
            <a:ext cx="10988842" cy="3911600"/>
          </a:xfrm>
          <a:prstGeom prst="rect">
            <a:avLst/>
          </a:prstGeom>
        </p:spPr>
      </p:pic>
    </p:spTree>
    <p:extLst>
      <p:ext uri="{BB962C8B-B14F-4D97-AF65-F5344CB8AC3E}">
        <p14:creationId xmlns:p14="http://schemas.microsoft.com/office/powerpoint/2010/main" val="634958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2BBBD-13AB-8154-17B5-31C8AB2139A6}"/>
              </a:ext>
            </a:extLst>
          </p:cNvPr>
          <p:cNvSpPr>
            <a:spLocks noGrp="1"/>
          </p:cNvSpPr>
          <p:nvPr>
            <p:ph type="sldNum" sz="quarter" idx="12"/>
          </p:nvPr>
        </p:nvSpPr>
        <p:spPr/>
        <p:txBody>
          <a:bodyPr/>
          <a:lstStyle/>
          <a:p>
            <a:fld id="{C3625854-A157-44F5-B597-7EECA3982BD8}" type="slidenum">
              <a:rPr lang="en-US" smtClean="0"/>
              <a:t>81</a:t>
            </a:fld>
            <a:endParaRPr lang="en-US"/>
          </a:p>
        </p:txBody>
      </p:sp>
      <p:sp>
        <p:nvSpPr>
          <p:cNvPr id="2" name="Title 1">
            <a:extLst>
              <a:ext uri="{FF2B5EF4-FFF2-40B4-BE49-F238E27FC236}">
                <a16:creationId xmlns:a16="http://schemas.microsoft.com/office/drawing/2014/main" id="{21729EF7-E7E1-588D-A4DF-BC904363992E}"/>
              </a:ext>
            </a:extLst>
          </p:cNvPr>
          <p:cNvSpPr>
            <a:spLocks noGrp="1"/>
          </p:cNvSpPr>
          <p:nvPr>
            <p:ph type="title"/>
          </p:nvPr>
        </p:nvSpPr>
        <p:spPr/>
        <p:txBody>
          <a:bodyPr/>
          <a:lstStyle/>
          <a:p>
            <a:r>
              <a:rPr lang="en-US" b="1" dirty="0"/>
              <a:t>Control Paths Tab for this Example</a:t>
            </a:r>
          </a:p>
        </p:txBody>
      </p:sp>
      <p:pic>
        <p:nvPicPr>
          <p:cNvPr id="5" name="Picture 4" descr="Example of a bulk upload &quot;Control Paths&quot; tab showing how the paths from the example should be entered.">
            <a:extLst>
              <a:ext uri="{FF2B5EF4-FFF2-40B4-BE49-F238E27FC236}">
                <a16:creationId xmlns:a16="http://schemas.microsoft.com/office/drawing/2014/main" id="{9BB35E29-0F10-884F-6A42-F706433994AA}"/>
              </a:ext>
            </a:extLst>
          </p:cNvPr>
          <p:cNvPicPr>
            <a:picLocks noChangeAspect="1"/>
          </p:cNvPicPr>
          <p:nvPr/>
        </p:nvPicPr>
        <p:blipFill rotWithShape="1">
          <a:blip r:embed="rId2"/>
          <a:srcRect t="26667"/>
          <a:stretch/>
        </p:blipFill>
        <p:spPr>
          <a:xfrm>
            <a:off x="838200" y="1339850"/>
            <a:ext cx="9286875" cy="4819336"/>
          </a:xfrm>
          <a:prstGeom prst="rect">
            <a:avLst/>
          </a:prstGeom>
        </p:spPr>
      </p:pic>
    </p:spTree>
    <p:extLst>
      <p:ext uri="{BB962C8B-B14F-4D97-AF65-F5344CB8AC3E}">
        <p14:creationId xmlns:p14="http://schemas.microsoft.com/office/powerpoint/2010/main" val="107263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8CF5AF-0DDE-7E9B-3128-88A3FF0FB83D}"/>
              </a:ext>
            </a:extLst>
          </p:cNvPr>
          <p:cNvSpPr>
            <a:spLocks noGrp="1"/>
          </p:cNvSpPr>
          <p:nvPr>
            <p:ph type="sldNum" sz="quarter" idx="12"/>
          </p:nvPr>
        </p:nvSpPr>
        <p:spPr/>
        <p:txBody>
          <a:bodyPr/>
          <a:lstStyle/>
          <a:p>
            <a:fld id="{C3625854-A157-44F5-B597-7EECA3982BD8}" type="slidenum">
              <a:rPr lang="en-US" smtClean="0"/>
              <a:t>82</a:t>
            </a:fld>
            <a:endParaRPr lang="en-US"/>
          </a:p>
        </p:txBody>
      </p:sp>
      <p:sp>
        <p:nvSpPr>
          <p:cNvPr id="2" name="Title 1">
            <a:extLst>
              <a:ext uri="{FF2B5EF4-FFF2-40B4-BE49-F238E27FC236}">
                <a16:creationId xmlns:a16="http://schemas.microsoft.com/office/drawing/2014/main" id="{A0B4F2F3-A4A6-ECB0-8B20-7646F99E2A36}"/>
              </a:ext>
            </a:extLst>
          </p:cNvPr>
          <p:cNvSpPr>
            <a:spLocks noGrp="1"/>
          </p:cNvSpPr>
          <p:nvPr>
            <p:ph type="title"/>
          </p:nvPr>
        </p:nvSpPr>
        <p:spPr/>
        <p:txBody>
          <a:bodyPr/>
          <a:lstStyle/>
          <a:p>
            <a:r>
              <a:rPr lang="en-US" b="1" dirty="0"/>
              <a:t>Control Assignments for this Example</a:t>
            </a:r>
          </a:p>
        </p:txBody>
      </p:sp>
      <p:pic>
        <p:nvPicPr>
          <p:cNvPr id="7" name="Picture 6" descr="Example of a bulk upload &quot;Control Assignments&quot; tab showing how the controls should be placed in paths.">
            <a:extLst>
              <a:ext uri="{FF2B5EF4-FFF2-40B4-BE49-F238E27FC236}">
                <a16:creationId xmlns:a16="http://schemas.microsoft.com/office/drawing/2014/main" id="{0D7C04FC-8EBC-A0B9-A851-A01D0561AE85}"/>
              </a:ext>
            </a:extLst>
          </p:cNvPr>
          <p:cNvPicPr>
            <a:picLocks noChangeAspect="1"/>
          </p:cNvPicPr>
          <p:nvPr/>
        </p:nvPicPr>
        <p:blipFill rotWithShape="1">
          <a:blip r:embed="rId2"/>
          <a:srcRect t="29691"/>
          <a:stretch/>
        </p:blipFill>
        <p:spPr>
          <a:xfrm>
            <a:off x="1400514" y="1462564"/>
            <a:ext cx="9390971" cy="4740910"/>
          </a:xfrm>
          <a:prstGeom prst="rect">
            <a:avLst/>
          </a:prstGeom>
        </p:spPr>
      </p:pic>
    </p:spTree>
    <p:extLst>
      <p:ext uri="{BB962C8B-B14F-4D97-AF65-F5344CB8AC3E}">
        <p14:creationId xmlns:p14="http://schemas.microsoft.com/office/powerpoint/2010/main" val="3510103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2EA2F-42CE-C903-D990-FBED3C4BF36B}"/>
              </a:ext>
            </a:extLst>
          </p:cNvPr>
          <p:cNvSpPr>
            <a:spLocks noGrp="1"/>
          </p:cNvSpPr>
          <p:nvPr>
            <p:ph type="sldNum" sz="quarter" idx="12"/>
          </p:nvPr>
        </p:nvSpPr>
        <p:spPr/>
        <p:txBody>
          <a:bodyPr/>
          <a:lstStyle/>
          <a:p>
            <a:fld id="{C3625854-A157-44F5-B597-7EECA3982BD8}" type="slidenum">
              <a:rPr lang="en-US" smtClean="0"/>
              <a:t>83</a:t>
            </a:fld>
            <a:endParaRPr lang="en-US"/>
          </a:p>
        </p:txBody>
      </p:sp>
      <p:sp>
        <p:nvSpPr>
          <p:cNvPr id="2" name="Title 1">
            <a:extLst>
              <a:ext uri="{FF2B5EF4-FFF2-40B4-BE49-F238E27FC236}">
                <a16:creationId xmlns:a16="http://schemas.microsoft.com/office/drawing/2014/main" id="{C90F2878-7C48-68B3-DBEF-C3A71333EAFF}"/>
              </a:ext>
            </a:extLst>
          </p:cNvPr>
          <p:cNvSpPr>
            <a:spLocks noGrp="1"/>
          </p:cNvSpPr>
          <p:nvPr>
            <p:ph type="title"/>
          </p:nvPr>
        </p:nvSpPr>
        <p:spPr/>
        <p:txBody>
          <a:bodyPr/>
          <a:lstStyle/>
          <a:p>
            <a:r>
              <a:rPr lang="en-US" b="1" dirty="0"/>
              <a:t>Control Device Pollutants for this Example</a:t>
            </a:r>
          </a:p>
        </p:txBody>
      </p:sp>
      <p:pic>
        <p:nvPicPr>
          <p:cNvPr id="5" name="Picture 4" descr="Example of a bulk upload &quot;Control Device Pollutants&quot; tab showing how the pollutants should be placed for their relevant control devices.">
            <a:extLst>
              <a:ext uri="{FF2B5EF4-FFF2-40B4-BE49-F238E27FC236}">
                <a16:creationId xmlns:a16="http://schemas.microsoft.com/office/drawing/2014/main" id="{016EECB4-07A4-23F8-B34D-23F3257E692A}"/>
              </a:ext>
            </a:extLst>
          </p:cNvPr>
          <p:cNvPicPr>
            <a:picLocks noChangeAspect="1"/>
          </p:cNvPicPr>
          <p:nvPr/>
        </p:nvPicPr>
        <p:blipFill rotWithShape="1">
          <a:blip r:embed="rId2"/>
          <a:srcRect t="35139"/>
          <a:stretch/>
        </p:blipFill>
        <p:spPr>
          <a:xfrm>
            <a:off x="942975" y="1690688"/>
            <a:ext cx="9927482" cy="3862387"/>
          </a:xfrm>
          <a:prstGeom prst="rect">
            <a:avLst/>
          </a:prstGeom>
        </p:spPr>
      </p:pic>
    </p:spTree>
    <p:extLst>
      <p:ext uri="{BB962C8B-B14F-4D97-AF65-F5344CB8AC3E}">
        <p14:creationId xmlns:p14="http://schemas.microsoft.com/office/powerpoint/2010/main" val="1186315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B8530-8240-63C2-85A1-0CBB6ACCD1B8}"/>
              </a:ext>
            </a:extLst>
          </p:cNvPr>
          <p:cNvSpPr>
            <a:spLocks noGrp="1"/>
          </p:cNvSpPr>
          <p:nvPr>
            <p:ph type="sldNum" sz="quarter" idx="12"/>
          </p:nvPr>
        </p:nvSpPr>
        <p:spPr/>
        <p:txBody>
          <a:bodyPr/>
          <a:lstStyle/>
          <a:p>
            <a:fld id="{C3625854-A157-44F5-B597-7EECA3982BD8}" type="slidenum">
              <a:rPr lang="en-US" smtClean="0"/>
              <a:t>84</a:t>
            </a:fld>
            <a:endParaRPr lang="en-US"/>
          </a:p>
        </p:txBody>
      </p:sp>
      <p:sp>
        <p:nvSpPr>
          <p:cNvPr id="2" name="Title 1">
            <a:extLst>
              <a:ext uri="{FF2B5EF4-FFF2-40B4-BE49-F238E27FC236}">
                <a16:creationId xmlns:a16="http://schemas.microsoft.com/office/drawing/2014/main" id="{DD4C3A67-4184-D6D3-3509-2EDE7AE7DCA8}"/>
              </a:ext>
            </a:extLst>
          </p:cNvPr>
          <p:cNvSpPr>
            <a:spLocks noGrp="1"/>
          </p:cNvSpPr>
          <p:nvPr>
            <p:ph type="title"/>
          </p:nvPr>
        </p:nvSpPr>
        <p:spPr/>
        <p:txBody>
          <a:bodyPr/>
          <a:lstStyle/>
          <a:p>
            <a:r>
              <a:rPr lang="en-US" b="1" dirty="0"/>
              <a:t>Control Path Pollutants for this Example</a:t>
            </a:r>
          </a:p>
        </p:txBody>
      </p:sp>
      <p:pic>
        <p:nvPicPr>
          <p:cNvPr id="6" name="Picture 5" descr="Example of a bulk upload &quot;Control Path Pollutants&quot; tab showing how the pollutants should be entered for the paths that contain their control devices.">
            <a:extLst>
              <a:ext uri="{FF2B5EF4-FFF2-40B4-BE49-F238E27FC236}">
                <a16:creationId xmlns:a16="http://schemas.microsoft.com/office/drawing/2014/main" id="{8A971402-8AF4-879E-2276-374990436D27}"/>
              </a:ext>
            </a:extLst>
          </p:cNvPr>
          <p:cNvPicPr>
            <a:picLocks noChangeAspect="1"/>
          </p:cNvPicPr>
          <p:nvPr/>
        </p:nvPicPr>
        <p:blipFill rotWithShape="1">
          <a:blip r:embed="rId2"/>
          <a:srcRect t="37500"/>
          <a:stretch/>
        </p:blipFill>
        <p:spPr>
          <a:xfrm>
            <a:off x="838200" y="1690688"/>
            <a:ext cx="10348684" cy="3395662"/>
          </a:xfrm>
          <a:prstGeom prst="rect">
            <a:avLst/>
          </a:prstGeom>
        </p:spPr>
      </p:pic>
    </p:spTree>
    <p:extLst>
      <p:ext uri="{BB962C8B-B14F-4D97-AF65-F5344CB8AC3E}">
        <p14:creationId xmlns:p14="http://schemas.microsoft.com/office/powerpoint/2010/main" val="20895348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817CC-799A-F0AD-0C4E-C8467E5020CB}"/>
              </a:ext>
            </a:extLst>
          </p:cNvPr>
          <p:cNvSpPr>
            <a:spLocks noGrp="1"/>
          </p:cNvSpPr>
          <p:nvPr>
            <p:ph type="sldNum" sz="quarter" idx="12"/>
          </p:nvPr>
        </p:nvSpPr>
        <p:spPr/>
        <p:txBody>
          <a:bodyPr/>
          <a:lstStyle/>
          <a:p>
            <a:fld id="{C3625854-A157-44F5-B597-7EECA3982BD8}" type="slidenum">
              <a:rPr lang="en-US" smtClean="0"/>
              <a:t>85</a:t>
            </a:fld>
            <a:endParaRPr lang="en-US"/>
          </a:p>
        </p:txBody>
      </p:sp>
      <p:sp>
        <p:nvSpPr>
          <p:cNvPr id="2" name="Title 1">
            <a:extLst>
              <a:ext uri="{FF2B5EF4-FFF2-40B4-BE49-F238E27FC236}">
                <a16:creationId xmlns:a16="http://schemas.microsoft.com/office/drawing/2014/main" id="{596998F5-100B-BC1A-E1AB-1E47C0481ED1}"/>
              </a:ext>
            </a:extLst>
          </p:cNvPr>
          <p:cNvSpPr>
            <a:spLocks noGrp="1"/>
          </p:cNvSpPr>
          <p:nvPr>
            <p:ph type="title"/>
          </p:nvPr>
        </p:nvSpPr>
        <p:spPr/>
        <p:txBody>
          <a:bodyPr/>
          <a:lstStyle/>
          <a:p>
            <a:r>
              <a:rPr lang="en-US" b="1" dirty="0"/>
              <a:t>Release Point Apportionment for this Example</a:t>
            </a:r>
          </a:p>
        </p:txBody>
      </p:sp>
      <p:pic>
        <p:nvPicPr>
          <p:cNvPr id="3" name="Picture 2" descr="Example of an &quot;Apportionment&quot; tab showing different release point apportionments for the different unit/process combinations in the example.">
            <a:extLst>
              <a:ext uri="{FF2B5EF4-FFF2-40B4-BE49-F238E27FC236}">
                <a16:creationId xmlns:a16="http://schemas.microsoft.com/office/drawing/2014/main" id="{F3EE5532-315C-32C4-5D15-D4726B565AC3}"/>
              </a:ext>
            </a:extLst>
          </p:cNvPr>
          <p:cNvPicPr>
            <a:picLocks noChangeAspect="1"/>
          </p:cNvPicPr>
          <p:nvPr/>
        </p:nvPicPr>
        <p:blipFill rotWithShape="1">
          <a:blip r:embed="rId2"/>
          <a:srcRect t="26621"/>
          <a:stretch/>
        </p:blipFill>
        <p:spPr>
          <a:xfrm>
            <a:off x="1350447" y="1440496"/>
            <a:ext cx="9491106" cy="4813428"/>
          </a:xfrm>
          <a:prstGeom prst="rect">
            <a:avLst/>
          </a:prstGeom>
        </p:spPr>
      </p:pic>
    </p:spTree>
    <p:extLst>
      <p:ext uri="{BB962C8B-B14F-4D97-AF65-F5344CB8AC3E}">
        <p14:creationId xmlns:p14="http://schemas.microsoft.com/office/powerpoint/2010/main" val="2550908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AFF72-3877-AC7C-4095-FA66EDE954A7}"/>
              </a:ext>
            </a:extLst>
          </p:cNvPr>
          <p:cNvSpPr>
            <a:spLocks noGrp="1"/>
          </p:cNvSpPr>
          <p:nvPr>
            <p:ph type="sldNum" sz="quarter" idx="12"/>
          </p:nvPr>
        </p:nvSpPr>
        <p:spPr/>
        <p:txBody>
          <a:bodyPr/>
          <a:lstStyle/>
          <a:p>
            <a:fld id="{C3625854-A157-44F5-B597-7EECA3982BD8}" type="slidenum">
              <a:rPr lang="en-US" smtClean="0"/>
              <a:t>86</a:t>
            </a:fld>
            <a:endParaRPr lang="en-US"/>
          </a:p>
        </p:txBody>
      </p:sp>
      <p:sp>
        <p:nvSpPr>
          <p:cNvPr id="2" name="Title 1">
            <a:extLst>
              <a:ext uri="{FF2B5EF4-FFF2-40B4-BE49-F238E27FC236}">
                <a16:creationId xmlns:a16="http://schemas.microsoft.com/office/drawing/2014/main" id="{F274DDDA-49FC-0C00-2D83-AE16699B7253}"/>
              </a:ext>
            </a:extLst>
          </p:cNvPr>
          <p:cNvSpPr>
            <a:spLocks noGrp="1"/>
          </p:cNvSpPr>
          <p:nvPr>
            <p:ph type="title"/>
          </p:nvPr>
        </p:nvSpPr>
        <p:spPr/>
        <p:txBody>
          <a:bodyPr/>
          <a:lstStyle/>
          <a:p>
            <a:r>
              <a:rPr lang="en-US" b="1" dirty="0"/>
              <a:t>Emissions for this Example</a:t>
            </a:r>
          </a:p>
        </p:txBody>
      </p:sp>
      <p:pic>
        <p:nvPicPr>
          <p:cNvPr id="7" name="Picture 6" descr="Example of the &quot;Emissions&quot; tab in the bulk upload template where overall % control reduction is used in the calculations.">
            <a:extLst>
              <a:ext uri="{FF2B5EF4-FFF2-40B4-BE49-F238E27FC236}">
                <a16:creationId xmlns:a16="http://schemas.microsoft.com/office/drawing/2014/main" id="{F8C27B3C-90FC-9AC8-5D5A-01B8055EDAF9}"/>
              </a:ext>
            </a:extLst>
          </p:cNvPr>
          <p:cNvPicPr>
            <a:picLocks noChangeAspect="1"/>
          </p:cNvPicPr>
          <p:nvPr/>
        </p:nvPicPr>
        <p:blipFill rotWithShape="1">
          <a:blip r:embed="rId2"/>
          <a:srcRect t="30492"/>
          <a:stretch/>
        </p:blipFill>
        <p:spPr>
          <a:xfrm>
            <a:off x="838200" y="1769555"/>
            <a:ext cx="10190422" cy="3318890"/>
          </a:xfrm>
          <a:prstGeom prst="rect">
            <a:avLst/>
          </a:prstGeom>
        </p:spPr>
      </p:pic>
    </p:spTree>
    <p:extLst>
      <p:ext uri="{BB962C8B-B14F-4D97-AF65-F5344CB8AC3E}">
        <p14:creationId xmlns:p14="http://schemas.microsoft.com/office/powerpoint/2010/main" val="36951220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B809E-AD5A-9B25-9BF1-8BB29610B74C}"/>
              </a:ext>
            </a:extLst>
          </p:cNvPr>
          <p:cNvSpPr>
            <a:spLocks noGrp="1"/>
          </p:cNvSpPr>
          <p:nvPr>
            <p:ph type="sldNum" sz="quarter" idx="12"/>
          </p:nvPr>
        </p:nvSpPr>
        <p:spPr/>
        <p:txBody>
          <a:bodyPr/>
          <a:lstStyle/>
          <a:p>
            <a:fld id="{C3625854-A157-44F5-B597-7EECA3982BD8}" type="slidenum">
              <a:rPr lang="en-US" smtClean="0"/>
              <a:t>87</a:t>
            </a:fld>
            <a:endParaRPr lang="en-US"/>
          </a:p>
        </p:txBody>
      </p:sp>
      <p:sp>
        <p:nvSpPr>
          <p:cNvPr id="2" name="Title 1">
            <a:extLst>
              <a:ext uri="{FF2B5EF4-FFF2-40B4-BE49-F238E27FC236}">
                <a16:creationId xmlns:a16="http://schemas.microsoft.com/office/drawing/2014/main" id="{C171ADED-2F6E-8D16-EAD8-D9479C7DBF01}"/>
              </a:ext>
            </a:extLst>
          </p:cNvPr>
          <p:cNvSpPr>
            <a:spLocks noGrp="1"/>
          </p:cNvSpPr>
          <p:nvPr>
            <p:ph type="title"/>
          </p:nvPr>
        </p:nvSpPr>
        <p:spPr/>
        <p:txBody>
          <a:bodyPr/>
          <a:lstStyle/>
          <a:p>
            <a:r>
              <a:rPr lang="en-US" b="1" dirty="0"/>
              <a:t>Examples of More Complex Control Device  Configurations</a:t>
            </a:r>
          </a:p>
        </p:txBody>
      </p:sp>
    </p:spTree>
    <p:extLst>
      <p:ext uri="{BB962C8B-B14F-4D97-AF65-F5344CB8AC3E}">
        <p14:creationId xmlns:p14="http://schemas.microsoft.com/office/powerpoint/2010/main" val="2458423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88</a:t>
            </a:fld>
            <a:endParaRPr lang="en-US"/>
          </a:p>
        </p:txBody>
      </p:sp>
      <p:sp>
        <p:nvSpPr>
          <p:cNvPr id="42" name="Title 41">
            <a:extLst>
              <a:ext uri="{FF2B5EF4-FFF2-40B4-BE49-F238E27FC236}">
                <a16:creationId xmlns:a16="http://schemas.microsoft.com/office/drawing/2014/main" id="{7A9F2DD2-C465-4F5F-BC23-4F474E40FE5A}"/>
              </a:ext>
            </a:extLst>
          </p:cNvPr>
          <p:cNvSpPr txBox="1">
            <a:spLocks noGrp="1"/>
          </p:cNvSpPr>
          <p:nvPr>
            <p:ph type="title" idx="4294967295"/>
          </p:nvPr>
        </p:nvSpPr>
        <p:spPr>
          <a:xfrm>
            <a:off x="483914" y="237904"/>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Series</a:t>
            </a:r>
          </a:p>
        </p:txBody>
      </p:sp>
      <p:grpSp>
        <p:nvGrpSpPr>
          <p:cNvPr id="8" name="Group 7">
            <a:extLst>
              <a:ext uri="{FF2B5EF4-FFF2-40B4-BE49-F238E27FC236}">
                <a16:creationId xmlns:a16="http://schemas.microsoft.com/office/drawing/2014/main" id="{3D1F0982-035B-4741-91C0-E1CFEE90AEE8}"/>
              </a:ext>
              <a:ext uri="{C183D7F6-B498-43B3-948B-1728B52AA6E4}">
                <adec:decorative xmlns:adec="http://schemas.microsoft.com/office/drawing/2017/decorative" val="1"/>
              </a:ext>
            </a:extLst>
          </p:cNvPr>
          <p:cNvGrpSpPr/>
          <p:nvPr/>
        </p:nvGrpSpPr>
        <p:grpSpPr>
          <a:xfrm>
            <a:off x="1368080" y="997031"/>
            <a:ext cx="8185532" cy="4621057"/>
            <a:chOff x="1456062" y="1137387"/>
            <a:chExt cx="8185532" cy="4621057"/>
          </a:xfrm>
        </p:grpSpPr>
        <p:sp>
          <p:nvSpPr>
            <p:cNvPr id="9" name="Cube 8" descr="A graphical representation of a facility where there are two boilers, 1 and 2, each with their respective process 1 and 2.  Controls 2 and 3 are in Path 1.  Then Path 2 contains Path one and a fourth control. ">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 uri="{C183D7F6-B498-43B3-948B-1728B52AA6E4}">
                  <adec:decorative xmlns:adec="http://schemas.microsoft.com/office/drawing/2017/decorative" val="1"/>
                </a:ext>
              </a:extLst>
            </p:cNvPr>
            <p:cNvSpPr/>
            <p:nvPr/>
          </p:nvSpPr>
          <p:spPr>
            <a:xfrm>
              <a:off x="7354361" y="1147701"/>
              <a:ext cx="644510" cy="1576877"/>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 uri="{C183D7F6-B498-43B3-948B-1728B52AA6E4}">
                  <adec:decorative xmlns:adec="http://schemas.microsoft.com/office/drawing/2017/decorative" val="1"/>
                </a:ext>
              </a:extLst>
            </p:cNvPr>
            <p:cNvSpPr/>
            <p:nvPr/>
          </p:nvSpPr>
          <p:spPr>
            <a:xfrm>
              <a:off x="5232685" y="1147701"/>
              <a:ext cx="605928" cy="1576411"/>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 uri="{C183D7F6-B498-43B3-948B-1728B52AA6E4}">
                  <adec:decorative xmlns:adec="http://schemas.microsoft.com/office/drawing/2017/decorative" val="1"/>
                </a:ext>
              </a:extLst>
            </p:cNvPr>
            <p:cNvSpPr/>
            <p:nvPr/>
          </p:nvSpPr>
          <p:spPr>
            <a:xfrm>
              <a:off x="2958950" y="1137387"/>
              <a:ext cx="605928" cy="1576409"/>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2" name="Cylinder 31">
              <a:extLst>
                <a:ext uri="{FF2B5EF4-FFF2-40B4-BE49-F238E27FC236}">
                  <a16:creationId xmlns:a16="http://schemas.microsoft.com/office/drawing/2014/main" id="{D2F2629D-A83D-453A-94D4-87A4F27466F0}"/>
                </a:ext>
                <a:ext uri="{C183D7F6-B498-43B3-948B-1728B52AA6E4}">
                  <adec:decorative xmlns:adec="http://schemas.microsoft.com/office/drawing/2017/decorative" val="1"/>
                </a:ext>
              </a:extLst>
            </p:cNvPr>
            <p:cNvSpPr/>
            <p:nvPr/>
          </p:nvSpPr>
          <p:spPr>
            <a:xfrm rot="16200000">
              <a:off x="5394780" y="425249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sp>
          <p:nvSpPr>
            <p:cNvPr id="14" name="Arrow: Right 13">
              <a:extLst>
                <a:ext uri="{FF2B5EF4-FFF2-40B4-BE49-F238E27FC236}">
                  <a16:creationId xmlns:a16="http://schemas.microsoft.com/office/drawing/2014/main" id="{CAD93930-BE0F-4496-A4D0-08D2ECD07275}"/>
                </a:ext>
                <a:ext uri="{C183D7F6-B498-43B3-948B-1728B52AA6E4}">
                  <adec:decorative xmlns:adec="http://schemas.microsoft.com/office/drawing/2017/decorative" val="1"/>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 uri="{C183D7F6-B498-43B3-948B-1728B52AA6E4}">
                  <adec:decorative xmlns:adec="http://schemas.microsoft.com/office/drawing/2017/decorative" val="1"/>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7" name="Cube 16">
              <a:extLst>
                <a:ext uri="{FF2B5EF4-FFF2-40B4-BE49-F238E27FC236}">
                  <a16:creationId xmlns:a16="http://schemas.microsoft.com/office/drawing/2014/main" id="{DAFE0E6F-9130-4E58-9F26-499962F45B07}"/>
                </a:ext>
                <a:ext uri="{C183D7F6-B498-43B3-948B-1728B52AA6E4}">
                  <adec:decorative xmlns:adec="http://schemas.microsoft.com/office/drawing/2017/decorative" val="1"/>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 uri="{C183D7F6-B498-43B3-948B-1728B52AA6E4}">
                  <adec:decorative xmlns:adec="http://schemas.microsoft.com/office/drawing/2017/decorative" val="1"/>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 uri="{C183D7F6-B498-43B3-948B-1728B52AA6E4}">
                  <adec:decorative xmlns:adec="http://schemas.microsoft.com/office/drawing/2017/decorative" val="1"/>
                </a:ext>
              </a:extLst>
            </p:cNvPr>
            <p:cNvSpPr/>
            <p:nvPr/>
          </p:nvSpPr>
          <p:spPr>
            <a:xfrm rot="16045368">
              <a:off x="2910569" y="3094789"/>
              <a:ext cx="648324"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 uri="{C183D7F6-B498-43B3-948B-1728B52AA6E4}">
                  <adec:decorative xmlns:adec="http://schemas.microsoft.com/office/drawing/2017/decorative" val="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 uri="{C183D7F6-B498-43B3-948B-1728B52AA6E4}">
                  <adec:decorative xmlns:adec="http://schemas.microsoft.com/office/drawing/2017/decorative" val="1"/>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Cylinder 23">
              <a:extLst>
                <a:ext uri="{FF2B5EF4-FFF2-40B4-BE49-F238E27FC236}">
                  <a16:creationId xmlns:a16="http://schemas.microsoft.com/office/drawing/2014/main" id="{19A4AF7F-22BF-4EEC-872F-16C1CB0AD56C}"/>
                </a:ext>
                <a:ext uri="{C183D7F6-B498-43B3-948B-1728B52AA6E4}">
                  <adec:decorative xmlns:adec="http://schemas.microsoft.com/office/drawing/2017/decorative" val="1"/>
                </a:ext>
              </a:extLst>
            </p:cNvPr>
            <p:cNvSpPr/>
            <p:nvPr/>
          </p:nvSpPr>
          <p:spPr>
            <a:xfrm rot="16200000">
              <a:off x="2421874" y="4226585"/>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sp>
          <p:nvSpPr>
            <p:cNvPr id="23" name="Arrow: Right 22">
              <a:extLst>
                <a:ext uri="{FF2B5EF4-FFF2-40B4-BE49-F238E27FC236}">
                  <a16:creationId xmlns:a16="http://schemas.microsoft.com/office/drawing/2014/main" id="{462DD4B2-1FA1-4975-8278-C4F303B83046}"/>
                </a:ext>
                <a:ext uri="{C183D7F6-B498-43B3-948B-1728B52AA6E4}">
                  <adec:decorative xmlns:adec="http://schemas.microsoft.com/office/drawing/2017/decorative" val="1"/>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 uri="{C183D7F6-B498-43B3-948B-1728B52AA6E4}">
                <adec:decorative xmlns:adec="http://schemas.microsoft.com/office/drawing/2017/decorative" val="1"/>
              </a:ext>
            </a:extLst>
          </p:cNvPr>
          <p:cNvSpPr/>
          <p:nvPr/>
        </p:nvSpPr>
        <p:spPr>
          <a:xfrm>
            <a:off x="1918297" y="1948171"/>
            <a:ext cx="3463881" cy="2336388"/>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 uri="{C183D7F6-B498-43B3-948B-1728B52AA6E4}">
                <adec:decorative xmlns:adec="http://schemas.microsoft.com/office/drawing/2017/decorative" val="1"/>
              </a:ext>
            </a:extLst>
          </p:cNvPr>
          <p:cNvSpPr/>
          <p:nvPr/>
        </p:nvSpPr>
        <p:spPr>
          <a:xfrm>
            <a:off x="1135116" y="1365445"/>
            <a:ext cx="6702598" cy="312158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 uri="{C183D7F6-B498-43B3-948B-1728B52AA6E4}">
                <adec:decorative xmlns:adec="http://schemas.microsoft.com/office/drawing/2017/decorative" val="1"/>
              </a:ext>
            </a:extLst>
          </p:cNvPr>
          <p:cNvSpPr/>
          <p:nvPr/>
        </p:nvSpPr>
        <p:spPr>
          <a:xfrm rot="16200000">
            <a:off x="2597269" y="1691805"/>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 uri="{C183D7F6-B498-43B3-948B-1728B52AA6E4}">
                <adec:decorative xmlns:adec="http://schemas.microsoft.com/office/drawing/2017/decorative" val="1"/>
              </a:ext>
            </a:extLst>
          </p:cNvPr>
          <p:cNvSpPr txBox="1"/>
          <p:nvPr/>
        </p:nvSpPr>
        <p:spPr>
          <a:xfrm>
            <a:off x="3475654" y="4526532"/>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 uri="{C183D7F6-B498-43B3-948B-1728B52AA6E4}">
                <adec:decorative xmlns:adec="http://schemas.microsoft.com/office/drawing/2017/decorative" val="1"/>
              </a:ext>
            </a:extLst>
          </p:cNvPr>
          <p:cNvSpPr txBox="1"/>
          <p:nvPr/>
        </p:nvSpPr>
        <p:spPr>
          <a:xfrm>
            <a:off x="6514914" y="4513200"/>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3" name="TextBox 2">
            <a:extLst>
              <a:ext uri="{FF2B5EF4-FFF2-40B4-BE49-F238E27FC236}">
                <a16:creationId xmlns:a16="http://schemas.microsoft.com/office/drawing/2014/main" id="{3CA191C4-DE53-4415-9788-4625D22CFC3D}"/>
              </a:ext>
            </a:extLst>
          </p:cNvPr>
          <p:cNvSpPr txBox="1"/>
          <p:nvPr/>
        </p:nvSpPr>
        <p:spPr>
          <a:xfrm>
            <a:off x="1135117" y="5618088"/>
            <a:ext cx="9209356" cy="1077218"/>
          </a:xfrm>
          <a:prstGeom prst="rect">
            <a:avLst/>
          </a:prstGeom>
          <a:noFill/>
        </p:spPr>
        <p:txBody>
          <a:bodyPr wrap="square" rtlCol="0">
            <a:spAutoFit/>
          </a:bodyPr>
          <a:lstStyle/>
          <a:p>
            <a:r>
              <a:rPr lang="en-US" sz="1600" dirty="0"/>
              <a:t>Control devices 1, 2, 3, and 4 are set up in sequence.  Boiler and Process 2 send emissions to control 1.  Boiler and process 1 send emissions to control 2. Path 1 is the primary path between Boiler and Process 1 to Stack 1.  Path 2 is the primary path between boiler and process 2 and stack 1.  Path 1 is a “child” path of Path 2.  Path 2 is a “primary” path.</a:t>
            </a:r>
          </a:p>
        </p:txBody>
      </p:sp>
      <p:sp>
        <p:nvSpPr>
          <p:cNvPr id="22" name="Cube 21">
            <a:extLst>
              <a:ext uri="{FF2B5EF4-FFF2-40B4-BE49-F238E27FC236}">
                <a16:creationId xmlns:a16="http://schemas.microsoft.com/office/drawing/2014/main" id="{FC62CA54-FFFA-1818-B29C-16C305ADB5C3}"/>
              </a:ext>
              <a:ext uri="{C183D7F6-B498-43B3-948B-1728B52AA6E4}">
                <adec:decorative xmlns:adec="http://schemas.microsoft.com/office/drawing/2017/decorative" val="1"/>
              </a:ext>
            </a:extLst>
          </p:cNvPr>
          <p:cNvSpPr/>
          <p:nvPr/>
        </p:nvSpPr>
        <p:spPr>
          <a:xfrm>
            <a:off x="2576580" y="2464445"/>
            <a:ext cx="1186405" cy="308657"/>
          </a:xfrm>
          <a:prstGeom prst="cube">
            <a:avLst/>
          </a:prstGeom>
          <a:solidFill>
            <a:schemeClr val="tx2">
              <a:lumMod val="20000"/>
              <a:lumOff val="80000"/>
            </a:schemeClr>
          </a:solidFill>
          <a:ln w="12700">
            <a:solidFill>
              <a:srgbClr val="688E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12">
            <a:extLst>
              <a:ext uri="{FF2B5EF4-FFF2-40B4-BE49-F238E27FC236}">
                <a16:creationId xmlns:a16="http://schemas.microsoft.com/office/drawing/2014/main" id="{E86087D9-4634-234F-5B64-C13961C23308}"/>
              </a:ext>
            </a:extLst>
          </p:cNvPr>
          <p:cNvSpPr txBox="1"/>
          <p:nvPr/>
        </p:nvSpPr>
        <p:spPr>
          <a:xfrm>
            <a:off x="2566025" y="2457753"/>
            <a:ext cx="1161448"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ea typeface="Calibri"/>
                <a:cs typeface="Calibri"/>
              </a:rPr>
              <a:t>Control 4</a:t>
            </a:r>
            <a:endParaRPr lang="en-US"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2686276915"/>
      </p:ext>
    </p:extLst>
  </p:cSld>
  <p:clrMapOvr>
    <a:masterClrMapping/>
  </p:clrMapOvr>
  <mc:AlternateContent xmlns:mc="http://schemas.openxmlformats.org/markup-compatibility/2006" xmlns:p14="http://schemas.microsoft.com/office/powerpoint/2010/main">
    <mc:Choice Requires="p14">
      <p:transition spd="slow" p14:dur="2000" advTm="60383"/>
    </mc:Choice>
    <mc:Fallback xmlns="">
      <p:transition spd="slow" advTm="60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a:xfrm>
            <a:off x="8789284" y="6328871"/>
            <a:ext cx="2743200" cy="365125"/>
          </a:xfrm>
        </p:spPr>
        <p:txBody>
          <a:bodyPr/>
          <a:lstStyle/>
          <a:p>
            <a:fld id="{C3625854-A157-44F5-B597-7EECA3982BD8}" type="slidenum">
              <a:rPr lang="en-US" smtClean="0"/>
              <a:t>89</a:t>
            </a:fld>
            <a:endParaRPr lang="en-US" dirty="0"/>
          </a:p>
        </p:txBody>
      </p:sp>
      <p:sp>
        <p:nvSpPr>
          <p:cNvPr id="15" name="Title 14">
            <a:extLst>
              <a:ext uri="{FF2B5EF4-FFF2-40B4-BE49-F238E27FC236}">
                <a16:creationId xmlns:a16="http://schemas.microsoft.com/office/drawing/2014/main" id="{DE1CEF15-ED6A-4D6C-87DF-570AF1525CB5}"/>
              </a:ext>
            </a:extLst>
          </p:cNvPr>
          <p:cNvSpPr txBox="1">
            <a:spLocks noGrp="1"/>
          </p:cNvSpPr>
          <p:nvPr>
            <p:ph type="title" idx="4294967295"/>
          </p:nvPr>
        </p:nvSpPr>
        <p:spPr>
          <a:xfrm>
            <a:off x="4648284" y="336741"/>
            <a:ext cx="681219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Numerical Example of Controls in Series and their Paths</a:t>
            </a:r>
          </a:p>
        </p:txBody>
      </p:sp>
      <p:sp>
        <p:nvSpPr>
          <p:cNvPr id="13" name="Rectangle 12" descr="A diagram showing four countrols in series with controls 2 to 4 in path 1, and control 1 and path 1 in path 2.">
            <a:extLst>
              <a:ext uri="{FF2B5EF4-FFF2-40B4-BE49-F238E27FC236}">
                <a16:creationId xmlns:a16="http://schemas.microsoft.com/office/drawing/2014/main" id="{AD4D5E13-F472-464C-AD1B-EF5F9F2F69AC}"/>
              </a:ext>
              <a:ext uri="{C183D7F6-B498-43B3-948B-1728B52AA6E4}">
                <adec:decorative xmlns:adec="http://schemas.microsoft.com/office/drawing/2017/decorative" val="0"/>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B3A7F4C3-BB80-4A92-91D9-C8751E610BD0}"/>
              </a:ext>
              <a:ext uri="{C183D7F6-B498-43B3-948B-1728B52AA6E4}">
                <adec:decorative xmlns:adec="http://schemas.microsoft.com/office/drawing/2017/decorative" val="1"/>
              </a:ext>
            </a:extLst>
          </p:cNvPr>
          <p:cNvSpPr/>
          <p:nvPr/>
        </p:nvSpPr>
        <p:spPr>
          <a:xfrm>
            <a:off x="1729572" y="5241381"/>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34509969-3A07-4169-9221-FA2D8096196B}"/>
              </a:ext>
              <a:ext uri="{C183D7F6-B498-43B3-948B-1728B52AA6E4}">
                <adec:decorative xmlns:adec="http://schemas.microsoft.com/office/drawing/2017/decorative" val="1"/>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 uri="{C183D7F6-B498-43B3-948B-1728B52AA6E4}">
                <adec:decorative xmlns:adec="http://schemas.microsoft.com/office/drawing/2017/decorative" val="1"/>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7" name="Rectangle 6">
            <a:extLst>
              <a:ext uri="{FF2B5EF4-FFF2-40B4-BE49-F238E27FC236}">
                <a16:creationId xmlns:a16="http://schemas.microsoft.com/office/drawing/2014/main" id="{F3F7AFB4-E99F-47B4-810E-2E9A6CAD5AD4}"/>
              </a:ext>
              <a:ext uri="{C183D7F6-B498-43B3-948B-1728B52AA6E4}">
                <adec:decorative xmlns:adec="http://schemas.microsoft.com/office/drawing/2017/decorative" val="1"/>
              </a:ext>
            </a:extLst>
          </p:cNvPr>
          <p:cNvSpPr/>
          <p:nvPr/>
        </p:nvSpPr>
        <p:spPr>
          <a:xfrm>
            <a:off x="1729572" y="3862847"/>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9C9E64F7-8EF5-40EC-8F6D-3077DA354852}"/>
              </a:ext>
              <a:ext uri="{C183D7F6-B498-43B3-948B-1728B52AA6E4}">
                <adec:decorative xmlns:adec="http://schemas.microsoft.com/office/drawing/2017/decorative" val="1"/>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F821712D-8E50-44C0-BE9E-C1D0C3599CC4}"/>
              </a:ext>
              <a:ext uri="{C183D7F6-B498-43B3-948B-1728B52AA6E4}">
                <adec:decorative xmlns:adec="http://schemas.microsoft.com/office/drawing/2017/decorative" val="1"/>
              </a:ext>
            </a:extLst>
          </p:cNvPr>
          <p:cNvSpPr/>
          <p:nvPr/>
        </p:nvSpPr>
        <p:spPr>
          <a:xfrm>
            <a:off x="1729572" y="2852171"/>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0" name="Connector: Elbow 9">
            <a:extLst>
              <a:ext uri="{FF2B5EF4-FFF2-40B4-BE49-F238E27FC236}">
                <a16:creationId xmlns:a16="http://schemas.microsoft.com/office/drawing/2014/main" id="{9A34B785-359E-4C9A-9FFC-11CEB0C33DFD}"/>
              </a:ext>
              <a:ext uri="{C183D7F6-B498-43B3-948B-1728B52AA6E4}">
                <adec:decorative xmlns:adec="http://schemas.microsoft.com/office/drawing/2017/decorative" val="1"/>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37DF694D-0BA4-4510-B7CF-F835A91AD944}"/>
              </a:ext>
              <a:ext uri="{C183D7F6-B498-43B3-948B-1728B52AA6E4}">
                <adec:decorative xmlns:adec="http://schemas.microsoft.com/office/drawing/2017/decorative" val="1"/>
              </a:ext>
            </a:extLst>
          </p:cNvPr>
          <p:cNvSpPr/>
          <p:nvPr/>
        </p:nvSpPr>
        <p:spPr>
          <a:xfrm>
            <a:off x="1735922" y="16053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2" name="Rectangle 11">
            <a:extLst>
              <a:ext uri="{FF2B5EF4-FFF2-40B4-BE49-F238E27FC236}">
                <a16:creationId xmlns:a16="http://schemas.microsoft.com/office/drawing/2014/main" id="{CFA7DCC2-0DCB-4ED1-AC4F-94CED163F2B7}"/>
              </a:ext>
              <a:ext uri="{C183D7F6-B498-43B3-948B-1728B52AA6E4}">
                <adec:decorative xmlns:adec="http://schemas.microsoft.com/office/drawing/2017/decorative" val="1"/>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graphicFrame>
        <p:nvGraphicFramePr>
          <p:cNvPr id="19" name="Table 18">
            <a:extLst>
              <a:ext uri="{FF2B5EF4-FFF2-40B4-BE49-F238E27FC236}">
                <a16:creationId xmlns:a16="http://schemas.microsoft.com/office/drawing/2014/main" id="{21259853-3837-FB5B-B660-02ADA235B0D3}"/>
              </a:ext>
            </a:extLst>
          </p:cNvPr>
          <p:cNvGraphicFramePr>
            <a:graphicFrameLocks noGrp="1"/>
          </p:cNvGraphicFramePr>
          <p:nvPr>
            <p:extLst>
              <p:ext uri="{D42A27DB-BD31-4B8C-83A1-F6EECF244321}">
                <p14:modId xmlns:p14="http://schemas.microsoft.com/office/powerpoint/2010/main" val="1972861704"/>
              </p:ext>
            </p:extLst>
          </p:nvPr>
        </p:nvGraphicFramePr>
        <p:xfrm>
          <a:off x="4566528" y="1987009"/>
          <a:ext cx="5704101" cy="1350147"/>
        </p:xfrm>
        <a:graphic>
          <a:graphicData uri="http://schemas.openxmlformats.org/drawingml/2006/table">
            <a:tbl>
              <a:tblPr firstRow="1"/>
              <a:tblGrid>
                <a:gridCol w="651897">
                  <a:extLst>
                    <a:ext uri="{9D8B030D-6E8A-4147-A177-3AD203B41FA5}">
                      <a16:colId xmlns:a16="http://schemas.microsoft.com/office/drawing/2014/main" val="2039537596"/>
                    </a:ext>
                  </a:extLst>
                </a:gridCol>
                <a:gridCol w="1263051">
                  <a:extLst>
                    <a:ext uri="{9D8B030D-6E8A-4147-A177-3AD203B41FA5}">
                      <a16:colId xmlns:a16="http://schemas.microsoft.com/office/drawing/2014/main" val="1628154532"/>
                    </a:ext>
                  </a:extLst>
                </a:gridCol>
                <a:gridCol w="1263051">
                  <a:extLst>
                    <a:ext uri="{9D8B030D-6E8A-4147-A177-3AD203B41FA5}">
                      <a16:colId xmlns:a16="http://schemas.microsoft.com/office/drawing/2014/main" val="3721969288"/>
                    </a:ext>
                  </a:extLst>
                </a:gridCol>
                <a:gridCol w="1263051">
                  <a:extLst>
                    <a:ext uri="{9D8B030D-6E8A-4147-A177-3AD203B41FA5}">
                      <a16:colId xmlns:a16="http://schemas.microsoft.com/office/drawing/2014/main" val="1764020918"/>
                    </a:ext>
                  </a:extLst>
                </a:gridCol>
                <a:gridCol w="1263051">
                  <a:extLst>
                    <a:ext uri="{9D8B030D-6E8A-4147-A177-3AD203B41FA5}">
                      <a16:colId xmlns:a16="http://schemas.microsoft.com/office/drawing/2014/main" val="117844769"/>
                    </a:ext>
                  </a:extLst>
                </a:gridCol>
              </a:tblGrid>
              <a:tr h="306207">
                <a:tc>
                  <a:txBody>
                    <a:bodyPr/>
                    <a:lstStyle/>
                    <a:p>
                      <a:pPr algn="ctr" fontAlgn="ctr"/>
                      <a:r>
                        <a:rPr lang="en-US" sz="1100" b="1" i="0" u="none" strike="noStrike" dirty="0">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Overall % Reduction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5386561"/>
                  </a:ext>
                </a:extLst>
              </a:tr>
              <a:tr h="154435">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VOC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92093"/>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680168"/>
                  </a:ext>
                </a:extLst>
              </a:tr>
              <a:tr h="154435">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PM10-PRI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434"/>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PM-CON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276493"/>
                  </a:ext>
                </a:extLst>
              </a:tr>
              <a:tr h="159760">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828"/>
                  </a:ext>
                </a:extLst>
              </a:tr>
              <a:tr h="159760">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471180"/>
                  </a:ext>
                </a:extLst>
              </a:tr>
            </a:tbl>
          </a:graphicData>
        </a:graphic>
      </p:graphicFrame>
      <p:graphicFrame>
        <p:nvGraphicFramePr>
          <p:cNvPr id="22" name="Table 21">
            <a:extLst>
              <a:ext uri="{FF2B5EF4-FFF2-40B4-BE49-F238E27FC236}">
                <a16:creationId xmlns:a16="http://schemas.microsoft.com/office/drawing/2014/main" id="{5E4B7F1C-AC8C-0E04-F88F-76AB0150602B}"/>
              </a:ext>
            </a:extLst>
          </p:cNvPr>
          <p:cNvGraphicFramePr>
            <a:graphicFrameLocks noGrp="1"/>
          </p:cNvGraphicFramePr>
          <p:nvPr>
            <p:extLst>
              <p:ext uri="{D42A27DB-BD31-4B8C-83A1-F6EECF244321}">
                <p14:modId xmlns:p14="http://schemas.microsoft.com/office/powerpoint/2010/main" val="4021794438"/>
              </p:ext>
            </p:extLst>
          </p:nvPr>
        </p:nvGraphicFramePr>
        <p:xfrm>
          <a:off x="4558937" y="3804755"/>
          <a:ext cx="4851400" cy="1292225"/>
        </p:xfrm>
        <a:graphic>
          <a:graphicData uri="http://schemas.openxmlformats.org/drawingml/2006/table">
            <a:tbl>
              <a:tblPr firstRow="1"/>
              <a:tblGrid>
                <a:gridCol w="812800">
                  <a:extLst>
                    <a:ext uri="{9D8B030D-6E8A-4147-A177-3AD203B41FA5}">
                      <a16:colId xmlns:a16="http://schemas.microsoft.com/office/drawing/2014/main" val="3277628950"/>
                    </a:ext>
                  </a:extLst>
                </a:gridCol>
                <a:gridCol w="889000">
                  <a:extLst>
                    <a:ext uri="{9D8B030D-6E8A-4147-A177-3AD203B41FA5}">
                      <a16:colId xmlns:a16="http://schemas.microsoft.com/office/drawing/2014/main" val="2656357984"/>
                    </a:ext>
                  </a:extLst>
                </a:gridCol>
                <a:gridCol w="1574800">
                  <a:extLst>
                    <a:ext uri="{9D8B030D-6E8A-4147-A177-3AD203B41FA5}">
                      <a16:colId xmlns:a16="http://schemas.microsoft.com/office/drawing/2014/main" val="685755343"/>
                    </a:ext>
                  </a:extLst>
                </a:gridCol>
                <a:gridCol w="1574800">
                  <a:extLst>
                    <a:ext uri="{9D8B030D-6E8A-4147-A177-3AD203B41FA5}">
                      <a16:colId xmlns:a16="http://schemas.microsoft.com/office/drawing/2014/main" val="757457512"/>
                    </a:ext>
                  </a:extLst>
                </a:gridCol>
              </a:tblGrid>
              <a:tr h="365125">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a:t>
                      </a:r>
                    </a:p>
                    <a:p>
                      <a:pPr algn="ctr" fontAlgn="ctr"/>
                      <a:r>
                        <a:rPr lang="en-US" sz="1100" b="1" i="0" u="none" strike="noStrike" dirty="0">
                          <a:solidFill>
                            <a:srgbClr val="000000"/>
                          </a:solidFill>
                          <a:effectLst/>
                          <a:latin typeface="Calibri" panose="020F0502020204030204" pitchFamily="34" charset="0"/>
                        </a:rPr>
                        <a: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8326113"/>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118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1747"/>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3961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69309"/>
                  </a:ext>
                </a:extLst>
              </a:tr>
              <a:tr h="190500">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3707"/>
                  </a:ext>
                </a:extLst>
              </a:tr>
            </a:tbl>
          </a:graphicData>
        </a:graphic>
      </p:graphicFrame>
      <p:graphicFrame>
        <p:nvGraphicFramePr>
          <p:cNvPr id="24" name="Table 23">
            <a:extLst>
              <a:ext uri="{FF2B5EF4-FFF2-40B4-BE49-F238E27FC236}">
                <a16:creationId xmlns:a16="http://schemas.microsoft.com/office/drawing/2014/main" id="{262DB8ED-39B8-B43E-BB7C-13487ECE7280}"/>
              </a:ext>
            </a:extLst>
          </p:cNvPr>
          <p:cNvGraphicFramePr>
            <a:graphicFrameLocks noGrp="1"/>
          </p:cNvGraphicFramePr>
          <p:nvPr>
            <p:extLst>
              <p:ext uri="{D42A27DB-BD31-4B8C-83A1-F6EECF244321}">
                <p14:modId xmlns:p14="http://schemas.microsoft.com/office/powerpoint/2010/main" val="1725547021"/>
              </p:ext>
            </p:extLst>
          </p:nvPr>
        </p:nvGraphicFramePr>
        <p:xfrm>
          <a:off x="4566528" y="5552786"/>
          <a:ext cx="6426200" cy="689610"/>
        </p:xfrm>
        <a:graphic>
          <a:graphicData uri="http://schemas.openxmlformats.org/drawingml/2006/table">
            <a:tbl>
              <a:tblPr firstRow="1"/>
              <a:tblGrid>
                <a:gridCol w="930252">
                  <a:extLst>
                    <a:ext uri="{9D8B030D-6E8A-4147-A177-3AD203B41FA5}">
                      <a16:colId xmlns:a16="http://schemas.microsoft.com/office/drawing/2014/main" val="3683100266"/>
                    </a:ext>
                  </a:extLst>
                </a:gridCol>
                <a:gridCol w="961902">
                  <a:extLst>
                    <a:ext uri="{9D8B030D-6E8A-4147-A177-3AD203B41FA5}">
                      <a16:colId xmlns:a16="http://schemas.microsoft.com/office/drawing/2014/main" val="846878813"/>
                    </a:ext>
                  </a:extLst>
                </a:gridCol>
                <a:gridCol w="1384446">
                  <a:extLst>
                    <a:ext uri="{9D8B030D-6E8A-4147-A177-3AD203B41FA5}">
                      <a16:colId xmlns:a16="http://schemas.microsoft.com/office/drawing/2014/main" val="160352717"/>
                    </a:ext>
                  </a:extLst>
                </a:gridCol>
                <a:gridCol w="1574800">
                  <a:extLst>
                    <a:ext uri="{9D8B030D-6E8A-4147-A177-3AD203B41FA5}">
                      <a16:colId xmlns:a16="http://schemas.microsoft.com/office/drawing/2014/main" val="2114767595"/>
                    </a:ext>
                  </a:extLst>
                </a:gridCol>
                <a:gridCol w="1574800">
                  <a:extLst>
                    <a:ext uri="{9D8B030D-6E8A-4147-A177-3AD203B41FA5}">
                      <a16:colId xmlns:a16="http://schemas.microsoft.com/office/drawing/2014/main" val="721165266"/>
                    </a:ext>
                  </a:extLst>
                </a:gridCol>
              </a:tblGrid>
              <a:tr h="303394">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68181155"/>
                  </a:ext>
                </a:extLst>
              </a:tr>
              <a:tr h="153016">
                <a:tc>
                  <a:txBody>
                    <a:bodyPr/>
                    <a:lstStyle/>
                    <a:p>
                      <a:pPr algn="l" fontAlgn="b"/>
                      <a:r>
                        <a:rPr lang="en-US" sz="1100" b="0" i="0" u="none" strike="noStrike">
                          <a:solidFill>
                            <a:srgbClr val="000000"/>
                          </a:solidFill>
                          <a:effectLst/>
                          <a:latin typeface="Calibri" panose="020F0502020204030204" pitchFamily="34" charset="0"/>
                        </a:rPr>
                        <a:t>Boiler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39453"/>
                  </a:ext>
                </a:extLst>
              </a:tr>
              <a:tr h="158292">
                <a:tc>
                  <a:txBody>
                    <a:bodyPr/>
                    <a:lstStyle/>
                    <a:p>
                      <a:pPr algn="l" fontAlgn="b"/>
                      <a:r>
                        <a:rPr lang="en-US" sz="1100" b="0" i="0" u="none" strike="noStrike" dirty="0">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66810"/>
                  </a:ext>
                </a:extLst>
              </a:tr>
            </a:tbl>
          </a:graphicData>
        </a:graphic>
      </p:graphicFrame>
      <p:sp>
        <p:nvSpPr>
          <p:cNvPr id="3" name="TextBox 2">
            <a:extLst>
              <a:ext uri="{FF2B5EF4-FFF2-40B4-BE49-F238E27FC236}">
                <a16:creationId xmlns:a16="http://schemas.microsoft.com/office/drawing/2014/main" id="{CC364E62-ED56-A250-4C96-F47336913EA2}"/>
              </a:ext>
            </a:extLst>
          </p:cNvPr>
          <p:cNvSpPr txBox="1"/>
          <p:nvPr/>
        </p:nvSpPr>
        <p:spPr>
          <a:xfrm>
            <a:off x="4566528" y="1642208"/>
            <a:ext cx="1295598" cy="369332"/>
          </a:xfrm>
          <a:prstGeom prst="rect">
            <a:avLst/>
          </a:prstGeom>
          <a:noFill/>
        </p:spPr>
        <p:txBody>
          <a:bodyPr wrap="square" rtlCol="0">
            <a:spAutoFit/>
          </a:bodyPr>
          <a:lstStyle/>
          <a:p>
            <a:r>
              <a:rPr lang="en-US" dirty="0"/>
              <a:t>Controls</a:t>
            </a:r>
          </a:p>
        </p:txBody>
      </p:sp>
      <p:sp>
        <p:nvSpPr>
          <p:cNvPr id="16" name="TextBox 15">
            <a:extLst>
              <a:ext uri="{FF2B5EF4-FFF2-40B4-BE49-F238E27FC236}">
                <a16:creationId xmlns:a16="http://schemas.microsoft.com/office/drawing/2014/main" id="{B9DDDC9B-4EFD-5AA6-2985-28B2311556A9}"/>
              </a:ext>
            </a:extLst>
          </p:cNvPr>
          <p:cNvSpPr txBox="1"/>
          <p:nvPr/>
        </p:nvSpPr>
        <p:spPr>
          <a:xfrm>
            <a:off x="4556465" y="3452332"/>
            <a:ext cx="1295598" cy="369332"/>
          </a:xfrm>
          <a:prstGeom prst="rect">
            <a:avLst/>
          </a:prstGeom>
          <a:noFill/>
        </p:spPr>
        <p:txBody>
          <a:bodyPr wrap="square" rtlCol="0">
            <a:spAutoFit/>
          </a:bodyPr>
          <a:lstStyle/>
          <a:p>
            <a:r>
              <a:rPr lang="en-US" dirty="0"/>
              <a:t>Paths</a:t>
            </a:r>
          </a:p>
        </p:txBody>
      </p:sp>
      <p:sp>
        <p:nvSpPr>
          <p:cNvPr id="17" name="TextBox 16">
            <a:extLst>
              <a:ext uri="{FF2B5EF4-FFF2-40B4-BE49-F238E27FC236}">
                <a16:creationId xmlns:a16="http://schemas.microsoft.com/office/drawing/2014/main" id="{9BBE31CA-BBF1-DFBE-F381-E5F2FBC0A6DC}"/>
              </a:ext>
            </a:extLst>
          </p:cNvPr>
          <p:cNvSpPr txBox="1"/>
          <p:nvPr/>
        </p:nvSpPr>
        <p:spPr>
          <a:xfrm>
            <a:off x="4546181" y="5183454"/>
            <a:ext cx="1640863" cy="369332"/>
          </a:xfrm>
          <a:prstGeom prst="rect">
            <a:avLst/>
          </a:prstGeom>
          <a:noFill/>
        </p:spPr>
        <p:txBody>
          <a:bodyPr wrap="square" rtlCol="0">
            <a:spAutoFit/>
          </a:bodyPr>
          <a:lstStyle/>
          <a:p>
            <a:r>
              <a:rPr lang="en-US" dirty="0"/>
              <a:t>Release Points</a:t>
            </a:r>
          </a:p>
        </p:txBody>
      </p:sp>
      <p:sp>
        <p:nvSpPr>
          <p:cNvPr id="18" name="TextBox 17">
            <a:extLst>
              <a:ext uri="{FF2B5EF4-FFF2-40B4-BE49-F238E27FC236}">
                <a16:creationId xmlns:a16="http://schemas.microsoft.com/office/drawing/2014/main" id="{B8200DBD-11DD-DE4C-44A5-3409D64689A0}"/>
              </a:ext>
            </a:extLst>
          </p:cNvPr>
          <p:cNvSpPr txBox="1"/>
          <p:nvPr/>
        </p:nvSpPr>
        <p:spPr>
          <a:xfrm>
            <a:off x="9607858" y="3522349"/>
            <a:ext cx="2134172" cy="1815882"/>
          </a:xfrm>
          <a:prstGeom prst="rect">
            <a:avLst/>
          </a:prstGeom>
          <a:noFill/>
        </p:spPr>
        <p:txBody>
          <a:bodyPr wrap="square" rtlCol="0">
            <a:spAutoFit/>
          </a:bodyPr>
          <a:lstStyle/>
          <a:p>
            <a:r>
              <a:rPr lang="en-US" sz="1600" dirty="0"/>
              <a:t>In this example we assume 100% of emissions are routed to the release point (% capture = 100%, no fugitives).</a:t>
            </a:r>
          </a:p>
          <a:p>
            <a:endParaRPr lang="en-US" sz="1600" dirty="0"/>
          </a:p>
        </p:txBody>
      </p:sp>
      <p:sp>
        <p:nvSpPr>
          <p:cNvPr id="14" name="Oval 13">
            <a:extLst>
              <a:ext uri="{FF2B5EF4-FFF2-40B4-BE49-F238E27FC236}">
                <a16:creationId xmlns:a16="http://schemas.microsoft.com/office/drawing/2014/main" id="{EAEB16E8-ACBA-3B01-FB3D-B23277E68F2B}"/>
              </a:ext>
              <a:ext uri="{C183D7F6-B498-43B3-948B-1728B52AA6E4}">
                <adec:decorative xmlns:adec="http://schemas.microsoft.com/office/drawing/2017/decorative" val="1"/>
              </a:ext>
            </a:extLst>
          </p:cNvPr>
          <p:cNvSpPr/>
          <p:nvPr/>
        </p:nvSpPr>
        <p:spPr>
          <a:xfrm>
            <a:off x="5729667" y="4698945"/>
            <a:ext cx="1640863" cy="484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8" grpId="0" animBg="1"/>
      <p:bldP spid="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40F67-4E38-44A1-A381-B00E42121825}"/>
              </a:ext>
            </a:extLst>
          </p:cNvPr>
          <p:cNvSpPr>
            <a:spLocks noGrp="1"/>
          </p:cNvSpPr>
          <p:nvPr>
            <p:ph type="sldNum" sz="quarter" idx="12"/>
          </p:nvPr>
        </p:nvSpPr>
        <p:spPr/>
        <p:txBody>
          <a:bodyPr/>
          <a:lstStyle/>
          <a:p>
            <a:fld id="{C3625854-A157-44F5-B597-7EECA3982BD8}" type="slidenum">
              <a:rPr lang="en-US" smtClean="0"/>
              <a:t>9</a:t>
            </a:fld>
            <a:endParaRPr lang="en-US"/>
          </a:p>
        </p:txBody>
      </p:sp>
      <p:sp>
        <p:nvSpPr>
          <p:cNvPr id="2" name="Title 1">
            <a:extLst>
              <a:ext uri="{FF2B5EF4-FFF2-40B4-BE49-F238E27FC236}">
                <a16:creationId xmlns:a16="http://schemas.microsoft.com/office/drawing/2014/main" id="{CEB9264A-5400-461A-A001-4690CCCE10A7}"/>
              </a:ext>
            </a:extLst>
          </p:cNvPr>
          <p:cNvSpPr>
            <a:spLocks noGrp="1"/>
          </p:cNvSpPr>
          <p:nvPr>
            <p:ph type="title"/>
          </p:nvPr>
        </p:nvSpPr>
        <p:spPr>
          <a:xfrm>
            <a:off x="838200" y="210507"/>
            <a:ext cx="10515600" cy="1325563"/>
          </a:xfrm>
        </p:spPr>
        <p:txBody>
          <a:bodyPr/>
          <a:lstStyle/>
          <a:p>
            <a:r>
              <a:rPr lang="en-US" b="1" dirty="0"/>
              <a:t>Control </a:t>
            </a:r>
            <a:r>
              <a:rPr lang="en-US" b="1" u="sng" dirty="0"/>
              <a:t>Device Effectiveness</a:t>
            </a:r>
            <a:r>
              <a:rPr lang="en-US" b="1" dirty="0"/>
              <a:t> - User Interface</a:t>
            </a:r>
          </a:p>
        </p:txBody>
      </p:sp>
      <p:sp>
        <p:nvSpPr>
          <p:cNvPr id="7" name="TextBox 6">
            <a:extLst>
              <a:ext uri="{FF2B5EF4-FFF2-40B4-BE49-F238E27FC236}">
                <a16:creationId xmlns:a16="http://schemas.microsoft.com/office/drawing/2014/main" id="{88519E76-3AC6-4C37-B4DB-E07A356DF6AC}"/>
              </a:ext>
            </a:extLst>
          </p:cNvPr>
          <p:cNvSpPr txBox="1"/>
          <p:nvPr/>
        </p:nvSpPr>
        <p:spPr>
          <a:xfrm>
            <a:off x="962591" y="2967335"/>
            <a:ext cx="1828800" cy="1200329"/>
          </a:xfrm>
          <a:prstGeom prst="rect">
            <a:avLst/>
          </a:prstGeom>
          <a:noFill/>
        </p:spPr>
        <p:txBody>
          <a:bodyPr wrap="square" rtlCol="0">
            <a:spAutoFit/>
          </a:bodyPr>
          <a:lstStyle/>
          <a:p>
            <a:r>
              <a:rPr lang="en-US" dirty="0"/>
              <a:t>Found in the screen for each new or existing control device.</a:t>
            </a:r>
          </a:p>
        </p:txBody>
      </p:sp>
      <p:pic>
        <p:nvPicPr>
          <p:cNvPr id="6" name="Picture 5" descr="Example screen of a control device where control effectiveness is entered.">
            <a:extLst>
              <a:ext uri="{FF2B5EF4-FFF2-40B4-BE49-F238E27FC236}">
                <a16:creationId xmlns:a16="http://schemas.microsoft.com/office/drawing/2014/main" id="{E9EC77D0-0736-476B-83D1-0536DB1A7351}"/>
              </a:ext>
            </a:extLst>
          </p:cNvPr>
          <p:cNvPicPr>
            <a:picLocks noChangeAspect="1"/>
          </p:cNvPicPr>
          <p:nvPr/>
        </p:nvPicPr>
        <p:blipFill rotWithShape="1">
          <a:blip r:embed="rId2"/>
          <a:srcRect t="16364"/>
          <a:stretch/>
        </p:blipFill>
        <p:spPr>
          <a:xfrm>
            <a:off x="2915781" y="1408591"/>
            <a:ext cx="7547225" cy="5084284"/>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98B5F735-1C46-43A6-249B-F8AA60B87944}"/>
              </a:ext>
            </a:extLst>
          </p:cNvPr>
          <p:cNvSpPr/>
          <p:nvPr/>
        </p:nvSpPr>
        <p:spPr>
          <a:xfrm>
            <a:off x="7173636" y="2947630"/>
            <a:ext cx="3413760"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48110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EDBB1-96E7-4C44-84A5-13123BEA7974}"/>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90</a:t>
            </a:fld>
            <a:endParaRPr lang="en-US"/>
          </a:p>
        </p:txBody>
      </p:sp>
      <p:sp>
        <p:nvSpPr>
          <p:cNvPr id="47" name="Title 46">
            <a:extLst>
              <a:ext uri="{FF2B5EF4-FFF2-40B4-BE49-F238E27FC236}">
                <a16:creationId xmlns:a16="http://schemas.microsoft.com/office/drawing/2014/main" id="{E544D58B-1758-4C0C-BFA9-49CBF20EB171}"/>
              </a:ext>
            </a:extLst>
          </p:cNvPr>
          <p:cNvSpPr txBox="1">
            <a:spLocks noGrp="1"/>
          </p:cNvSpPr>
          <p:nvPr>
            <p:ph type="title" idx="4294967295"/>
          </p:nvPr>
        </p:nvSpPr>
        <p:spPr>
          <a:xfrm>
            <a:off x="663682" y="292111"/>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Parallel</a:t>
            </a:r>
          </a:p>
        </p:txBody>
      </p:sp>
      <p:grpSp>
        <p:nvGrpSpPr>
          <p:cNvPr id="8" name="Group 7" descr="A diagram of a facility showing a control device configuration in parallel.">
            <a:extLst>
              <a:ext uri="{FF2B5EF4-FFF2-40B4-BE49-F238E27FC236}">
                <a16:creationId xmlns:a16="http://schemas.microsoft.com/office/drawing/2014/main" id="{8BF32941-5EF1-49AB-BA60-3499577DED38}"/>
              </a:ext>
              <a:ext uri="{C183D7F6-B498-43B3-948B-1728B52AA6E4}">
                <adec:decorative xmlns:adec="http://schemas.microsoft.com/office/drawing/2017/decorative" val="0"/>
              </a:ext>
            </a:extLst>
          </p:cNvPr>
          <p:cNvGrpSpPr/>
          <p:nvPr/>
        </p:nvGrpSpPr>
        <p:grpSpPr>
          <a:xfrm>
            <a:off x="1202665" y="1035018"/>
            <a:ext cx="8190099" cy="4685212"/>
            <a:chOff x="1202665" y="1036963"/>
            <a:chExt cx="8190099" cy="4685212"/>
          </a:xfrm>
        </p:grpSpPr>
        <p:sp>
          <p:nvSpPr>
            <p:cNvPr id="9" name="Cube 8" descr="A graphical representation of a facility where there are six controls.  There is one unit (boiler 2) and process 1.  Emissions move from the process to control 1, from there they split and 40% go to control 3, whilce 60% go to control 2.  Controls 2 and 3 are in sequence and are contained in path 1.  Path 2 contains Path 1 and its controls, and controls 1, 3, and 5).  Path 3 contains path 2 and control 6.">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 uri="{C183D7F6-B498-43B3-948B-1728B52AA6E4}">
                  <adec:decorative xmlns:adec="http://schemas.microsoft.com/office/drawing/2017/decorative" val="1"/>
                </a:ext>
              </a:extLst>
            </p:cNvPr>
            <p:cNvSpPr/>
            <p:nvPr/>
          </p:nvSpPr>
          <p:spPr>
            <a:xfrm>
              <a:off x="7702553" y="104196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 uri="{C183D7F6-B498-43B3-948B-1728B52AA6E4}">
                  <adec:decorative xmlns:adec="http://schemas.microsoft.com/office/drawing/2017/decorative" val="1"/>
                </a:ext>
              </a:extLst>
            </p:cNvPr>
            <p:cNvSpPr/>
            <p:nvPr/>
          </p:nvSpPr>
          <p:spPr>
            <a:xfrm>
              <a:off x="5171440" y="1037299"/>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 uri="{C183D7F6-B498-43B3-948B-1728B52AA6E4}">
                  <adec:decorative xmlns:adec="http://schemas.microsoft.com/office/drawing/2017/decorative" val="1"/>
                </a:ext>
              </a:extLst>
            </p:cNvPr>
            <p:cNvSpPr/>
            <p:nvPr/>
          </p:nvSpPr>
          <p:spPr>
            <a:xfrm>
              <a:off x="3347873" y="1036963"/>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3" name="Cylinder 32">
              <a:extLst>
                <a:ext uri="{FF2B5EF4-FFF2-40B4-BE49-F238E27FC236}">
                  <a16:creationId xmlns:a16="http://schemas.microsoft.com/office/drawing/2014/main" id="{9B8F48B1-BBD1-4680-AA15-9F09B0DBF541}"/>
                </a:ext>
                <a:ext uri="{C183D7F6-B498-43B3-948B-1728B52AA6E4}">
                  <adec:decorative xmlns:adec="http://schemas.microsoft.com/office/drawing/2017/decorative" val="1"/>
                </a:ext>
              </a:extLst>
            </p:cNvPr>
            <p:cNvSpPr/>
            <p:nvPr/>
          </p:nvSpPr>
          <p:spPr>
            <a:xfrm rot="16200000">
              <a:off x="8368195" y="438911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sp>
          <p:nvSpPr>
            <p:cNvPr id="14" name="Cube 13">
              <a:extLst>
                <a:ext uri="{FF2B5EF4-FFF2-40B4-BE49-F238E27FC236}">
                  <a16:creationId xmlns:a16="http://schemas.microsoft.com/office/drawing/2014/main" id="{12AB9957-D691-47FA-9074-CB5657E4F49F}"/>
                </a:ext>
                <a:ext uri="{C183D7F6-B498-43B3-948B-1728B52AA6E4}">
                  <adec:decorative xmlns:adec="http://schemas.microsoft.com/office/drawing/2017/decorative" val="1"/>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 uri="{C183D7F6-B498-43B3-948B-1728B52AA6E4}">
                  <adec:decorative xmlns:adec="http://schemas.microsoft.com/office/drawing/2017/decorative" val="1"/>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 uri="{C183D7F6-B498-43B3-948B-1728B52AA6E4}">
                  <adec:decorative xmlns:adec="http://schemas.microsoft.com/office/drawing/2017/decorative" val="1"/>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 uri="{C183D7F6-B498-43B3-948B-1728B52AA6E4}">
                  <adec:decorative xmlns:adec="http://schemas.microsoft.com/office/drawing/2017/decorative" val="1"/>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 uri="{C183D7F6-B498-43B3-948B-1728B52AA6E4}">
                  <adec:decorative xmlns:adec="http://schemas.microsoft.com/office/drawing/2017/decorative" val="1"/>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 uri="{C183D7F6-B498-43B3-948B-1728B52AA6E4}">
                  <adec:decorative xmlns:adec="http://schemas.microsoft.com/office/drawing/2017/decorative" val="1"/>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 uri="{C183D7F6-B498-43B3-948B-1728B52AA6E4}">
                  <adec:decorative xmlns:adec="http://schemas.microsoft.com/office/drawing/2017/decorative" val="1"/>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Cube 21">
              <a:extLst>
                <a:ext uri="{FF2B5EF4-FFF2-40B4-BE49-F238E27FC236}">
                  <a16:creationId xmlns:a16="http://schemas.microsoft.com/office/drawing/2014/main" id="{BC1E5BBA-FD39-401D-B1CD-02625434FA50}"/>
                </a:ext>
                <a:ext uri="{C183D7F6-B498-43B3-948B-1728B52AA6E4}">
                  <adec:decorative xmlns:adec="http://schemas.microsoft.com/office/drawing/2017/decorative" val="1"/>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 uri="{C183D7F6-B498-43B3-948B-1728B52AA6E4}">
                  <adec:decorative xmlns:adec="http://schemas.microsoft.com/office/drawing/2017/decorative" val="1"/>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 uri="{C183D7F6-B498-43B3-948B-1728B52AA6E4}">
                  <adec:decorative xmlns:adec="http://schemas.microsoft.com/office/drawing/2017/decorative" val="1"/>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 uri="{C183D7F6-B498-43B3-948B-1728B52AA6E4}">
                  <adec:decorative xmlns:adec="http://schemas.microsoft.com/office/drawing/2017/decorative" val="1"/>
                </a:ext>
              </a:extLst>
            </p:cNvPr>
            <p:cNvSpPr/>
            <p:nvPr/>
          </p:nvSpPr>
          <p:spPr>
            <a:xfrm rot="20955157">
              <a:off x="5556272" y="2356900"/>
              <a:ext cx="2213229" cy="28564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394952" y="4121499"/>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 uri="{C183D7F6-B498-43B3-948B-1728B52AA6E4}">
                  <adec:decorative xmlns:adec="http://schemas.microsoft.com/office/drawing/2017/decorative" val="1"/>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 uri="{C183D7F6-B498-43B3-948B-1728B52AA6E4}">
                  <adec:decorative xmlns:adec="http://schemas.microsoft.com/office/drawing/2017/decorative" val="1"/>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38" name="Rectangle 37">
            <a:extLst>
              <a:ext uri="{FF2B5EF4-FFF2-40B4-BE49-F238E27FC236}">
                <a16:creationId xmlns:a16="http://schemas.microsoft.com/office/drawing/2014/main" id="{7879972C-C609-4C74-9D1A-56E381072BBE}"/>
              </a:ext>
              <a:ext uri="{C183D7F6-B498-43B3-948B-1728B52AA6E4}">
                <adec:decorative xmlns:adec="http://schemas.microsoft.com/office/drawing/2017/decorative" val="1"/>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 uri="{C183D7F6-B498-43B3-948B-1728B52AA6E4}">
                <adec:decorative xmlns:adec="http://schemas.microsoft.com/office/drawing/2017/decorative" val="1"/>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2" name="TextBox 41">
            <a:extLst>
              <a:ext uri="{FF2B5EF4-FFF2-40B4-BE49-F238E27FC236}">
                <a16:creationId xmlns:a16="http://schemas.microsoft.com/office/drawing/2014/main" id="{59035A94-EBB5-4152-B1A7-F387F16EE6DA}"/>
              </a:ext>
              <a:ext uri="{C183D7F6-B498-43B3-948B-1728B52AA6E4}">
                <adec:decorative xmlns:adec="http://schemas.microsoft.com/office/drawing/2017/decorative" val="1"/>
              </a:ext>
            </a:extLst>
          </p:cNvPr>
          <p:cNvSpPr txBox="1"/>
          <p:nvPr/>
        </p:nvSpPr>
        <p:spPr>
          <a:xfrm>
            <a:off x="6372663" y="2750804"/>
            <a:ext cx="605928" cy="369332"/>
          </a:xfrm>
          <a:prstGeom prst="rect">
            <a:avLst/>
          </a:prstGeom>
          <a:noFill/>
        </p:spPr>
        <p:txBody>
          <a:bodyPr wrap="square" rtlCol="0">
            <a:spAutoFit/>
          </a:bodyPr>
          <a:lstStyle/>
          <a:p>
            <a:r>
              <a:rPr lang="en-US" dirty="0"/>
              <a:t>47%</a:t>
            </a:r>
          </a:p>
        </p:txBody>
      </p:sp>
      <p:sp>
        <p:nvSpPr>
          <p:cNvPr id="43" name="TextBox 42">
            <a:extLst>
              <a:ext uri="{FF2B5EF4-FFF2-40B4-BE49-F238E27FC236}">
                <a16:creationId xmlns:a16="http://schemas.microsoft.com/office/drawing/2014/main" id="{A784EF83-ADFF-493E-A806-AE13A818083D}"/>
              </a:ext>
              <a:ext uri="{C183D7F6-B498-43B3-948B-1728B52AA6E4}">
                <adec:decorative xmlns:adec="http://schemas.microsoft.com/office/drawing/2017/decorative" val="1"/>
              </a:ext>
            </a:extLst>
          </p:cNvPr>
          <p:cNvSpPr txBox="1"/>
          <p:nvPr/>
        </p:nvSpPr>
        <p:spPr>
          <a:xfrm>
            <a:off x="2734173" y="1703164"/>
            <a:ext cx="598153" cy="369332"/>
          </a:xfrm>
          <a:prstGeom prst="rect">
            <a:avLst/>
          </a:prstGeom>
          <a:noFill/>
        </p:spPr>
        <p:txBody>
          <a:bodyPr wrap="square" rtlCol="0">
            <a:spAutoFit/>
          </a:bodyPr>
          <a:lstStyle/>
          <a:p>
            <a:r>
              <a:rPr lang="en-US" dirty="0"/>
              <a:t>47%</a:t>
            </a:r>
          </a:p>
        </p:txBody>
      </p:sp>
      <p:sp>
        <p:nvSpPr>
          <p:cNvPr id="45" name="Arrow: Right 44">
            <a:extLst>
              <a:ext uri="{FF2B5EF4-FFF2-40B4-BE49-F238E27FC236}">
                <a16:creationId xmlns:a16="http://schemas.microsoft.com/office/drawing/2014/main" id="{26E35CC6-0C05-484D-BDB3-6181EF452466}"/>
              </a:ext>
              <a:ext uri="{C183D7F6-B498-43B3-948B-1728B52AA6E4}">
                <adec:decorative xmlns:adec="http://schemas.microsoft.com/office/drawing/2017/decorative" val="1"/>
              </a:ext>
            </a:extLst>
          </p:cNvPr>
          <p:cNvSpPr/>
          <p:nvPr/>
        </p:nvSpPr>
        <p:spPr>
          <a:xfrm rot="16200000">
            <a:off x="3067228" y="1625421"/>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4" name="TextBox 43">
            <a:extLst>
              <a:ext uri="{FF2B5EF4-FFF2-40B4-BE49-F238E27FC236}">
                <a16:creationId xmlns:a16="http://schemas.microsoft.com/office/drawing/2014/main" id="{DF76AAE8-8871-4EEA-BCD8-DFC486ABAE48}"/>
              </a:ext>
              <a:ext uri="{C183D7F6-B498-43B3-948B-1728B52AA6E4}">
                <adec:decorative xmlns:adec="http://schemas.microsoft.com/office/drawing/2017/decorative" val="1"/>
              </a:ext>
            </a:extLst>
          </p:cNvPr>
          <p:cNvSpPr txBox="1"/>
          <p:nvPr/>
        </p:nvSpPr>
        <p:spPr>
          <a:xfrm>
            <a:off x="7708051" y="5217702"/>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6" name="TextBox 45">
            <a:extLst>
              <a:ext uri="{FF2B5EF4-FFF2-40B4-BE49-F238E27FC236}">
                <a16:creationId xmlns:a16="http://schemas.microsoft.com/office/drawing/2014/main" id="{89983423-9E88-4232-8E13-3F7CB8F8B661}"/>
              </a:ext>
              <a:ext uri="{C183D7F6-B498-43B3-948B-1728B52AA6E4}">
                <adec:decorative xmlns:adec="http://schemas.microsoft.com/office/drawing/2017/decorative" val="0"/>
              </a:ext>
            </a:extLst>
          </p:cNvPr>
          <p:cNvSpPr txBox="1"/>
          <p:nvPr/>
        </p:nvSpPr>
        <p:spPr>
          <a:xfrm>
            <a:off x="1202665" y="5884203"/>
            <a:ext cx="9141808" cy="584775"/>
          </a:xfrm>
          <a:prstGeom prst="rect">
            <a:avLst/>
          </a:prstGeom>
          <a:noFill/>
        </p:spPr>
        <p:txBody>
          <a:bodyPr wrap="square" rtlCol="0">
            <a:spAutoFit/>
          </a:bodyPr>
          <a:lstStyle/>
          <a:p>
            <a:r>
              <a:rPr lang="en-US" sz="1600" dirty="0"/>
              <a:t>Path 1 is a child path of Path 2.  Path 2 is a “primary path” between the process and Stack 3.  Path 2 is a child path of Path 3.  Path 3 is a “primary path” between the process and Stack 1.  </a:t>
            </a:r>
          </a:p>
        </p:txBody>
      </p:sp>
      <p:sp>
        <p:nvSpPr>
          <p:cNvPr id="35" name="Cube 34">
            <a:extLst>
              <a:ext uri="{FF2B5EF4-FFF2-40B4-BE49-F238E27FC236}">
                <a16:creationId xmlns:a16="http://schemas.microsoft.com/office/drawing/2014/main" id="{130E3414-29DA-0311-BA63-EAEE1083B449}"/>
              </a:ext>
              <a:ext uri="{C183D7F6-B498-43B3-948B-1728B52AA6E4}">
                <adec:decorative xmlns:adec="http://schemas.microsoft.com/office/drawing/2017/decorative" val="1"/>
              </a:ext>
            </a:extLst>
          </p:cNvPr>
          <p:cNvSpPr/>
          <p:nvPr/>
        </p:nvSpPr>
        <p:spPr>
          <a:xfrm>
            <a:off x="3051427" y="2317887"/>
            <a:ext cx="1186405" cy="308657"/>
          </a:xfrm>
          <a:prstGeom prst="cube">
            <a:avLst/>
          </a:prstGeom>
          <a:solidFill>
            <a:schemeClr val="tx2">
              <a:lumMod val="20000"/>
              <a:lumOff val="80000"/>
            </a:schemeClr>
          </a:solidFill>
          <a:ln w="12700">
            <a:solidFill>
              <a:srgbClr val="688E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2">
            <a:extLst>
              <a:ext uri="{FF2B5EF4-FFF2-40B4-BE49-F238E27FC236}">
                <a16:creationId xmlns:a16="http://schemas.microsoft.com/office/drawing/2014/main" id="{42F6773A-42DD-1D59-233B-CB2E69D85D2E}"/>
              </a:ext>
            </a:extLst>
          </p:cNvPr>
          <p:cNvSpPr txBox="1"/>
          <p:nvPr/>
        </p:nvSpPr>
        <p:spPr>
          <a:xfrm>
            <a:off x="3054959" y="2321288"/>
            <a:ext cx="1344026"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ea typeface="Calibri"/>
                <a:cs typeface="Calibri"/>
              </a:rPr>
              <a:t>Control 6</a:t>
            </a:r>
            <a:endParaRPr lang="en-US" dirty="0">
              <a:latin typeface="Trebuchet MS" panose="020B0603020202020204" pitchFamily="34" charset="0"/>
            </a:endParaRPr>
          </a:p>
        </p:txBody>
      </p:sp>
      <p:cxnSp>
        <p:nvCxnSpPr>
          <p:cNvPr id="5" name="Straight Connector 4">
            <a:extLst>
              <a:ext uri="{FF2B5EF4-FFF2-40B4-BE49-F238E27FC236}">
                <a16:creationId xmlns:a16="http://schemas.microsoft.com/office/drawing/2014/main" id="{07B16D63-5FE6-F75E-83FF-FA16D0857713}"/>
              </a:ext>
              <a:ext uri="{C183D7F6-B498-43B3-948B-1728B52AA6E4}">
                <adec:decorative xmlns:adec="http://schemas.microsoft.com/office/drawing/2017/decorative" val="1"/>
              </a:ext>
            </a:extLst>
          </p:cNvPr>
          <p:cNvCxnSpPr/>
          <p:nvPr/>
        </p:nvCxnSpPr>
        <p:spPr>
          <a:xfrm>
            <a:off x="1373352" y="2241241"/>
            <a:ext cx="3356150" cy="0"/>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DAE467A-E8F7-C61D-BD25-8636157CCF65}"/>
              </a:ext>
              <a:ext uri="{C183D7F6-B498-43B3-948B-1728B52AA6E4}">
                <adec:decorative xmlns:adec="http://schemas.microsoft.com/office/drawing/2017/decorative" val="1"/>
              </a:ext>
            </a:extLst>
          </p:cNvPr>
          <p:cNvCxnSpPr>
            <a:cxnSpLocks/>
          </p:cNvCxnSpPr>
          <p:nvPr/>
        </p:nvCxnSpPr>
        <p:spPr>
          <a:xfrm>
            <a:off x="1373352" y="2241241"/>
            <a:ext cx="0" cy="3405933"/>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6B0DD04-CAAA-E54C-0BF4-73B934A1FA29}"/>
              </a:ext>
              <a:ext uri="{C183D7F6-B498-43B3-948B-1728B52AA6E4}">
                <adec:decorative xmlns:adec="http://schemas.microsoft.com/office/drawing/2017/decorative" val="1"/>
              </a:ext>
            </a:extLst>
          </p:cNvPr>
          <p:cNvCxnSpPr>
            <a:cxnSpLocks/>
          </p:cNvCxnSpPr>
          <p:nvPr/>
        </p:nvCxnSpPr>
        <p:spPr>
          <a:xfrm>
            <a:off x="4729502" y="2241241"/>
            <a:ext cx="0" cy="27971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C4B8F85-2DC6-BA38-3F5A-12FF8C70DA64}"/>
              </a:ext>
              <a:ext uri="{C183D7F6-B498-43B3-948B-1728B52AA6E4}">
                <adec:decorative xmlns:adec="http://schemas.microsoft.com/office/drawing/2017/decorative" val="1"/>
              </a:ext>
            </a:extLst>
          </p:cNvPr>
          <p:cNvCxnSpPr>
            <a:cxnSpLocks/>
          </p:cNvCxnSpPr>
          <p:nvPr/>
        </p:nvCxnSpPr>
        <p:spPr>
          <a:xfrm>
            <a:off x="4729502" y="2520954"/>
            <a:ext cx="3284535" cy="0"/>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329E653-310A-BFF1-9314-7B71D73D5B9D}"/>
              </a:ext>
              <a:ext uri="{C183D7F6-B498-43B3-948B-1728B52AA6E4}">
                <adec:decorative xmlns:adec="http://schemas.microsoft.com/office/drawing/2017/decorative" val="1"/>
              </a:ext>
            </a:extLst>
          </p:cNvPr>
          <p:cNvCxnSpPr>
            <a:cxnSpLocks/>
          </p:cNvCxnSpPr>
          <p:nvPr/>
        </p:nvCxnSpPr>
        <p:spPr>
          <a:xfrm>
            <a:off x="1373352" y="5647174"/>
            <a:ext cx="6640685" cy="0"/>
          </a:xfrm>
          <a:prstGeom prst="line">
            <a:avLst/>
          </a:prstGeom>
          <a:ln w="22225">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240352F-BF3E-89F7-23DB-C2C7B843D559}"/>
              </a:ext>
              <a:ext uri="{C183D7F6-B498-43B3-948B-1728B52AA6E4}">
                <adec:decorative xmlns:adec="http://schemas.microsoft.com/office/drawing/2017/decorative" val="1"/>
              </a:ext>
            </a:extLst>
          </p:cNvPr>
          <p:cNvCxnSpPr>
            <a:cxnSpLocks/>
          </p:cNvCxnSpPr>
          <p:nvPr/>
        </p:nvCxnSpPr>
        <p:spPr>
          <a:xfrm>
            <a:off x="8014037" y="2520954"/>
            <a:ext cx="0" cy="3126220"/>
          </a:xfrm>
          <a:prstGeom prst="line">
            <a:avLst/>
          </a:prstGeom>
          <a:ln w="22225">
            <a:prstDash val="dash"/>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F4695B1-F7AB-4D1E-73E9-6786791179C1}"/>
              </a:ext>
            </a:extLst>
          </p:cNvPr>
          <p:cNvSpPr txBox="1"/>
          <p:nvPr/>
        </p:nvSpPr>
        <p:spPr>
          <a:xfrm>
            <a:off x="1340418" y="2217140"/>
            <a:ext cx="974690" cy="369332"/>
          </a:xfrm>
          <a:prstGeom prst="rect">
            <a:avLst/>
          </a:prstGeom>
          <a:noFill/>
        </p:spPr>
        <p:txBody>
          <a:bodyPr wrap="square" rtlCol="0">
            <a:spAutoFit/>
          </a:bodyPr>
          <a:lstStyle/>
          <a:p>
            <a:r>
              <a:rPr lang="en-US" b="1" dirty="0">
                <a:latin typeface="Trebuchet MS" panose="020B0603020202020204" pitchFamily="34" charset="0"/>
              </a:rPr>
              <a:t>Path 3</a:t>
            </a:r>
          </a:p>
        </p:txBody>
      </p:sp>
      <p:sp>
        <p:nvSpPr>
          <p:cNvPr id="56" name="Cloud 55">
            <a:extLst>
              <a:ext uri="{FF2B5EF4-FFF2-40B4-BE49-F238E27FC236}">
                <a16:creationId xmlns:a16="http://schemas.microsoft.com/office/drawing/2014/main" id="{8B9ECA1F-9602-E7A6-55EF-1759700EED88}"/>
              </a:ext>
              <a:ext uri="{C183D7F6-B498-43B3-948B-1728B52AA6E4}">
                <adec:decorative xmlns:adec="http://schemas.microsoft.com/office/drawing/2017/decorative" val="1"/>
              </a:ext>
            </a:extLst>
          </p:cNvPr>
          <p:cNvSpPr/>
          <p:nvPr/>
        </p:nvSpPr>
        <p:spPr>
          <a:xfrm>
            <a:off x="6157576" y="6794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Fugitive</a:t>
            </a:r>
          </a:p>
        </p:txBody>
      </p:sp>
      <p:sp>
        <p:nvSpPr>
          <p:cNvPr id="57" name="Arrow: Right 56">
            <a:extLst>
              <a:ext uri="{FF2B5EF4-FFF2-40B4-BE49-F238E27FC236}">
                <a16:creationId xmlns:a16="http://schemas.microsoft.com/office/drawing/2014/main" id="{2910289D-EB36-D80A-7A07-AE413690F736}"/>
              </a:ext>
              <a:ext uri="{C183D7F6-B498-43B3-948B-1728B52AA6E4}">
                <adec:decorative xmlns:adec="http://schemas.microsoft.com/office/drawing/2017/decorative" val="1"/>
              </a:ext>
            </a:extLst>
          </p:cNvPr>
          <p:cNvSpPr/>
          <p:nvPr/>
        </p:nvSpPr>
        <p:spPr>
          <a:xfrm rot="16200000">
            <a:off x="6162951" y="1718095"/>
            <a:ext cx="972430" cy="27431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8" name="Arrow: Right 57">
            <a:extLst>
              <a:ext uri="{FF2B5EF4-FFF2-40B4-BE49-F238E27FC236}">
                <a16:creationId xmlns:a16="http://schemas.microsoft.com/office/drawing/2014/main" id="{5E15A1B6-E33C-2A0C-E3C4-B92E631B81E2}"/>
              </a:ext>
              <a:ext uri="{C183D7F6-B498-43B3-948B-1728B52AA6E4}">
                <adec:decorative xmlns:adec="http://schemas.microsoft.com/office/drawing/2017/decorative" val="1"/>
              </a:ext>
            </a:extLst>
          </p:cNvPr>
          <p:cNvSpPr/>
          <p:nvPr/>
        </p:nvSpPr>
        <p:spPr>
          <a:xfrm rot="20955157">
            <a:off x="4067168" y="807545"/>
            <a:ext cx="2312638" cy="25937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9" name="TextBox 58">
            <a:extLst>
              <a:ext uri="{FF2B5EF4-FFF2-40B4-BE49-F238E27FC236}">
                <a16:creationId xmlns:a16="http://schemas.microsoft.com/office/drawing/2014/main" id="{814D5F61-6B74-8C42-7C60-79BA686054C2}"/>
              </a:ext>
              <a:ext uri="{C183D7F6-B498-43B3-948B-1728B52AA6E4}">
                <adec:decorative xmlns:adec="http://schemas.microsoft.com/office/drawing/2017/decorative" val="1"/>
              </a:ext>
            </a:extLst>
          </p:cNvPr>
          <p:cNvSpPr txBox="1"/>
          <p:nvPr/>
        </p:nvSpPr>
        <p:spPr>
          <a:xfrm>
            <a:off x="4264104" y="1235467"/>
            <a:ext cx="605928" cy="369332"/>
          </a:xfrm>
          <a:prstGeom prst="rect">
            <a:avLst/>
          </a:prstGeom>
          <a:noFill/>
        </p:spPr>
        <p:txBody>
          <a:bodyPr wrap="square" rtlCol="0">
            <a:spAutoFit/>
          </a:bodyPr>
          <a:lstStyle/>
          <a:p>
            <a:r>
              <a:rPr lang="en-US" dirty="0"/>
              <a:t>3%</a:t>
            </a:r>
          </a:p>
        </p:txBody>
      </p:sp>
      <p:sp>
        <p:nvSpPr>
          <p:cNvPr id="60" name="TextBox 59">
            <a:extLst>
              <a:ext uri="{FF2B5EF4-FFF2-40B4-BE49-F238E27FC236}">
                <a16:creationId xmlns:a16="http://schemas.microsoft.com/office/drawing/2014/main" id="{94D478BE-CB58-5B76-19A5-D105669235D4}"/>
              </a:ext>
              <a:ext uri="{C183D7F6-B498-43B3-948B-1728B52AA6E4}">
                <adec:decorative xmlns:adec="http://schemas.microsoft.com/office/drawing/2017/decorative" val="1"/>
              </a:ext>
            </a:extLst>
          </p:cNvPr>
          <p:cNvSpPr txBox="1"/>
          <p:nvPr/>
        </p:nvSpPr>
        <p:spPr>
          <a:xfrm>
            <a:off x="6157576" y="1548278"/>
            <a:ext cx="605928" cy="369332"/>
          </a:xfrm>
          <a:prstGeom prst="rect">
            <a:avLst/>
          </a:prstGeom>
          <a:noFill/>
        </p:spPr>
        <p:txBody>
          <a:bodyPr wrap="square" rtlCol="0">
            <a:spAutoFit/>
          </a:bodyPr>
          <a:lstStyle/>
          <a:p>
            <a:r>
              <a:rPr lang="en-US" dirty="0"/>
              <a:t>3%</a:t>
            </a:r>
          </a:p>
        </p:txBody>
      </p:sp>
    </p:spTree>
    <p:custDataLst>
      <p:tags r:id="rId1"/>
    </p:custDataLst>
    <p:extLst>
      <p:ext uri="{BB962C8B-B14F-4D97-AF65-F5344CB8AC3E}">
        <p14:creationId xmlns:p14="http://schemas.microsoft.com/office/powerpoint/2010/main" val="1832235718"/>
      </p:ext>
    </p:extLst>
  </p:cSld>
  <p:clrMapOvr>
    <a:masterClrMapping/>
  </p:clrMapOvr>
  <mc:AlternateContent xmlns:mc="http://schemas.openxmlformats.org/markup-compatibility/2006" xmlns:p14="http://schemas.microsoft.com/office/powerpoint/2010/main">
    <mc:Choice Requires="p14">
      <p:transition spd="slow" p14:dur="2000" advTm="177052"/>
    </mc:Choice>
    <mc:Fallback xmlns="">
      <p:transition spd="slow" advTm="177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a:xfrm>
            <a:off x="8834512" y="6422953"/>
            <a:ext cx="2743200" cy="365125"/>
          </a:xfrm>
        </p:spPr>
        <p:txBody>
          <a:bodyPr/>
          <a:lstStyle/>
          <a:p>
            <a:fld id="{C3625854-A157-44F5-B597-7EECA3982BD8}" type="slidenum">
              <a:rPr lang="en-US" smtClean="0"/>
              <a:t>91</a:t>
            </a:fld>
            <a:endParaRPr lang="en-US"/>
          </a:p>
        </p:txBody>
      </p:sp>
      <p:sp>
        <p:nvSpPr>
          <p:cNvPr id="27" name="Title 14">
            <a:extLst>
              <a:ext uri="{FF2B5EF4-FFF2-40B4-BE49-F238E27FC236}">
                <a16:creationId xmlns:a16="http://schemas.microsoft.com/office/drawing/2014/main" id="{A377AD84-19FC-46D4-B21F-C10C39E6501B}"/>
              </a:ext>
            </a:extLst>
          </p:cNvPr>
          <p:cNvSpPr txBox="1">
            <a:spLocks noGrp="1"/>
          </p:cNvSpPr>
          <p:nvPr>
            <p:ph type="title" idx="4294967295"/>
          </p:nvPr>
        </p:nvSpPr>
        <p:spPr>
          <a:xfrm>
            <a:off x="5788251" y="252412"/>
            <a:ext cx="56202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ea typeface="+mn-ea"/>
                <a:cs typeface="+mn-cs"/>
              </a:rPr>
              <a:t>Numerical Example of Controls in Parallel and Series</a:t>
            </a:r>
          </a:p>
        </p:txBody>
      </p:sp>
      <p:sp>
        <p:nvSpPr>
          <p:cNvPr id="19" name="Rectangle 18"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BF75A2AA-8593-4A72-9764-A43DC4F67BFE}"/>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6BF96140-E890-4E7A-BA28-263153D9F05F}"/>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FE1F41B1-5E42-49FB-B3DA-3260BFC1245E}"/>
              </a:ext>
              <a:ext uri="{C183D7F6-B498-43B3-948B-1728B52AA6E4}">
                <adec:decorative xmlns:adec="http://schemas.microsoft.com/office/drawing/2017/decorative" val="1"/>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18D1E8AF-1E99-4555-A5D3-AF7E3ED6EBDE}"/>
              </a:ext>
              <a:ext uri="{C183D7F6-B498-43B3-948B-1728B52AA6E4}">
                <adec:decorative xmlns:adec="http://schemas.microsoft.com/office/drawing/2017/decorative" val="1"/>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B2E7639A-23B6-4794-828F-CE34AC038CC2}"/>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0" name="Rectangle 9">
            <a:extLst>
              <a:ext uri="{FF2B5EF4-FFF2-40B4-BE49-F238E27FC236}">
                <a16:creationId xmlns:a16="http://schemas.microsoft.com/office/drawing/2014/main" id="{FE32E71A-651C-4667-9F68-B4C23BE797DF}"/>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3" name="Connector: Elbow 12">
            <a:extLst>
              <a:ext uri="{FF2B5EF4-FFF2-40B4-BE49-F238E27FC236}">
                <a16:creationId xmlns:a16="http://schemas.microsoft.com/office/drawing/2014/main" id="{2FCEA350-0C67-4C62-98A9-B74C64BE66EB}"/>
              </a:ext>
              <a:ext uri="{C183D7F6-B498-43B3-948B-1728B52AA6E4}">
                <adec:decorative xmlns:adec="http://schemas.microsoft.com/office/drawing/2017/decorative" val="1"/>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6" name="Rectangle 15">
            <a:extLst>
              <a:ext uri="{FF2B5EF4-FFF2-40B4-BE49-F238E27FC236}">
                <a16:creationId xmlns:a16="http://schemas.microsoft.com/office/drawing/2014/main" id="{1719A70C-0738-49DD-AFB2-DBC88DBDFE30}"/>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 uri="{C183D7F6-B498-43B3-948B-1728B52AA6E4}">
                <adec:decorative xmlns:adec="http://schemas.microsoft.com/office/drawing/2017/decorative" val="1"/>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2" name="Rectangle 11">
            <a:extLst>
              <a:ext uri="{FF2B5EF4-FFF2-40B4-BE49-F238E27FC236}">
                <a16:creationId xmlns:a16="http://schemas.microsoft.com/office/drawing/2014/main" id="{CCFE6E08-D60D-47AE-A14D-702EF00D6F2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8" name="Connector: Elbow 17">
            <a:extLst>
              <a:ext uri="{FF2B5EF4-FFF2-40B4-BE49-F238E27FC236}">
                <a16:creationId xmlns:a16="http://schemas.microsoft.com/office/drawing/2014/main" id="{7E8327A4-22BD-4A78-B617-59EC354A4190}"/>
              </a:ext>
              <a:ext uri="{C183D7F6-B498-43B3-948B-1728B52AA6E4}">
                <adec:decorative xmlns:adec="http://schemas.microsoft.com/office/drawing/2017/decorative" val="1"/>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1FBD530E-0C15-48BB-B65F-9E47E688E309}"/>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4" name="Connector: Elbow 13">
            <a:extLst>
              <a:ext uri="{FF2B5EF4-FFF2-40B4-BE49-F238E27FC236}">
                <a16:creationId xmlns:a16="http://schemas.microsoft.com/office/drawing/2014/main" id="{73EED957-3A95-432B-9FEB-C5E3C8503EE8}"/>
              </a:ext>
              <a:ext uri="{C183D7F6-B498-43B3-948B-1728B52AA6E4}">
                <adec:decorative xmlns:adec="http://schemas.microsoft.com/office/drawing/2017/decorative" val="1"/>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F26E1BCA-A5B0-4313-AE82-57F776BD9941}"/>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15" name="Rectangle 14">
            <a:extLst>
              <a:ext uri="{FF2B5EF4-FFF2-40B4-BE49-F238E27FC236}">
                <a16:creationId xmlns:a16="http://schemas.microsoft.com/office/drawing/2014/main" id="{DEFF6285-7F52-4C78-A97F-2962E44DAA08}"/>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0" name="Table 19">
            <a:extLst>
              <a:ext uri="{FF2B5EF4-FFF2-40B4-BE49-F238E27FC236}">
                <a16:creationId xmlns:a16="http://schemas.microsoft.com/office/drawing/2014/main" id="{A989DE37-F43F-B0AB-65C8-6D0026118291}"/>
              </a:ext>
            </a:extLst>
          </p:cNvPr>
          <p:cNvGraphicFramePr>
            <a:graphicFrameLocks noGrp="1"/>
          </p:cNvGraphicFramePr>
          <p:nvPr>
            <p:extLst>
              <p:ext uri="{D42A27DB-BD31-4B8C-83A1-F6EECF244321}">
                <p14:modId xmlns:p14="http://schemas.microsoft.com/office/powerpoint/2010/main" val="397887593"/>
              </p:ext>
            </p:extLst>
          </p:nvPr>
        </p:nvGraphicFramePr>
        <p:xfrm>
          <a:off x="5788251" y="2985875"/>
          <a:ext cx="5415575" cy="1474822"/>
        </p:xfrm>
        <a:graphic>
          <a:graphicData uri="http://schemas.openxmlformats.org/drawingml/2006/table">
            <a:tbl>
              <a:tblPr firstRow="1"/>
              <a:tblGrid>
                <a:gridCol w="618923">
                  <a:extLst>
                    <a:ext uri="{9D8B030D-6E8A-4147-A177-3AD203B41FA5}">
                      <a16:colId xmlns:a16="http://schemas.microsoft.com/office/drawing/2014/main" val="1546051203"/>
                    </a:ext>
                  </a:extLst>
                </a:gridCol>
                <a:gridCol w="1199163">
                  <a:extLst>
                    <a:ext uri="{9D8B030D-6E8A-4147-A177-3AD203B41FA5}">
                      <a16:colId xmlns:a16="http://schemas.microsoft.com/office/drawing/2014/main" val="74226318"/>
                    </a:ext>
                  </a:extLst>
                </a:gridCol>
                <a:gridCol w="1199163">
                  <a:extLst>
                    <a:ext uri="{9D8B030D-6E8A-4147-A177-3AD203B41FA5}">
                      <a16:colId xmlns:a16="http://schemas.microsoft.com/office/drawing/2014/main" val="2735858661"/>
                    </a:ext>
                  </a:extLst>
                </a:gridCol>
                <a:gridCol w="1199163">
                  <a:extLst>
                    <a:ext uri="{9D8B030D-6E8A-4147-A177-3AD203B41FA5}">
                      <a16:colId xmlns:a16="http://schemas.microsoft.com/office/drawing/2014/main" val="1158818339"/>
                    </a:ext>
                  </a:extLst>
                </a:gridCol>
                <a:gridCol w="1199163">
                  <a:extLst>
                    <a:ext uri="{9D8B030D-6E8A-4147-A177-3AD203B41FA5}">
                      <a16:colId xmlns:a16="http://schemas.microsoft.com/office/drawing/2014/main" val="688824639"/>
                    </a:ext>
                  </a:extLst>
                </a:gridCol>
              </a:tblGrid>
              <a:tr h="322965">
                <a:tc>
                  <a:txBody>
                    <a:bodyPr/>
                    <a:lstStyle/>
                    <a:p>
                      <a:pPr algn="ctr" fontAlgn="ctr"/>
                      <a:r>
                        <a:rPr lang="en-US" sz="1000" b="1" i="0" u="none" strike="noStrike" dirty="0">
                          <a:solidFill>
                            <a:srgbClr val="000000"/>
                          </a:solidFill>
                          <a:effectLst/>
                          <a:latin typeface="Calibri" panose="020F0502020204030204" pitchFamily="34" charset="0"/>
                        </a:rPr>
                        <a:t>Control ID</a:t>
                      </a:r>
                    </a:p>
                  </a:txBody>
                  <a:tcPr marL="5904" marR="5904" marT="5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Effectiveness</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Pollutant</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Efficiency</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alibri" panose="020F0502020204030204" pitchFamily="34" charset="0"/>
                        </a:rPr>
                        <a:t>Overall % Reduction</a:t>
                      </a:r>
                    </a:p>
                  </a:txBody>
                  <a:tcPr marL="5904" marR="5904" marT="5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6414000"/>
                  </a:ext>
                </a:extLst>
              </a:tr>
              <a:tr h="164551">
                <a:tc>
                  <a:txBody>
                    <a:bodyPr/>
                    <a:lstStyle/>
                    <a:p>
                      <a:pPr algn="l" fontAlgn="b"/>
                      <a:r>
                        <a:rPr lang="en-US" sz="1000" b="0" i="0" u="none" strike="noStrike">
                          <a:solidFill>
                            <a:srgbClr val="000000"/>
                          </a:solidFill>
                          <a:effectLst/>
                          <a:latin typeface="Calibri" panose="020F0502020204030204" pitchFamily="34" charset="0"/>
                        </a:rPr>
                        <a:t>Control 1</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VOC</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68%</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4055"/>
                  </a:ext>
                </a:extLst>
              </a:tr>
              <a:tr h="164551">
                <a:tc>
                  <a:txBody>
                    <a:bodyPr/>
                    <a:lstStyle/>
                    <a:p>
                      <a:pPr algn="l" fontAlgn="b"/>
                      <a:r>
                        <a:rPr lang="en-US" sz="1000" b="0" i="0" u="none" strike="noStrike">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PM10-PRI</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80185"/>
                  </a:ext>
                </a:extLst>
              </a:tr>
              <a:tr h="164551">
                <a:tc>
                  <a:txBody>
                    <a:bodyPr/>
                    <a:lstStyle/>
                    <a:p>
                      <a:pPr algn="l" fontAlgn="b"/>
                      <a:r>
                        <a:rPr lang="en-US" sz="1000" b="0" i="0" u="none" strike="noStrike" dirty="0">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PM-CON</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49040"/>
                  </a:ext>
                </a:extLst>
              </a:tr>
              <a:tr h="164551">
                <a:tc>
                  <a:txBody>
                    <a:bodyPr/>
                    <a:lstStyle/>
                    <a:p>
                      <a:pPr algn="l" fontAlgn="b"/>
                      <a:r>
                        <a:rPr lang="en-US" sz="1000" b="0" i="0" u="none" strike="noStrike">
                          <a:solidFill>
                            <a:srgbClr val="000000"/>
                          </a:solidFill>
                          <a:effectLst/>
                          <a:latin typeface="Calibri" panose="020F0502020204030204" pitchFamily="34" charset="0"/>
                        </a:rPr>
                        <a:t>Control 3</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86%</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0392"/>
                  </a:ext>
                </a:extLst>
              </a:tr>
              <a:tr h="164551">
                <a:tc>
                  <a:txBody>
                    <a:bodyPr/>
                    <a:lstStyle/>
                    <a:p>
                      <a:pPr algn="l" fontAlgn="b"/>
                      <a:r>
                        <a:rPr lang="en-US" sz="1000" b="0" i="0" u="none" strike="noStrike">
                          <a:solidFill>
                            <a:srgbClr val="000000"/>
                          </a:solidFill>
                          <a:effectLst/>
                          <a:latin typeface="Calibri" panose="020F0502020204030204" pitchFamily="34" charset="0"/>
                        </a:rPr>
                        <a:t>Control 4</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NOX</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7074"/>
                  </a:ext>
                </a:extLst>
              </a:tr>
              <a:tr h="164551">
                <a:tc>
                  <a:txBody>
                    <a:bodyPr/>
                    <a:lstStyle/>
                    <a:p>
                      <a:pPr algn="l" fontAlgn="b"/>
                      <a:r>
                        <a:rPr lang="en-US" sz="1000" b="0" i="0" u="none" strike="noStrike">
                          <a:solidFill>
                            <a:srgbClr val="000000"/>
                          </a:solidFill>
                          <a:effectLst/>
                          <a:latin typeface="Calibri" panose="020F0502020204030204" pitchFamily="34" charset="0"/>
                        </a:rPr>
                        <a:t>Control 5</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Pb</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06359"/>
                  </a:ext>
                </a:extLst>
              </a:tr>
              <a:tr h="164551">
                <a:tc>
                  <a:txBody>
                    <a:bodyPr/>
                    <a:lstStyle/>
                    <a:p>
                      <a:pPr algn="l" fontAlgn="b"/>
                      <a:r>
                        <a:rPr lang="en-US" sz="1000" b="0" i="0" u="none" strike="noStrike">
                          <a:solidFill>
                            <a:srgbClr val="000000"/>
                          </a:solidFill>
                          <a:effectLst/>
                          <a:latin typeface="Calibri" panose="020F0502020204030204" pitchFamily="34" charset="0"/>
                        </a:rPr>
                        <a:t>Control 6</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98%</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SO2</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97%</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3159"/>
                  </a:ext>
                </a:extLst>
              </a:tr>
            </a:tbl>
          </a:graphicData>
        </a:graphic>
      </p:graphicFrame>
      <p:sp>
        <p:nvSpPr>
          <p:cNvPr id="3" name="TextBox 2">
            <a:extLst>
              <a:ext uri="{FF2B5EF4-FFF2-40B4-BE49-F238E27FC236}">
                <a16:creationId xmlns:a16="http://schemas.microsoft.com/office/drawing/2014/main" id="{DBF9EB18-A8B3-F482-583C-47ECFC8519BE}"/>
              </a:ext>
            </a:extLst>
          </p:cNvPr>
          <p:cNvSpPr txBox="1"/>
          <p:nvPr/>
        </p:nvSpPr>
        <p:spPr>
          <a:xfrm>
            <a:off x="5759350" y="2648764"/>
            <a:ext cx="1295598" cy="369332"/>
          </a:xfrm>
          <a:prstGeom prst="rect">
            <a:avLst/>
          </a:prstGeom>
          <a:noFill/>
        </p:spPr>
        <p:txBody>
          <a:bodyPr wrap="square" rtlCol="0">
            <a:spAutoFit/>
          </a:bodyPr>
          <a:lstStyle/>
          <a:p>
            <a:r>
              <a:rPr lang="en-US" dirty="0"/>
              <a:t>Controls</a:t>
            </a:r>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6" grpId="0" animBg="1"/>
      <p:bldP spid="12" grpId="0" animBg="1"/>
      <p:bldP spid="11" grpId="0" animBg="1"/>
      <p:bldP spid="5" grpId="0" animBg="1"/>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35E3-803C-9768-49F9-DA45A9025FB1}"/>
              </a:ext>
            </a:extLst>
          </p:cNvPr>
          <p:cNvSpPr>
            <a:spLocks noGrp="1"/>
          </p:cNvSpPr>
          <p:nvPr>
            <p:ph type="title"/>
          </p:nvPr>
        </p:nvSpPr>
        <p:spPr>
          <a:xfrm>
            <a:off x="5735318" y="554883"/>
            <a:ext cx="5623560" cy="1421575"/>
          </a:xfrm>
        </p:spPr>
        <p:txBody>
          <a:bodyPr>
            <a:normAutofit fontScale="90000"/>
          </a:bodyPr>
          <a:lstStyle/>
          <a:p>
            <a:r>
              <a:rPr lang="en-US" b="1" dirty="0"/>
              <a:t>Controls in Parallel and Series Paths and Release Points</a:t>
            </a:r>
          </a:p>
        </p:txBody>
      </p:sp>
      <p:sp>
        <p:nvSpPr>
          <p:cNvPr id="4" name="Slide Number Placeholder 3">
            <a:extLst>
              <a:ext uri="{FF2B5EF4-FFF2-40B4-BE49-F238E27FC236}">
                <a16:creationId xmlns:a16="http://schemas.microsoft.com/office/drawing/2014/main" id="{D14744CE-0621-E5DA-4E84-1582BB1BC85F}"/>
              </a:ext>
            </a:extLst>
          </p:cNvPr>
          <p:cNvSpPr>
            <a:spLocks noGrp="1"/>
          </p:cNvSpPr>
          <p:nvPr>
            <p:ph type="sldNum" sz="quarter" idx="12"/>
          </p:nvPr>
        </p:nvSpPr>
        <p:spPr/>
        <p:txBody>
          <a:bodyPr/>
          <a:lstStyle/>
          <a:p>
            <a:fld id="{C3625854-A157-44F5-B597-7EECA3982BD8}" type="slidenum">
              <a:rPr lang="en-US" smtClean="0"/>
              <a:t>92</a:t>
            </a:fld>
            <a:endParaRPr lang="en-US"/>
          </a:p>
        </p:txBody>
      </p:sp>
      <p:sp>
        <p:nvSpPr>
          <p:cNvPr id="5" name="Rectangle 4"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252E98A4-B8E0-2906-3D47-86448746A210}"/>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677A24E5-FA0C-0AB0-FC90-F64FE5A0608E}"/>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7" name="Connector: Elbow 6">
            <a:extLst>
              <a:ext uri="{FF2B5EF4-FFF2-40B4-BE49-F238E27FC236}">
                <a16:creationId xmlns:a16="http://schemas.microsoft.com/office/drawing/2014/main" id="{2355F9CE-500A-8686-E31A-871604DEE8C3}"/>
              </a:ext>
              <a:ext uri="{C183D7F6-B498-43B3-948B-1728B52AA6E4}">
                <adec:decorative xmlns:adec="http://schemas.microsoft.com/office/drawing/2017/decorative" val="1"/>
              </a:ext>
            </a:extLst>
          </p:cNvPr>
          <p:cNvCxnSpPr>
            <a:cxnSpLocks/>
            <a:stCxn id="6" idx="3"/>
            <a:endCxn id="11"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039C434A-8A3A-EE47-2FF6-066308638622}"/>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D120A284-DCA9-AE9D-572B-B3DCA2CD6C8E}"/>
              </a:ext>
              <a:ext uri="{C183D7F6-B498-43B3-948B-1728B52AA6E4}">
                <adec:decorative xmlns:adec="http://schemas.microsoft.com/office/drawing/2017/decorative" val="1"/>
              </a:ext>
            </a:extLst>
          </p:cNvPr>
          <p:cNvCxnSpPr>
            <a:cxnSpLocks/>
            <a:stCxn id="8" idx="0"/>
            <a:endCxn id="10"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D3102B27-6214-4909-7C01-8D1D77DB8244}"/>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Rectangle 10">
            <a:extLst>
              <a:ext uri="{FF2B5EF4-FFF2-40B4-BE49-F238E27FC236}">
                <a16:creationId xmlns:a16="http://schemas.microsoft.com/office/drawing/2014/main" id="{459E2414-DF7A-7194-D992-9A5BA7E94F27}"/>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2" name="Connector: Elbow 11">
            <a:extLst>
              <a:ext uri="{FF2B5EF4-FFF2-40B4-BE49-F238E27FC236}">
                <a16:creationId xmlns:a16="http://schemas.microsoft.com/office/drawing/2014/main" id="{22A99B2B-BA0E-14AB-F39D-75C9D7582E1F}"/>
              </a:ext>
              <a:ext uri="{C183D7F6-B498-43B3-948B-1728B52AA6E4}">
                <adec:decorative xmlns:adec="http://schemas.microsoft.com/office/drawing/2017/decorative" val="1"/>
              </a:ext>
            </a:extLst>
          </p:cNvPr>
          <p:cNvCxnSpPr>
            <a:cxnSpLocks/>
            <a:stCxn id="6" idx="0"/>
            <a:endCxn id="13"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3" name="Rectangle 12">
            <a:extLst>
              <a:ext uri="{FF2B5EF4-FFF2-40B4-BE49-F238E27FC236}">
                <a16:creationId xmlns:a16="http://schemas.microsoft.com/office/drawing/2014/main" id="{64EC540F-6DAF-06FE-045A-72D56F1E8C01}"/>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4" name="Connector: Elbow 13">
            <a:extLst>
              <a:ext uri="{FF2B5EF4-FFF2-40B4-BE49-F238E27FC236}">
                <a16:creationId xmlns:a16="http://schemas.microsoft.com/office/drawing/2014/main" id="{B72C07E1-A4D4-8CA5-08BF-928A680A10CC}"/>
              </a:ext>
              <a:ext uri="{C183D7F6-B498-43B3-948B-1728B52AA6E4}">
                <adec:decorative xmlns:adec="http://schemas.microsoft.com/office/drawing/2017/decorative" val="1"/>
              </a:ext>
            </a:extLst>
          </p:cNvPr>
          <p:cNvCxnSpPr>
            <a:cxnSpLocks/>
            <a:stCxn id="13" idx="0"/>
            <a:endCxn id="15"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3AED8655-C9F6-F8E1-64D9-F0D5E1A0A2A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6" name="Connector: Elbow 15">
            <a:extLst>
              <a:ext uri="{FF2B5EF4-FFF2-40B4-BE49-F238E27FC236}">
                <a16:creationId xmlns:a16="http://schemas.microsoft.com/office/drawing/2014/main" id="{D46C1141-4F60-824B-02B6-AB9458E8F6F6}"/>
              </a:ext>
              <a:ext uri="{C183D7F6-B498-43B3-948B-1728B52AA6E4}">
                <adec:decorative xmlns:adec="http://schemas.microsoft.com/office/drawing/2017/decorative" val="1"/>
              </a:ext>
            </a:extLst>
          </p:cNvPr>
          <p:cNvCxnSpPr>
            <a:cxnSpLocks/>
            <a:stCxn id="11" idx="1"/>
            <a:endCxn id="15"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7" name="Rectangle 16">
            <a:extLst>
              <a:ext uri="{FF2B5EF4-FFF2-40B4-BE49-F238E27FC236}">
                <a16:creationId xmlns:a16="http://schemas.microsoft.com/office/drawing/2014/main" id="{55373AB5-6391-5835-EF91-9B342CE69DAC}"/>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8" name="Connector: Elbow 17">
            <a:extLst>
              <a:ext uri="{FF2B5EF4-FFF2-40B4-BE49-F238E27FC236}">
                <a16:creationId xmlns:a16="http://schemas.microsoft.com/office/drawing/2014/main" id="{13437136-2979-BFE4-10FD-D182C2C1F3B7}"/>
              </a:ext>
              <a:ext uri="{C183D7F6-B498-43B3-948B-1728B52AA6E4}">
                <adec:decorative xmlns:adec="http://schemas.microsoft.com/office/drawing/2017/decorative" val="1"/>
              </a:ext>
            </a:extLst>
          </p:cNvPr>
          <p:cNvCxnSpPr>
            <a:cxnSpLocks/>
            <a:stCxn id="17" idx="0"/>
            <a:endCxn id="19"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450D23AC-31D4-95D6-61C2-0A2208CE7C83}"/>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20" name="Rectangle 19">
            <a:extLst>
              <a:ext uri="{FF2B5EF4-FFF2-40B4-BE49-F238E27FC236}">
                <a16:creationId xmlns:a16="http://schemas.microsoft.com/office/drawing/2014/main" id="{8567A82A-B0FD-0794-FA61-DA15BEC2F8E2}"/>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4" name="Table 23">
            <a:extLst>
              <a:ext uri="{FF2B5EF4-FFF2-40B4-BE49-F238E27FC236}">
                <a16:creationId xmlns:a16="http://schemas.microsoft.com/office/drawing/2014/main" id="{A3E68487-23BC-B432-4400-BA9C0FAE7A1E}"/>
              </a:ext>
            </a:extLst>
          </p:cNvPr>
          <p:cNvGraphicFramePr>
            <a:graphicFrameLocks noGrp="1"/>
          </p:cNvGraphicFramePr>
          <p:nvPr>
            <p:extLst>
              <p:ext uri="{D42A27DB-BD31-4B8C-83A1-F6EECF244321}">
                <p14:modId xmlns:p14="http://schemas.microsoft.com/office/powerpoint/2010/main" val="2992397364"/>
              </p:ext>
            </p:extLst>
          </p:nvPr>
        </p:nvGraphicFramePr>
        <p:xfrm>
          <a:off x="5735318" y="2476327"/>
          <a:ext cx="4851400" cy="1847850"/>
        </p:xfrm>
        <a:graphic>
          <a:graphicData uri="http://schemas.openxmlformats.org/drawingml/2006/table">
            <a:tbl>
              <a:tblPr firstRow="1"/>
              <a:tblGrid>
                <a:gridCol w="812800">
                  <a:extLst>
                    <a:ext uri="{9D8B030D-6E8A-4147-A177-3AD203B41FA5}">
                      <a16:colId xmlns:a16="http://schemas.microsoft.com/office/drawing/2014/main" val="2798802027"/>
                    </a:ext>
                  </a:extLst>
                </a:gridCol>
                <a:gridCol w="889000">
                  <a:extLst>
                    <a:ext uri="{9D8B030D-6E8A-4147-A177-3AD203B41FA5}">
                      <a16:colId xmlns:a16="http://schemas.microsoft.com/office/drawing/2014/main" val="3170381089"/>
                    </a:ext>
                  </a:extLst>
                </a:gridCol>
                <a:gridCol w="1574800">
                  <a:extLst>
                    <a:ext uri="{9D8B030D-6E8A-4147-A177-3AD203B41FA5}">
                      <a16:colId xmlns:a16="http://schemas.microsoft.com/office/drawing/2014/main" val="1374325879"/>
                    </a:ext>
                  </a:extLst>
                </a:gridCol>
                <a:gridCol w="1574800">
                  <a:extLst>
                    <a:ext uri="{9D8B030D-6E8A-4147-A177-3AD203B41FA5}">
                      <a16:colId xmlns:a16="http://schemas.microsoft.com/office/drawing/2014/main" val="2615080713"/>
                    </a:ext>
                  </a:extLst>
                </a:gridCol>
              </a:tblGrid>
              <a:tr h="368300">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0744001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4389"/>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566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145"/>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686"/>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28604"/>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14979"/>
                  </a:ext>
                </a:extLst>
              </a:tr>
              <a:tr h="18415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32982"/>
                  </a:ext>
                </a:extLst>
              </a:tr>
              <a:tr h="19050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4126"/>
                  </a:ext>
                </a:extLst>
              </a:tr>
            </a:tbl>
          </a:graphicData>
        </a:graphic>
      </p:graphicFrame>
      <p:sp>
        <p:nvSpPr>
          <p:cNvPr id="21" name="Oval 20">
            <a:extLst>
              <a:ext uri="{FF2B5EF4-FFF2-40B4-BE49-F238E27FC236}">
                <a16:creationId xmlns:a16="http://schemas.microsoft.com/office/drawing/2014/main" id="{FEA23FB5-A5D7-C078-E773-2A2FAD089FF0}"/>
              </a:ext>
              <a:ext uri="{C183D7F6-B498-43B3-948B-1728B52AA6E4}">
                <adec:decorative xmlns:adec="http://schemas.microsoft.com/office/drawing/2017/decorative" val="1"/>
              </a:ext>
            </a:extLst>
          </p:cNvPr>
          <p:cNvSpPr/>
          <p:nvPr/>
        </p:nvSpPr>
        <p:spPr>
          <a:xfrm>
            <a:off x="10097741" y="3400252"/>
            <a:ext cx="685863" cy="37457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2AAA838-7ED2-7180-3CB3-B922A206C73B}"/>
              </a:ext>
            </a:extLst>
          </p:cNvPr>
          <p:cNvGraphicFramePr>
            <a:graphicFrameLocks noGrp="1"/>
          </p:cNvGraphicFramePr>
          <p:nvPr>
            <p:extLst>
              <p:ext uri="{D42A27DB-BD31-4B8C-83A1-F6EECF244321}">
                <p14:modId xmlns:p14="http://schemas.microsoft.com/office/powerpoint/2010/main" val="2765700058"/>
              </p:ext>
            </p:extLst>
          </p:nvPr>
        </p:nvGraphicFramePr>
        <p:xfrm>
          <a:off x="5730530" y="4927775"/>
          <a:ext cx="5847835" cy="1037590"/>
        </p:xfrm>
        <a:graphic>
          <a:graphicData uri="http://schemas.openxmlformats.org/drawingml/2006/table">
            <a:tbl>
              <a:tblPr firstRow="1"/>
              <a:tblGrid>
                <a:gridCol w="955201">
                  <a:extLst>
                    <a:ext uri="{9D8B030D-6E8A-4147-A177-3AD203B41FA5}">
                      <a16:colId xmlns:a16="http://schemas.microsoft.com/office/drawing/2014/main" val="471867656"/>
                    </a:ext>
                  </a:extLst>
                </a:gridCol>
                <a:gridCol w="938150">
                  <a:extLst>
                    <a:ext uri="{9D8B030D-6E8A-4147-A177-3AD203B41FA5}">
                      <a16:colId xmlns:a16="http://schemas.microsoft.com/office/drawing/2014/main" val="1831375304"/>
                    </a:ext>
                  </a:extLst>
                </a:gridCol>
                <a:gridCol w="1187533">
                  <a:extLst>
                    <a:ext uri="{9D8B030D-6E8A-4147-A177-3AD203B41FA5}">
                      <a16:colId xmlns:a16="http://schemas.microsoft.com/office/drawing/2014/main" val="2485490894"/>
                    </a:ext>
                  </a:extLst>
                </a:gridCol>
                <a:gridCol w="1333885">
                  <a:extLst>
                    <a:ext uri="{9D8B030D-6E8A-4147-A177-3AD203B41FA5}">
                      <a16:colId xmlns:a16="http://schemas.microsoft.com/office/drawing/2014/main" val="1563881903"/>
                    </a:ext>
                  </a:extLst>
                </a:gridCol>
                <a:gridCol w="1433066">
                  <a:extLst>
                    <a:ext uri="{9D8B030D-6E8A-4147-A177-3AD203B41FA5}">
                      <a16:colId xmlns:a16="http://schemas.microsoft.com/office/drawing/2014/main" val="259443555"/>
                    </a:ext>
                  </a:extLst>
                </a:gridCol>
              </a:tblGrid>
              <a:tr h="299939">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6709873"/>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5834"/>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48655"/>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50978"/>
                  </a:ext>
                </a:extLst>
              </a:tr>
              <a:tr h="155141">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2567"/>
                  </a:ext>
                </a:extLst>
              </a:tr>
            </a:tbl>
          </a:graphicData>
        </a:graphic>
      </p:graphicFrame>
      <p:sp>
        <p:nvSpPr>
          <p:cNvPr id="3" name="TextBox 2">
            <a:extLst>
              <a:ext uri="{FF2B5EF4-FFF2-40B4-BE49-F238E27FC236}">
                <a16:creationId xmlns:a16="http://schemas.microsoft.com/office/drawing/2014/main" id="{2B052F6C-21B9-2719-1FFC-75383CF119A5}"/>
              </a:ext>
            </a:extLst>
          </p:cNvPr>
          <p:cNvSpPr txBox="1"/>
          <p:nvPr/>
        </p:nvSpPr>
        <p:spPr>
          <a:xfrm>
            <a:off x="5730530" y="2155484"/>
            <a:ext cx="1295598" cy="369332"/>
          </a:xfrm>
          <a:prstGeom prst="rect">
            <a:avLst/>
          </a:prstGeom>
          <a:noFill/>
        </p:spPr>
        <p:txBody>
          <a:bodyPr wrap="square" rtlCol="0">
            <a:spAutoFit/>
          </a:bodyPr>
          <a:lstStyle/>
          <a:p>
            <a:r>
              <a:rPr lang="en-US" dirty="0"/>
              <a:t>Paths</a:t>
            </a:r>
          </a:p>
        </p:txBody>
      </p:sp>
      <p:sp>
        <p:nvSpPr>
          <p:cNvPr id="22" name="TextBox 21">
            <a:extLst>
              <a:ext uri="{FF2B5EF4-FFF2-40B4-BE49-F238E27FC236}">
                <a16:creationId xmlns:a16="http://schemas.microsoft.com/office/drawing/2014/main" id="{8F7AF263-F348-EBDC-C83F-E80B9BFEB95F}"/>
              </a:ext>
            </a:extLst>
          </p:cNvPr>
          <p:cNvSpPr txBox="1"/>
          <p:nvPr/>
        </p:nvSpPr>
        <p:spPr>
          <a:xfrm>
            <a:off x="5730530" y="4558443"/>
            <a:ext cx="1640863"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749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5" grpId="0" animBg="1"/>
      <p:bldP spid="17" grpId="0" animBg="1"/>
      <p:bldP spid="19" grpId="0" animBg="1"/>
      <p:bldP spid="2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93</a:t>
            </a:fld>
            <a:endParaRPr lang="en-US"/>
          </a:p>
        </p:txBody>
      </p:sp>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Example with a Back-Up Process</a:t>
            </a:r>
          </a:p>
        </p:txBody>
      </p:sp>
      <p:sp>
        <p:nvSpPr>
          <p:cNvPr id="5" name="Rectangle 4" descr="A diagram shows emissions from tanks going to a loading rack.  The emissions are routed to a vapor recovery unit or to a vapor combustion unit when the vapor recovery unit is down.">
            <a:extLst>
              <a:ext uri="{FF2B5EF4-FFF2-40B4-BE49-F238E27FC236}">
                <a16:creationId xmlns:a16="http://schemas.microsoft.com/office/drawing/2014/main" id="{9717081C-E0C6-4A42-A308-7B41FCFA3CB0}"/>
              </a:ext>
              <a:ext uri="{C183D7F6-B498-43B3-948B-1728B52AA6E4}">
                <adec:decorative xmlns:adec="http://schemas.microsoft.com/office/drawing/2017/decorative" val="0"/>
              </a:ext>
            </a:extLst>
          </p:cNvPr>
          <p:cNvSpPr/>
          <p:nvPr/>
        </p:nvSpPr>
        <p:spPr>
          <a:xfrm>
            <a:off x="427712" y="1579253"/>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76EA91F-EE6C-4C1C-842C-B890462B90FF}"/>
              </a:ext>
              <a:ext uri="{C183D7F6-B498-43B3-948B-1728B52AA6E4}">
                <adec:decorative xmlns:adec="http://schemas.microsoft.com/office/drawing/2017/decorative" val="1"/>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3" name="Oval 2">
            <a:extLst>
              <a:ext uri="{FF2B5EF4-FFF2-40B4-BE49-F238E27FC236}">
                <a16:creationId xmlns:a16="http://schemas.microsoft.com/office/drawing/2014/main" id="{D6A28094-21A7-4B45-929E-7B9F170D195F}"/>
              </a:ext>
              <a:ext uri="{C183D7F6-B498-43B3-948B-1728B52AA6E4}">
                <adec:decorative xmlns:adec="http://schemas.microsoft.com/office/drawing/2017/decorative" val="1"/>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 uri="{C183D7F6-B498-43B3-948B-1728B52AA6E4}">
                <adec:decorative xmlns:adec="http://schemas.microsoft.com/office/drawing/2017/decorative" val="1"/>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 uri="{C183D7F6-B498-43B3-948B-1728B52AA6E4}">
                <adec:decorative xmlns:adec="http://schemas.microsoft.com/office/drawing/2017/decorative" val="1"/>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 uri="{C183D7F6-B498-43B3-948B-1728B52AA6E4}">
                <adec:decorative xmlns:adec="http://schemas.microsoft.com/office/drawing/2017/decorative" val="1"/>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 uri="{C183D7F6-B498-43B3-948B-1728B52AA6E4}">
                <adec:decorative xmlns:adec="http://schemas.microsoft.com/office/drawing/2017/decorative" val="1"/>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 uri="{C183D7F6-B498-43B3-948B-1728B52AA6E4}">
                <adec:decorative xmlns:adec="http://schemas.microsoft.com/office/drawing/2017/decorative" val="1"/>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 uri="{C183D7F6-B498-43B3-948B-1728B52AA6E4}">
                <adec:decorative xmlns:adec="http://schemas.microsoft.com/office/drawing/2017/decorative" val="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 uri="{C183D7F6-B498-43B3-948B-1728B52AA6E4}">
                <adec:decorative xmlns:adec="http://schemas.microsoft.com/office/drawing/2017/decorative" val="1"/>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 uri="{C183D7F6-B498-43B3-948B-1728B52AA6E4}">
                <adec:decorative xmlns:adec="http://schemas.microsoft.com/office/drawing/2017/decorative" val="1"/>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 uri="{C183D7F6-B498-43B3-948B-1728B52AA6E4}">
                <adec:decorative xmlns:adec="http://schemas.microsoft.com/office/drawing/2017/decorative" val="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 uri="{C183D7F6-B498-43B3-948B-1728B52AA6E4}">
                <adec:decorative xmlns:adec="http://schemas.microsoft.com/office/drawing/2017/decorative" val="1"/>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sp>
        <p:nvSpPr>
          <p:cNvPr id="26" name="TextBox 25">
            <a:extLst>
              <a:ext uri="{FF2B5EF4-FFF2-40B4-BE49-F238E27FC236}">
                <a16:creationId xmlns:a16="http://schemas.microsoft.com/office/drawing/2014/main" id="{7BD14724-11B2-4CA2-A84B-2A023C0CFC34}"/>
              </a:ext>
              <a:ext uri="{C183D7F6-B498-43B3-948B-1728B52AA6E4}">
                <adec:decorative xmlns:adec="http://schemas.microsoft.com/office/drawing/2017/decorative" val="1"/>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cxnSp>
        <p:nvCxnSpPr>
          <p:cNvPr id="22" name="Straight Arrow Connector 21">
            <a:extLst>
              <a:ext uri="{FF2B5EF4-FFF2-40B4-BE49-F238E27FC236}">
                <a16:creationId xmlns:a16="http://schemas.microsoft.com/office/drawing/2014/main" id="{EC391F4E-75DA-4A3B-A7FD-E9857FB70444}"/>
              </a:ext>
              <a:ext uri="{C183D7F6-B498-43B3-948B-1728B52AA6E4}">
                <adec:decorative xmlns:adec="http://schemas.microsoft.com/office/drawing/2017/decorative" val="1"/>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68FA93-29B2-47AC-9A0F-8760CBF06A2C}"/>
              </a:ext>
              <a:ext uri="{C183D7F6-B498-43B3-948B-1728B52AA6E4}">
                <adec:decorative xmlns:adec="http://schemas.microsoft.com/office/drawing/2017/decorative" val="1"/>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cxnSp>
        <p:nvCxnSpPr>
          <p:cNvPr id="8" name="Straight Arrow Connector 7">
            <a:extLst>
              <a:ext uri="{FF2B5EF4-FFF2-40B4-BE49-F238E27FC236}">
                <a16:creationId xmlns:a16="http://schemas.microsoft.com/office/drawing/2014/main" id="{4F4C3A71-313B-4F32-A88F-2EA2562F22F0}"/>
              </a:ext>
              <a:ext uri="{C183D7F6-B498-43B3-948B-1728B52AA6E4}">
                <adec:decorative xmlns:adec="http://schemas.microsoft.com/office/drawing/2017/decorative" val="1"/>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 uri="{C183D7F6-B498-43B3-948B-1728B52AA6E4}">
                <adec:decorative xmlns:adec="http://schemas.microsoft.com/office/drawing/2017/decorative" val="1"/>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5" name="Arc 44">
            <a:extLst>
              <a:ext uri="{FF2B5EF4-FFF2-40B4-BE49-F238E27FC236}">
                <a16:creationId xmlns:a16="http://schemas.microsoft.com/office/drawing/2014/main" id="{5C88E6BE-12BE-4309-B66B-6A6014F2D0ED}"/>
              </a:ext>
              <a:ext uri="{C183D7F6-B498-43B3-948B-1728B52AA6E4}">
                <adec:decorative xmlns:adec="http://schemas.microsoft.com/office/drawing/2017/decorative" val="1"/>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 uri="{C183D7F6-B498-43B3-948B-1728B52AA6E4}">
                <adec:decorative xmlns:adec="http://schemas.microsoft.com/office/drawing/2017/decorative" val="1"/>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 uri="{C183D7F6-B498-43B3-948B-1728B52AA6E4}">
                <adec:decorative xmlns:adec="http://schemas.microsoft.com/office/drawing/2017/decorative" val="1"/>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cxnSp>
        <p:nvCxnSpPr>
          <p:cNvPr id="24" name="Straight Arrow Connector 23">
            <a:extLst>
              <a:ext uri="{FF2B5EF4-FFF2-40B4-BE49-F238E27FC236}">
                <a16:creationId xmlns:a16="http://schemas.microsoft.com/office/drawing/2014/main" id="{6E62ED72-8524-4779-9A3E-AE39C1D081B0}"/>
              </a:ext>
              <a:ext uri="{C183D7F6-B498-43B3-948B-1728B52AA6E4}">
                <adec:decorative xmlns:adec="http://schemas.microsoft.com/office/drawing/2017/decorative" val="1"/>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83DBB0-79AB-472C-96E8-8958C90BF1E6}"/>
              </a:ext>
              <a:ext uri="{C183D7F6-B498-43B3-948B-1728B52AA6E4}">
                <adec:decorative xmlns:adec="http://schemas.microsoft.com/office/drawing/2017/decorative" val="1"/>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 uri="{C183D7F6-B498-43B3-948B-1728B52AA6E4}">
                <adec:decorative xmlns:adec="http://schemas.microsoft.com/office/drawing/2017/decorative" val="1"/>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a:extLst>
              <a:ext uri="{FF2B5EF4-FFF2-40B4-BE49-F238E27FC236}">
                <a16:creationId xmlns:a16="http://schemas.microsoft.com/office/drawing/2014/main" id="{1428174A-1C3D-470A-853A-2AF2F86955F1}"/>
              </a:ext>
              <a:ext uri="{C183D7F6-B498-43B3-948B-1728B52AA6E4}">
                <adec:decorative xmlns:adec="http://schemas.microsoft.com/office/drawing/2017/decorative" val="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 uri="{C183D7F6-B498-43B3-948B-1728B52AA6E4}">
                <adec:decorative xmlns:adec="http://schemas.microsoft.com/office/drawing/2017/decorative" val="1"/>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 uri="{C183D7F6-B498-43B3-948B-1728B52AA6E4}">
                <adec:decorative xmlns:adec="http://schemas.microsoft.com/office/drawing/2017/decorative" val="1"/>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 uri="{C183D7F6-B498-43B3-948B-1728B52AA6E4}">
                <adec:decorative xmlns:adec="http://schemas.microsoft.com/office/drawing/2017/decorative" val="1"/>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cxnSp>
        <p:nvCxnSpPr>
          <p:cNvPr id="33" name="Straight Arrow Connector 32">
            <a:extLst>
              <a:ext uri="{FF2B5EF4-FFF2-40B4-BE49-F238E27FC236}">
                <a16:creationId xmlns:a16="http://schemas.microsoft.com/office/drawing/2014/main" id="{21318E77-7EF2-48CF-878A-6C4233A2BE02}"/>
              </a:ext>
              <a:ext uri="{C183D7F6-B498-43B3-948B-1728B52AA6E4}">
                <adec:decorative xmlns:adec="http://schemas.microsoft.com/office/drawing/2017/decorative" val="1"/>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085A38-FA84-4D6A-B398-9FD0255E71FD}"/>
              </a:ext>
              <a:ext uri="{C183D7F6-B498-43B3-948B-1728B52AA6E4}">
                <adec:decorative xmlns:adec="http://schemas.microsoft.com/office/drawing/2017/decorative" val="1"/>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4776" y="1502688"/>
            <a:ext cx="3555360" cy="5355312"/>
          </a:xfrm>
          <a:prstGeom prst="rect">
            <a:avLst/>
          </a:prstGeom>
          <a:noFill/>
        </p:spPr>
        <p:txBody>
          <a:bodyPr wrap="square" rtlCol="0">
            <a:spAutoFit/>
          </a:bodyPr>
          <a:lstStyle/>
          <a:p>
            <a:r>
              <a:rPr lang="en-US" dirty="0"/>
              <a:t>1. The emissions only go to the VCU when the VRU is not working, per permit. The VCU is a backup to the VRU and was only used about 1% of 2019 or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 has VOC and NOx/CO.</a:t>
            </a:r>
          </a:p>
          <a:p>
            <a:endParaRPr lang="en-US" dirty="0"/>
          </a:p>
        </p:txBody>
      </p:sp>
    </p:spTree>
    <p:extLst>
      <p:ext uri="{BB962C8B-B14F-4D97-AF65-F5344CB8AC3E}">
        <p14:creationId xmlns:p14="http://schemas.microsoft.com/office/powerpoint/2010/main" val="37179690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86D422-4399-FF76-EEBC-B4A96A6891C4}"/>
              </a:ext>
            </a:extLst>
          </p:cNvPr>
          <p:cNvSpPr>
            <a:spLocks noGrp="1"/>
          </p:cNvSpPr>
          <p:nvPr>
            <p:ph type="sldNum" sz="quarter" idx="12"/>
          </p:nvPr>
        </p:nvSpPr>
        <p:spPr/>
        <p:txBody>
          <a:bodyPr/>
          <a:lstStyle/>
          <a:p>
            <a:fld id="{C3625854-A157-44F5-B597-7EECA3982BD8}" type="slidenum">
              <a:rPr lang="en-US" smtClean="0"/>
              <a:t>94</a:t>
            </a:fld>
            <a:endParaRPr lang="en-US"/>
          </a:p>
        </p:txBody>
      </p:sp>
      <p:sp>
        <p:nvSpPr>
          <p:cNvPr id="3" name="Title 2">
            <a:extLst>
              <a:ext uri="{FF2B5EF4-FFF2-40B4-BE49-F238E27FC236}">
                <a16:creationId xmlns:a16="http://schemas.microsoft.com/office/drawing/2014/main" id="{EDF381D6-56BE-46FE-A522-9AC6961C27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VRU and VCU Example Continued</a:t>
            </a:r>
          </a:p>
        </p:txBody>
      </p:sp>
      <p:sp>
        <p:nvSpPr>
          <p:cNvPr id="2" name="Rectangle 1" descr="A diagram shows two processes each sending emissions to the vapor recovery unit and the vapoer combustion unit respectively, showing that the emissions from the tanks can be represented by two separate processes.">
            <a:extLst>
              <a:ext uri="{FF2B5EF4-FFF2-40B4-BE49-F238E27FC236}">
                <a16:creationId xmlns:a16="http://schemas.microsoft.com/office/drawing/2014/main" id="{E38207CF-9D1B-41E3-836F-4E0EC469A367}"/>
              </a:ext>
              <a:ext uri="{C183D7F6-B498-43B3-948B-1728B52AA6E4}">
                <adec:decorative xmlns:adec="http://schemas.microsoft.com/office/drawing/2017/decorative" val="0"/>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00D45-BD8A-49E9-982F-48E504EEBE48}"/>
              </a:ext>
              <a:ext uri="{C183D7F6-B498-43B3-948B-1728B52AA6E4}">
                <adec:decorative xmlns:adec="http://schemas.microsoft.com/office/drawing/2017/decorative" val="1"/>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4AF07D11-E894-487E-8530-11EDE79D9502}"/>
              </a:ext>
              <a:ext uri="{C183D7F6-B498-43B3-948B-1728B52AA6E4}">
                <adec:decorative xmlns:adec="http://schemas.microsoft.com/office/drawing/2017/decorative" val="1"/>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 uri="{C183D7F6-B498-43B3-948B-1728B52AA6E4}">
                <adec:decorative xmlns:adec="http://schemas.microsoft.com/office/drawing/2017/decorative" val="1"/>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pPr algn="ctr"/>
            <a:r>
              <a:rPr lang="en-US"/>
              <a:t>VRU</a:t>
            </a:r>
            <a:endParaRPr lang="en-US" dirty="0"/>
          </a:p>
        </p:txBody>
      </p:sp>
      <p:sp>
        <p:nvSpPr>
          <p:cNvPr id="39" name="TextBox 38">
            <a:extLst>
              <a:ext uri="{FF2B5EF4-FFF2-40B4-BE49-F238E27FC236}">
                <a16:creationId xmlns:a16="http://schemas.microsoft.com/office/drawing/2014/main" id="{614BF30F-EDE1-4611-94A6-0864511C2BC7}"/>
              </a:ext>
              <a:ext uri="{C183D7F6-B498-43B3-948B-1728B52AA6E4}">
                <adec:decorative xmlns:adec="http://schemas.microsoft.com/office/drawing/2017/decorative" val="1"/>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17" name="Rectangle 16">
            <a:extLst>
              <a:ext uri="{FF2B5EF4-FFF2-40B4-BE49-F238E27FC236}">
                <a16:creationId xmlns:a16="http://schemas.microsoft.com/office/drawing/2014/main" id="{3AF0BB36-B40E-445A-A99B-169342744F6A}"/>
              </a:ext>
              <a:ext uri="{C183D7F6-B498-43B3-948B-1728B52AA6E4}">
                <adec:decorative xmlns:adec="http://schemas.microsoft.com/office/drawing/2017/decorative" val="1"/>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6" name="Oval 15">
            <a:extLst>
              <a:ext uri="{FF2B5EF4-FFF2-40B4-BE49-F238E27FC236}">
                <a16:creationId xmlns:a16="http://schemas.microsoft.com/office/drawing/2014/main" id="{F655FDD9-1639-406C-8C94-F4EDB433BB04}"/>
              </a:ext>
              <a:ext uri="{C183D7F6-B498-43B3-948B-1728B52AA6E4}">
                <adec:decorative xmlns:adec="http://schemas.microsoft.com/office/drawing/2017/decorative" val="1"/>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A23569A-88EC-451A-A7E4-0EC5C0455B0F}"/>
              </a:ext>
              <a:ext uri="{C183D7F6-B498-43B3-948B-1728B52AA6E4}">
                <adec:decorative xmlns:adec="http://schemas.microsoft.com/office/drawing/2017/decorative" val="1"/>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 uri="{C183D7F6-B498-43B3-948B-1728B52AA6E4}">
                <adec:decorative xmlns:adec="http://schemas.microsoft.com/office/drawing/2017/decorative" val="1"/>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5" name="TextBox 4">
            <a:extLst>
              <a:ext uri="{FF2B5EF4-FFF2-40B4-BE49-F238E27FC236}">
                <a16:creationId xmlns:a16="http://schemas.microsoft.com/office/drawing/2014/main" id="{3EB91DB8-96D2-4169-90EC-2A0CA9D833FF}"/>
              </a:ext>
              <a:ext uri="{C183D7F6-B498-43B3-948B-1728B52AA6E4}">
                <adec:decorative xmlns:adec="http://schemas.microsoft.com/office/drawing/2017/decorative" val="1"/>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sp>
        <p:nvSpPr>
          <p:cNvPr id="38" name="TextBox 37">
            <a:extLst>
              <a:ext uri="{FF2B5EF4-FFF2-40B4-BE49-F238E27FC236}">
                <a16:creationId xmlns:a16="http://schemas.microsoft.com/office/drawing/2014/main" id="{05243FFF-24E6-471F-A33E-9643D88CCFBC}"/>
              </a:ext>
              <a:ext uri="{C183D7F6-B498-43B3-948B-1728B52AA6E4}">
                <adec:decorative xmlns:adec="http://schemas.microsoft.com/office/drawing/2017/decorative" val="1"/>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cxnSp>
        <p:nvCxnSpPr>
          <p:cNvPr id="20" name="Straight Arrow Connector 19">
            <a:extLst>
              <a:ext uri="{FF2B5EF4-FFF2-40B4-BE49-F238E27FC236}">
                <a16:creationId xmlns:a16="http://schemas.microsoft.com/office/drawing/2014/main" id="{AE855035-F719-485F-B866-127EAD1F5D35}"/>
              </a:ext>
              <a:ext uri="{C183D7F6-B498-43B3-948B-1728B52AA6E4}">
                <adec:decorative xmlns:adec="http://schemas.microsoft.com/office/drawing/2017/decorative" val="1"/>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 uri="{C183D7F6-B498-43B3-948B-1728B52AA6E4}">
                <adec:decorative xmlns:adec="http://schemas.microsoft.com/office/drawing/2017/decorative" val="1"/>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sp>
        <p:nvSpPr>
          <p:cNvPr id="18" name="TextBox 17">
            <a:extLst>
              <a:ext uri="{FF2B5EF4-FFF2-40B4-BE49-F238E27FC236}">
                <a16:creationId xmlns:a16="http://schemas.microsoft.com/office/drawing/2014/main" id="{BAA680AC-D711-46BB-9059-41E9CE7B926E}"/>
              </a:ext>
              <a:ext uri="{C183D7F6-B498-43B3-948B-1728B52AA6E4}">
                <adec:decorative xmlns:adec="http://schemas.microsoft.com/office/drawing/2017/decorative" val="1"/>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pPr algn="ctr"/>
            <a:r>
              <a:rPr lang="en-US"/>
              <a:t>VCU</a:t>
            </a:r>
            <a:endParaRPr lang="en-US" dirty="0"/>
          </a:p>
        </p:txBody>
      </p:sp>
      <p:sp>
        <p:nvSpPr>
          <p:cNvPr id="47" name="TextBox 46">
            <a:extLst>
              <a:ext uri="{FF2B5EF4-FFF2-40B4-BE49-F238E27FC236}">
                <a16:creationId xmlns:a16="http://schemas.microsoft.com/office/drawing/2014/main" id="{7B3AFFA9-14C0-4955-876E-252E8CA3762C}"/>
              </a:ext>
              <a:ext uri="{C183D7F6-B498-43B3-948B-1728B52AA6E4}">
                <adec:decorative xmlns:adec="http://schemas.microsoft.com/office/drawing/2017/decorative" val="1"/>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6" name="Oval 45">
            <a:extLst>
              <a:ext uri="{FF2B5EF4-FFF2-40B4-BE49-F238E27FC236}">
                <a16:creationId xmlns:a16="http://schemas.microsoft.com/office/drawing/2014/main" id="{72A20BA6-5703-49CB-834B-40514C0F1E59}"/>
              </a:ext>
              <a:ext uri="{C183D7F6-B498-43B3-948B-1728B52AA6E4}">
                <adec:decorative xmlns:adec="http://schemas.microsoft.com/office/drawing/2017/decorative" val="1"/>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B54069A-AAF1-4A66-85C9-DD3B9D1E0BB9}"/>
              </a:ext>
              <a:ext uri="{C183D7F6-B498-43B3-948B-1728B52AA6E4}">
                <adec:decorative xmlns:adec="http://schemas.microsoft.com/office/drawing/2017/decorative" val="1"/>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 uri="{C183D7F6-B498-43B3-948B-1728B52AA6E4}">
                <adec:decorative xmlns:adec="http://schemas.microsoft.com/office/drawing/2017/decorative" val="1"/>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44" name="TextBox 43">
            <a:extLst>
              <a:ext uri="{FF2B5EF4-FFF2-40B4-BE49-F238E27FC236}">
                <a16:creationId xmlns:a16="http://schemas.microsoft.com/office/drawing/2014/main" id="{63F84F3E-7241-4030-AC3C-AB611DD65BDD}"/>
              </a:ext>
              <a:ext uri="{C183D7F6-B498-43B3-948B-1728B52AA6E4}">
                <adec:decorative xmlns:adec="http://schemas.microsoft.com/office/drawing/2017/decorative" val="0"/>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51" name="Left Brace 50">
            <a:extLst>
              <a:ext uri="{FF2B5EF4-FFF2-40B4-BE49-F238E27FC236}">
                <a16:creationId xmlns:a16="http://schemas.microsoft.com/office/drawing/2014/main" id="{CCFF1FDA-A388-43CF-AAEF-1CD3AD816F8B}"/>
              </a:ext>
              <a:ext uri="{C183D7F6-B498-43B3-948B-1728B52AA6E4}">
                <adec:decorative xmlns:adec="http://schemas.microsoft.com/office/drawing/2017/decorative" val="1"/>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36DBBCC-BF44-406F-AC34-FD98E4412E1D}"/>
              </a:ext>
              <a:ext uri="{C183D7F6-B498-43B3-948B-1728B52AA6E4}">
                <adec:decorative xmlns:adec="http://schemas.microsoft.com/office/drawing/2017/decorative" val="0"/>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  going to fugitives.</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52" name="Left Brace 51">
            <a:extLst>
              <a:ext uri="{FF2B5EF4-FFF2-40B4-BE49-F238E27FC236}">
                <a16:creationId xmlns:a16="http://schemas.microsoft.com/office/drawing/2014/main" id="{404A42AA-0B7C-481C-9866-B680D00B100B}"/>
              </a:ext>
              <a:ext uri="{C183D7F6-B498-43B3-948B-1728B52AA6E4}">
                <adec:decorative xmlns:adec="http://schemas.microsoft.com/office/drawing/2017/decorative" val="1"/>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923330"/>
          </a:xfrm>
          <a:prstGeom prst="rect">
            <a:avLst/>
          </a:prstGeom>
          <a:noFill/>
        </p:spPr>
        <p:txBody>
          <a:bodyPr wrap="square" rtlCol="0">
            <a:spAutoFit/>
          </a:bodyPr>
          <a:lstStyle/>
          <a:p>
            <a:r>
              <a:rPr lang="en-US" dirty="0"/>
              <a:t>Recall VCU is a “backup” for the first process.  When the VRU is offline, the VCU is running.  </a:t>
            </a:r>
          </a:p>
        </p:txBody>
      </p:sp>
    </p:spTree>
    <p:extLst>
      <p:ext uri="{BB962C8B-B14F-4D97-AF65-F5344CB8AC3E}">
        <p14:creationId xmlns:p14="http://schemas.microsoft.com/office/powerpoint/2010/main" val="11245000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B26B-8FDB-E98F-3120-E839045FC9D3}"/>
              </a:ext>
            </a:extLst>
          </p:cNvPr>
          <p:cNvSpPr>
            <a:spLocks noGrp="1"/>
          </p:cNvSpPr>
          <p:nvPr>
            <p:ph type="title"/>
          </p:nvPr>
        </p:nvSpPr>
        <p:spPr>
          <a:xfrm>
            <a:off x="838200" y="5544806"/>
            <a:ext cx="10515600" cy="1489475"/>
          </a:xfrm>
        </p:spPr>
        <p:txBody>
          <a:bodyPr>
            <a:noAutofit/>
          </a:bodyPr>
          <a:lstStyle/>
          <a:p>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have three processes that feed two scrubbers and one common stack.  Only two out of three processes operate at a time and only one scrubber is in service.  Emission Factors for each scrubber may be different.  How is this set up?</a:t>
            </a:r>
            <a:b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br>
            <a:endParaRPr lang="en-US" sz="1800" dirty="0"/>
          </a:p>
        </p:txBody>
      </p:sp>
      <p:sp>
        <p:nvSpPr>
          <p:cNvPr id="4" name="Cylinder 3">
            <a:extLst>
              <a:ext uri="{FF2B5EF4-FFF2-40B4-BE49-F238E27FC236}">
                <a16:creationId xmlns:a16="http://schemas.microsoft.com/office/drawing/2014/main" id="{0319C05E-15C5-BCD2-C191-51A2D7835159}"/>
              </a:ext>
            </a:extLst>
          </p:cNvPr>
          <p:cNvSpPr/>
          <p:nvPr/>
        </p:nvSpPr>
        <p:spPr>
          <a:xfrm>
            <a:off x="9882765" y="2932984"/>
            <a:ext cx="929898" cy="215426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Stack Release Point</a:t>
            </a:r>
          </a:p>
        </p:txBody>
      </p:sp>
      <p:sp>
        <p:nvSpPr>
          <p:cNvPr id="5" name="TextBox 4">
            <a:extLst>
              <a:ext uri="{FF2B5EF4-FFF2-40B4-BE49-F238E27FC236}">
                <a16:creationId xmlns:a16="http://schemas.microsoft.com/office/drawing/2014/main" id="{952EF039-F8D8-93EF-47DE-3DF2198F4C30}"/>
              </a:ext>
            </a:extLst>
          </p:cNvPr>
          <p:cNvSpPr txBox="1"/>
          <p:nvPr/>
        </p:nvSpPr>
        <p:spPr>
          <a:xfrm>
            <a:off x="1264417" y="3152147"/>
            <a:ext cx="1177872" cy="369332"/>
          </a:xfrm>
          <a:prstGeom prst="rect">
            <a:avLst/>
          </a:prstGeom>
          <a:noFill/>
        </p:spPr>
        <p:txBody>
          <a:bodyPr wrap="square" rtlCol="0">
            <a:spAutoFit/>
          </a:bodyPr>
          <a:lstStyle/>
          <a:p>
            <a:r>
              <a:rPr lang="en-US" dirty="0"/>
              <a:t>Process 1</a:t>
            </a:r>
          </a:p>
        </p:txBody>
      </p:sp>
      <p:sp>
        <p:nvSpPr>
          <p:cNvPr id="6" name="TextBox 5">
            <a:extLst>
              <a:ext uri="{FF2B5EF4-FFF2-40B4-BE49-F238E27FC236}">
                <a16:creationId xmlns:a16="http://schemas.microsoft.com/office/drawing/2014/main" id="{66738208-1E38-6DE6-4969-1100A3E22EDB}"/>
              </a:ext>
            </a:extLst>
          </p:cNvPr>
          <p:cNvSpPr txBox="1"/>
          <p:nvPr/>
        </p:nvSpPr>
        <p:spPr>
          <a:xfrm>
            <a:off x="4119113" y="2967481"/>
            <a:ext cx="1355250" cy="369332"/>
          </a:xfrm>
          <a:prstGeom prst="rect">
            <a:avLst/>
          </a:prstGeom>
          <a:noFill/>
          <a:ln>
            <a:solidFill>
              <a:srgbClr val="7030A0"/>
            </a:solidFill>
          </a:ln>
        </p:spPr>
        <p:txBody>
          <a:bodyPr wrap="square" rtlCol="0">
            <a:spAutoFit/>
          </a:bodyPr>
          <a:lstStyle/>
          <a:p>
            <a:r>
              <a:rPr lang="en-US" dirty="0"/>
              <a:t>Scrubber 1</a:t>
            </a:r>
          </a:p>
        </p:txBody>
      </p:sp>
      <p:sp>
        <p:nvSpPr>
          <p:cNvPr id="7" name="TextBox 6">
            <a:extLst>
              <a:ext uri="{FF2B5EF4-FFF2-40B4-BE49-F238E27FC236}">
                <a16:creationId xmlns:a16="http://schemas.microsoft.com/office/drawing/2014/main" id="{23906F93-3AAE-2342-DA38-6571C4D966CF}"/>
              </a:ext>
            </a:extLst>
          </p:cNvPr>
          <p:cNvSpPr txBox="1"/>
          <p:nvPr/>
        </p:nvSpPr>
        <p:spPr>
          <a:xfrm>
            <a:off x="4149035" y="4479670"/>
            <a:ext cx="1429678" cy="369332"/>
          </a:xfrm>
          <a:prstGeom prst="rect">
            <a:avLst/>
          </a:prstGeom>
          <a:noFill/>
          <a:ln>
            <a:solidFill>
              <a:srgbClr val="7030A0"/>
            </a:solidFill>
          </a:ln>
        </p:spPr>
        <p:txBody>
          <a:bodyPr wrap="square" rtlCol="0">
            <a:spAutoFit/>
          </a:bodyPr>
          <a:lstStyle/>
          <a:p>
            <a:r>
              <a:rPr lang="en-US" dirty="0"/>
              <a:t>Scrubber 2</a:t>
            </a:r>
          </a:p>
        </p:txBody>
      </p:sp>
      <p:sp>
        <p:nvSpPr>
          <p:cNvPr id="8" name="TextBox 7">
            <a:extLst>
              <a:ext uri="{FF2B5EF4-FFF2-40B4-BE49-F238E27FC236}">
                <a16:creationId xmlns:a16="http://schemas.microsoft.com/office/drawing/2014/main" id="{8A9627D9-1792-9009-F9F6-B68BAE3011B1}"/>
              </a:ext>
            </a:extLst>
          </p:cNvPr>
          <p:cNvSpPr txBox="1"/>
          <p:nvPr/>
        </p:nvSpPr>
        <p:spPr>
          <a:xfrm>
            <a:off x="1264417" y="3655908"/>
            <a:ext cx="1177872" cy="369332"/>
          </a:xfrm>
          <a:prstGeom prst="rect">
            <a:avLst/>
          </a:prstGeom>
          <a:noFill/>
        </p:spPr>
        <p:txBody>
          <a:bodyPr wrap="square" rtlCol="0">
            <a:spAutoFit/>
          </a:bodyPr>
          <a:lstStyle/>
          <a:p>
            <a:r>
              <a:rPr lang="en-US" dirty="0"/>
              <a:t>Process 2</a:t>
            </a:r>
          </a:p>
        </p:txBody>
      </p:sp>
      <p:sp>
        <p:nvSpPr>
          <p:cNvPr id="9" name="TextBox 8">
            <a:extLst>
              <a:ext uri="{FF2B5EF4-FFF2-40B4-BE49-F238E27FC236}">
                <a16:creationId xmlns:a16="http://schemas.microsoft.com/office/drawing/2014/main" id="{3D54CE56-E7DB-6AA1-580B-E05E76C15093}"/>
              </a:ext>
            </a:extLst>
          </p:cNvPr>
          <p:cNvSpPr txBox="1"/>
          <p:nvPr/>
        </p:nvSpPr>
        <p:spPr>
          <a:xfrm>
            <a:off x="1264417" y="4184514"/>
            <a:ext cx="1177872" cy="369332"/>
          </a:xfrm>
          <a:prstGeom prst="rect">
            <a:avLst/>
          </a:prstGeom>
          <a:noFill/>
        </p:spPr>
        <p:txBody>
          <a:bodyPr wrap="square" rtlCol="0">
            <a:spAutoFit/>
          </a:bodyPr>
          <a:lstStyle/>
          <a:p>
            <a:r>
              <a:rPr lang="en-US" dirty="0"/>
              <a:t>Process 3</a:t>
            </a:r>
          </a:p>
        </p:txBody>
      </p:sp>
      <p:cxnSp>
        <p:nvCxnSpPr>
          <p:cNvPr id="11" name="Straight Arrow Connector 10">
            <a:extLst>
              <a:ext uri="{FF2B5EF4-FFF2-40B4-BE49-F238E27FC236}">
                <a16:creationId xmlns:a16="http://schemas.microsoft.com/office/drawing/2014/main" id="{61EBFAEA-23EB-F9E1-0E48-174F1A988D21}"/>
              </a:ext>
            </a:extLst>
          </p:cNvPr>
          <p:cNvCxnSpPr>
            <a:cxnSpLocks/>
            <a:stCxn id="5" idx="3"/>
            <a:endCxn id="12" idx="2"/>
          </p:cNvCxnSpPr>
          <p:nvPr/>
        </p:nvCxnSpPr>
        <p:spPr>
          <a:xfrm>
            <a:off x="2442289" y="3336813"/>
            <a:ext cx="1405823" cy="649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445E7705-AE41-1F26-3C69-083A6FC07C62}"/>
              </a:ext>
            </a:extLst>
          </p:cNvPr>
          <p:cNvSpPr/>
          <p:nvPr/>
        </p:nvSpPr>
        <p:spPr>
          <a:xfrm>
            <a:off x="3848112" y="2312678"/>
            <a:ext cx="1934707" cy="334763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8BD2C0C-C7DA-C6DB-A274-28B006435787}"/>
              </a:ext>
            </a:extLst>
          </p:cNvPr>
          <p:cNvCxnSpPr>
            <a:cxnSpLocks/>
            <a:stCxn id="8" idx="3"/>
            <a:endCxn id="12" idx="2"/>
          </p:cNvCxnSpPr>
          <p:nvPr/>
        </p:nvCxnSpPr>
        <p:spPr>
          <a:xfrm>
            <a:off x="2442289" y="3840574"/>
            <a:ext cx="1405823" cy="145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273F977-2BBE-7BED-5F10-742EC148CF50}"/>
              </a:ext>
            </a:extLst>
          </p:cNvPr>
          <p:cNvCxnSpPr>
            <a:cxnSpLocks/>
            <a:stCxn id="9" idx="3"/>
            <a:endCxn id="12" idx="2"/>
          </p:cNvCxnSpPr>
          <p:nvPr/>
        </p:nvCxnSpPr>
        <p:spPr>
          <a:xfrm flipV="1">
            <a:off x="2442289" y="3986495"/>
            <a:ext cx="1405823" cy="3826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DAFCE41-9096-BA3A-C5A4-53AED9B73646}"/>
              </a:ext>
            </a:extLst>
          </p:cNvPr>
          <p:cNvCxnSpPr>
            <a:cxnSpLocks/>
            <a:stCxn id="12" idx="6"/>
            <a:endCxn id="4" idx="2"/>
          </p:cNvCxnSpPr>
          <p:nvPr/>
        </p:nvCxnSpPr>
        <p:spPr>
          <a:xfrm>
            <a:off x="5782819" y="3986495"/>
            <a:ext cx="4099946" cy="23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99418F2-71A9-3EC4-2F49-FF38873990D7}"/>
              </a:ext>
            </a:extLst>
          </p:cNvPr>
          <p:cNvSpPr txBox="1"/>
          <p:nvPr/>
        </p:nvSpPr>
        <p:spPr>
          <a:xfrm>
            <a:off x="5906188" y="1712513"/>
            <a:ext cx="3976577" cy="1200329"/>
          </a:xfrm>
          <a:prstGeom prst="rect">
            <a:avLst/>
          </a:prstGeom>
          <a:noFill/>
        </p:spPr>
        <p:txBody>
          <a:bodyPr wrap="square" rtlCol="0">
            <a:spAutoFit/>
          </a:bodyPr>
          <a:lstStyle/>
          <a:p>
            <a:r>
              <a:rPr lang="en-US" dirty="0"/>
              <a:t>If both scrubbers remove the same pollutant/s:  Path 1 contains both scrubbers set up in parallel (both have sequence = 1 position).  </a:t>
            </a:r>
          </a:p>
        </p:txBody>
      </p:sp>
      <p:sp>
        <p:nvSpPr>
          <p:cNvPr id="37" name="TextBox 36">
            <a:extLst>
              <a:ext uri="{FF2B5EF4-FFF2-40B4-BE49-F238E27FC236}">
                <a16:creationId xmlns:a16="http://schemas.microsoft.com/office/drawing/2014/main" id="{5057250A-318E-1292-004E-76EA3A5BFF6E}"/>
              </a:ext>
            </a:extLst>
          </p:cNvPr>
          <p:cNvSpPr txBox="1"/>
          <p:nvPr/>
        </p:nvSpPr>
        <p:spPr>
          <a:xfrm>
            <a:off x="4422622" y="1923624"/>
            <a:ext cx="882503" cy="369332"/>
          </a:xfrm>
          <a:prstGeom prst="rect">
            <a:avLst/>
          </a:prstGeom>
          <a:noFill/>
        </p:spPr>
        <p:txBody>
          <a:bodyPr wrap="square" rtlCol="0">
            <a:spAutoFit/>
          </a:bodyPr>
          <a:lstStyle/>
          <a:p>
            <a:r>
              <a:rPr lang="en-US" dirty="0"/>
              <a:t>Path 1</a:t>
            </a:r>
          </a:p>
        </p:txBody>
      </p:sp>
      <p:sp>
        <p:nvSpPr>
          <p:cNvPr id="3" name="Title 1">
            <a:extLst>
              <a:ext uri="{FF2B5EF4-FFF2-40B4-BE49-F238E27FC236}">
                <a16:creationId xmlns:a16="http://schemas.microsoft.com/office/drawing/2014/main" id="{A1D6685D-8D41-9365-8ADE-617D34AAADD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Example with Two Scrubbers</a:t>
            </a:r>
          </a:p>
        </p:txBody>
      </p:sp>
    </p:spTree>
    <p:extLst>
      <p:ext uri="{BB962C8B-B14F-4D97-AF65-F5344CB8AC3E}">
        <p14:creationId xmlns:p14="http://schemas.microsoft.com/office/powerpoint/2010/main" val="229785352"/>
      </p:ext>
    </p:extLst>
  </p:cSld>
  <p:clrMapOvr>
    <a:masterClrMapping/>
  </p:clrMapOvr>
  <mc:AlternateContent xmlns:mc="http://schemas.openxmlformats.org/markup-compatibility/2006" xmlns:p14="http://schemas.microsoft.com/office/powerpoint/2010/main">
    <mc:Choice Requires="p14">
      <p:transition spd="slow" p14:dur="2000" advTm="21580"/>
    </mc:Choice>
    <mc:Fallback xmlns="">
      <p:transition spd="slow" advTm="2158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E3B3-95D9-A69A-66D0-6403AEF71EC5}"/>
              </a:ext>
            </a:extLst>
          </p:cNvPr>
          <p:cNvSpPr>
            <a:spLocks noGrp="1"/>
          </p:cNvSpPr>
          <p:nvPr>
            <p:ph type="title"/>
          </p:nvPr>
        </p:nvSpPr>
        <p:spPr/>
        <p:txBody>
          <a:bodyPr/>
          <a:lstStyle/>
          <a:p>
            <a:r>
              <a:rPr lang="en-US" b="1" dirty="0"/>
              <a:t>Steps</a:t>
            </a:r>
          </a:p>
        </p:txBody>
      </p:sp>
      <p:sp>
        <p:nvSpPr>
          <p:cNvPr id="3" name="Content Placeholder 2">
            <a:extLst>
              <a:ext uri="{FF2B5EF4-FFF2-40B4-BE49-F238E27FC236}">
                <a16:creationId xmlns:a16="http://schemas.microsoft.com/office/drawing/2014/main" id="{6D161519-4C8F-2F41-E2E6-640B4259D668}"/>
              </a:ext>
            </a:extLst>
          </p:cNvPr>
          <p:cNvSpPr>
            <a:spLocks noGrp="1"/>
          </p:cNvSpPr>
          <p:nvPr>
            <p:ph idx="1"/>
          </p:nvPr>
        </p:nvSpPr>
        <p:spPr>
          <a:xfrm>
            <a:off x="838200" y="1467293"/>
            <a:ext cx="10515600" cy="4709670"/>
          </a:xfrm>
        </p:spPr>
        <p:txBody>
          <a:bodyPr>
            <a:normAutofit lnSpcReduction="10000"/>
          </a:bodyPr>
          <a:lstStyle/>
          <a:p>
            <a:r>
              <a:rPr lang="en-US" dirty="0"/>
              <a:t>Enter processes as normal, with their operating hours in operating details</a:t>
            </a:r>
          </a:p>
          <a:p>
            <a:r>
              <a:rPr lang="en-US" dirty="0"/>
              <a:t>Enter two control devices, one per scrubber in parallel and assuming an equal 50% split of the air stream between them, and enter individual values for the: </a:t>
            </a:r>
          </a:p>
          <a:p>
            <a:pPr lvl="1"/>
            <a:r>
              <a:rPr lang="en-US" dirty="0"/>
              <a:t>control efficiencies (% removal of pollutant/s) - e.g. 99% for 1, and 95% for 2, and </a:t>
            </a:r>
          </a:p>
          <a:p>
            <a:pPr lvl="1"/>
            <a:r>
              <a:rPr lang="en-US" dirty="0"/>
              <a:t>effectiveness (% the device operates as intended) – e.g. scrubber 1 operates 39% of the time, scrubber 2 operates 59% of the time</a:t>
            </a:r>
          </a:p>
          <a:p>
            <a:r>
              <a:rPr lang="en-US" dirty="0"/>
              <a:t>Put both controls in a path as running in parallel and enter path values: </a:t>
            </a:r>
            <a:r>
              <a:rPr lang="en-US" b="1" dirty="0"/>
              <a:t>Path efficiency:  </a:t>
            </a:r>
            <a:r>
              <a:rPr lang="en-US" dirty="0"/>
              <a:t>99% * 95% = 94.05%</a:t>
            </a:r>
          </a:p>
          <a:p>
            <a:r>
              <a:rPr lang="en-US" b="1" dirty="0"/>
              <a:t>Path Effectiveness </a:t>
            </a:r>
            <a:r>
              <a:rPr lang="en-US" dirty="0"/>
              <a:t>= 39% + 59% = 98% - no control is 100% effective</a:t>
            </a:r>
          </a:p>
        </p:txBody>
      </p:sp>
    </p:spTree>
    <p:extLst>
      <p:ext uri="{BB962C8B-B14F-4D97-AF65-F5344CB8AC3E}">
        <p14:creationId xmlns:p14="http://schemas.microsoft.com/office/powerpoint/2010/main" val="1653891009"/>
      </p:ext>
    </p:extLst>
  </p:cSld>
  <p:clrMapOvr>
    <a:masterClrMapping/>
  </p:clrMapOvr>
  <mc:AlternateContent xmlns:mc="http://schemas.openxmlformats.org/markup-compatibility/2006" xmlns:p14="http://schemas.microsoft.com/office/powerpoint/2010/main">
    <mc:Choice Requires="p14">
      <p:transition spd="slow" p14:dur="2000" advTm="61740"/>
    </mc:Choice>
    <mc:Fallback xmlns="">
      <p:transition spd="slow" advTm="6174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97</a:t>
            </a:fld>
            <a:endParaRPr lang="en-US"/>
          </a:p>
        </p:txBody>
      </p:sp>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fontScale="92500" lnSpcReduction="10000"/>
          </a:bodyPr>
          <a:lstStyle/>
          <a:p>
            <a:pPr marL="0" indent="0">
              <a:buNone/>
            </a:pPr>
            <a:r>
              <a:rPr lang="en-US" b="1" dirty="0"/>
              <a:t>Regardless of what help you need always send your SLT:</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(if using) that is giving you errors</a:t>
            </a:r>
          </a:p>
          <a:p>
            <a:pPr marL="342900" indent="-342900">
              <a:buNone/>
            </a:pPr>
            <a:r>
              <a:rPr lang="en-US" dirty="0"/>
              <a:t>4. Diagram -even if by hand and scanned in- of the controls set up you have (especially for complex controls)</a:t>
            </a:r>
          </a:p>
          <a:p>
            <a:pPr marL="0" indent="0">
              <a:buNone/>
            </a:pPr>
            <a:r>
              <a:rPr lang="en-US" b="1" dirty="0"/>
              <a:t>Steps:</a:t>
            </a:r>
          </a:p>
          <a:p>
            <a:pPr marL="0" indent="0">
              <a:buNone/>
            </a:pPr>
            <a:r>
              <a:rPr lang="en-US" dirty="0"/>
              <a:t>1. If CAERS issue:  Help Desk first (Click Help in UI top right of your screen)</a:t>
            </a:r>
          </a:p>
          <a:p>
            <a:pPr marL="342900" indent="-342900">
              <a:buNone/>
            </a:pPr>
            <a:r>
              <a:rPr lang="en-US" dirty="0"/>
              <a:t>2. If questions about calculations:  Your SLT (they will elevate to EPA as needed)</a:t>
            </a:r>
          </a:p>
        </p:txBody>
      </p:sp>
    </p:spTree>
    <p:extLst>
      <p:ext uri="{BB962C8B-B14F-4D97-AF65-F5344CB8AC3E}">
        <p14:creationId xmlns:p14="http://schemas.microsoft.com/office/powerpoint/2010/main" val="1088785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98</a:t>
            </a:fld>
            <a:endParaRPr lang="en-US"/>
          </a:p>
        </p:txBody>
      </p:sp>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3183281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9|38.4"/>
</p:tagLst>
</file>

<file path=ppt/tags/tag2.xml><?xml version="1.0" encoding="utf-8"?>
<p:tagLst xmlns:a="http://schemas.openxmlformats.org/drawingml/2006/main" xmlns:r="http://schemas.openxmlformats.org/officeDocument/2006/relationships" xmlns:p="http://schemas.openxmlformats.org/presentationml/2006/main">
  <p:tag name="TIMING" val="|44.7|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lcf76f155ced4ddcb4097134ff3c332f xmlns="a5eb1858-bedb-42e1-afd4-8f64edb069e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ACB4FC453AD54D9BE57DF3947A040C" ma:contentTypeVersion="14" ma:contentTypeDescription="Create a new document." ma:contentTypeScope="" ma:versionID="e448fc67f0990a161d37d8a78fcdb489">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5eb1858-bedb-42e1-afd4-8f64edb069e1" targetNamespace="http://schemas.microsoft.com/office/2006/metadata/properties" ma:root="true" ma:fieldsID="5c0c82a7f447aed56248d67c188905f9" ns1:_="" ns2:_="" ns3:_="" ns4:_="" ns5:_="">
    <xsd:import namespace="http://schemas.microsoft.com/sharepoint/v3"/>
    <xsd:import namespace="4ffa91fb-a0ff-4ac5-b2db-65c790d184a4"/>
    <xsd:import namespace="http://schemas.microsoft.com/sharepoint.v3"/>
    <xsd:import namespace="http://schemas.microsoft.com/sharepoint/v3/fields"/>
    <xsd:import namespace="a5eb1858-bedb-42e1-afd4-8f64edb069e1"/>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5:MediaServiceObjectDetectorVersions" minOccurs="0"/>
                <xsd:element ref="ns5:MediaServiceSearchProperties"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058d852-e65c-4028-9e7c-59baf6df03fe}" ma:internalName="TaxCatchAllLabel" ma:readOnly="true" ma:showField="CatchAllDataLabel" ma:web="65cca9f4-d451-4062-97d5-face6e27625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058d852-e65c-4028-9e7c-59baf6df03fe}" ma:internalName="TaxCatchAll" ma:showField="CatchAllData" ma:web="65cca9f4-d451-4062-97d5-face6e2762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b1858-bedb-42e1-afd4-8f64edb069e1"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DateTaken" ma:index="34" nillable="true" ma:displayName="MediaServiceDateTaken" ma:hidden="true" ma:internalName="MediaServiceDateTaken" ma:readOnly="true">
      <xsd:simpleType>
        <xsd:restriction base="dms:Text"/>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MediaLengthInSeconds" ma:index="37" nillable="true" ma:displayName="MediaLengthInSeconds" ma:hidden="true"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3094C-C798-4E00-BF27-1DAA3556FFEB}">
  <ds:schemaRefs>
    <ds:schemaRef ds:uri="Microsoft.SharePoint.Taxonomy.ContentTypeSync"/>
  </ds:schemaRefs>
</ds:datastoreItem>
</file>

<file path=customXml/itemProps2.xml><?xml version="1.0" encoding="utf-8"?>
<ds:datastoreItem xmlns:ds="http://schemas.openxmlformats.org/officeDocument/2006/customXml" ds:itemID="{91852300-69F2-41EB-958B-7092C775F442}">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microsoft.com/sharepoint/v3"/>
    <ds:schemaRef ds:uri="http://schemas.microsoft.com/sharepoint/v3/fields"/>
    <ds:schemaRef ds:uri="http://schemas.microsoft.com/sharepoint.v3"/>
    <ds:schemaRef ds:uri="http://schemas.microsoft.com/office/infopath/2007/PartnerControls"/>
    <ds:schemaRef ds:uri="http://schemas.openxmlformats.org/package/2006/metadata/core-properties"/>
    <ds:schemaRef ds:uri="a5eb1858-bedb-42e1-afd4-8f64edb069e1"/>
    <ds:schemaRef ds:uri="4ffa91fb-a0ff-4ac5-b2db-65c790d184a4"/>
    <ds:schemaRef ds:uri="http://purl.org/dc/terms/"/>
  </ds:schemaRefs>
</ds:datastoreItem>
</file>

<file path=customXml/itemProps3.xml><?xml version="1.0" encoding="utf-8"?>
<ds:datastoreItem xmlns:ds="http://schemas.openxmlformats.org/officeDocument/2006/customXml" ds:itemID="{6DA36DDA-E878-4E8E-A581-B1CD60722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5eb1858-bedb-42e1-afd4-8f64edb06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3BBE54-B5C3-4627-8E19-51ADFD567C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11666</TotalTime>
  <Words>6250</Words>
  <Application>Microsoft Office PowerPoint</Application>
  <PresentationFormat>Widescreen</PresentationFormat>
  <Paragraphs>989</Paragraphs>
  <Slides>98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Aptos</vt:lpstr>
      <vt:lpstr>Arial</vt:lpstr>
      <vt:lpstr>Calibri</vt:lpstr>
      <vt:lpstr>Calibri Light</vt:lpstr>
      <vt:lpstr>Trebuchet MS</vt:lpstr>
      <vt:lpstr>Office Theme</vt:lpstr>
      <vt:lpstr>Combined Air Emissions Reporting System (CAERS) Reporting Control Devices in CAERS January 27, 2026 </vt:lpstr>
      <vt:lpstr>Before we begin…</vt:lpstr>
      <vt:lpstr>Outline of Training</vt:lpstr>
      <vt:lpstr>Control-related Concepts and Data Fields </vt:lpstr>
      <vt:lpstr>Release Point Apportionment</vt:lpstr>
      <vt:lpstr>Release Point Apportionment - User Interface</vt:lpstr>
      <vt:lpstr>Release Point Apportionment - Bulk Upload</vt:lpstr>
      <vt:lpstr>Percent Control Device Effectiveness</vt:lpstr>
      <vt:lpstr>Control Device Effectiveness - User Interface</vt:lpstr>
      <vt:lpstr>Control Device Effectiveness - Bulk Upload</vt:lpstr>
      <vt:lpstr>Control Percent Pollutant Reduction Efficiency</vt:lpstr>
      <vt:lpstr>Control Percent Pollutant Reduction Efficiency - User Interface</vt:lpstr>
      <vt:lpstr>Control Percent Pollutant Reduction Efficiency - Bulk Upload</vt:lpstr>
      <vt:lpstr>Flow of Uncontrolled Emissions</vt:lpstr>
      <vt:lpstr>Controlled (Post-Control) Emissions</vt:lpstr>
      <vt:lpstr>Accounting for the Entire Emissions Stream </vt:lpstr>
      <vt:lpstr>Reporting Control Devices</vt:lpstr>
      <vt:lpstr>Paths</vt:lpstr>
      <vt:lpstr>Paths Continued</vt:lpstr>
      <vt:lpstr>Simplest Example of a Path</vt:lpstr>
      <vt:lpstr>Path Concepts</vt:lpstr>
      <vt:lpstr>Single Control Device</vt:lpstr>
      <vt:lpstr>Single Control Device on Multiple Units/Processes</vt:lpstr>
      <vt:lpstr>Multiple “Single Control Devices”</vt:lpstr>
      <vt:lpstr>Single Control Device on Multiple Units/Processes/Release Points</vt:lpstr>
      <vt:lpstr>Control/Path Assignment</vt:lpstr>
      <vt:lpstr>Multiple Control Devices – In Series</vt:lpstr>
      <vt:lpstr>Multiple Control Devices – In Parallel</vt:lpstr>
      <vt:lpstr>Control/Path Assignment - User Interface</vt:lpstr>
      <vt:lpstr>Control/Path Assignment - Bulk Upload</vt:lpstr>
      <vt:lpstr>Control/Path Apportionment</vt:lpstr>
      <vt:lpstr>Control/Path Apportionment - User Interface</vt:lpstr>
      <vt:lpstr>Control/Path Apportionment - Bulk Upload</vt:lpstr>
      <vt:lpstr>Percent Path Effectiveness</vt:lpstr>
      <vt:lpstr>Path Effectiveness - User Interface</vt:lpstr>
      <vt:lpstr>Path Effectiveness - Bulk Upload</vt:lpstr>
      <vt:lpstr>Path Pollutant Percent Reduction Efficiency</vt:lpstr>
      <vt:lpstr>Path Pollutants - User Interface</vt:lpstr>
      <vt:lpstr>Path Pollutants - Bulk Upload</vt:lpstr>
      <vt:lpstr>Overall Percent Control - CAERS</vt:lpstr>
      <vt:lpstr>Overall Percent Control - User Interface</vt:lpstr>
      <vt:lpstr>Overall Percent Control - Bulk Upload Template</vt:lpstr>
      <vt:lpstr>Steps to Enter Data</vt:lpstr>
      <vt:lpstr>General Data Entry Steps for Control Devices and Paths</vt:lpstr>
      <vt:lpstr>Control Data in User Interface</vt:lpstr>
      <vt:lpstr>Select Control Devices and Add New Control Device</vt:lpstr>
      <vt:lpstr>See New Control in List of Control Devices</vt:lpstr>
      <vt:lpstr>Select Control Device and Add Pollutant Data</vt:lpstr>
      <vt:lpstr>Select Control Paths and Add New Path</vt:lpstr>
      <vt:lpstr>See New Path in List of Paths</vt:lpstr>
      <vt:lpstr>Select Path and Add Data</vt:lpstr>
      <vt:lpstr>Control/Path Assignment Data</vt:lpstr>
      <vt:lpstr>Add Path Pollutants</vt:lpstr>
      <vt:lpstr>Select the Process for the Control Device</vt:lpstr>
      <vt:lpstr>Select Release Point for that Process</vt:lpstr>
      <vt:lpstr>Associate Process and Release Point</vt:lpstr>
      <vt:lpstr>See Release Point(s) Linked to Process and Associated Paths</vt:lpstr>
      <vt:lpstr>Option 1: Use Pre-Control Emission Factor</vt:lpstr>
      <vt:lpstr>Option 2: Can Use Post-Control Emission Factor</vt:lpstr>
      <vt:lpstr>Control Device in Bulk Upload </vt:lpstr>
      <vt:lpstr>Enter Data in Control Devices Tab</vt:lpstr>
      <vt:lpstr>Enter Data in the Control Paths Tab</vt:lpstr>
      <vt:lpstr>Enter Data in the Control/Path Assignments Tab</vt:lpstr>
      <vt:lpstr>Enter Data in the Control/Path Apportionment Tab</vt:lpstr>
      <vt:lpstr>Enter All Pollutants for Each Control Device</vt:lpstr>
      <vt:lpstr>Enter Control Efficiency Control Device Pollutant Tab</vt:lpstr>
      <vt:lpstr>List Pollutants in Emissions Tab</vt:lpstr>
      <vt:lpstr>Option to List Overall in the Emissions Tab</vt:lpstr>
      <vt:lpstr>Considerations to Keep in Mind</vt:lpstr>
      <vt:lpstr>Examples for Different Configurations</vt:lpstr>
      <vt:lpstr>No Control Device Example</vt:lpstr>
      <vt:lpstr>Single Control Device Example</vt:lpstr>
      <vt:lpstr>Example of Two Processes Sharing a Path</vt:lpstr>
      <vt:lpstr>Pause for Single Control Device Q&amp;A</vt:lpstr>
      <vt:lpstr>Example Facility with Many Configurations</vt:lpstr>
      <vt:lpstr>Example of Paths for a Facility with Many Configurations</vt:lpstr>
      <vt:lpstr>Example Controls in Series</vt:lpstr>
      <vt:lpstr>Example Controls in Parallel</vt:lpstr>
      <vt:lpstr>Overall Pollutant Control % for Multiple Controls</vt:lpstr>
      <vt:lpstr>Control Device Tab for this Example</vt:lpstr>
      <vt:lpstr>Control Paths Tab for this Example</vt:lpstr>
      <vt:lpstr>Control Assignments for this Example</vt:lpstr>
      <vt:lpstr>Control Device Pollutants for this Example</vt:lpstr>
      <vt:lpstr>Control Path Pollutants for this Example</vt:lpstr>
      <vt:lpstr>Release Point Apportionment for this Example</vt:lpstr>
      <vt:lpstr>Emissions for this Example</vt:lpstr>
      <vt:lpstr>Examples of More Complex Control Device  Configurations</vt:lpstr>
      <vt:lpstr>In Series</vt:lpstr>
      <vt:lpstr>Numerical Example of Controls in Series and their Paths</vt:lpstr>
      <vt:lpstr>In Parallel</vt:lpstr>
      <vt:lpstr>Numerical Example of Controls in Parallel and Series</vt:lpstr>
      <vt:lpstr>Controls in Parallel and Series Paths and Release Points</vt:lpstr>
      <vt:lpstr>Example with a Back-Up Process</vt:lpstr>
      <vt:lpstr>VRU and VCU Example Continued</vt:lpstr>
      <vt:lpstr>We have three processes that feed two scrubbers and one common stack.  Only two out of three processes operate at a time and only one scrubber is in service.  Emission Factors for each scrubber may be different.  How is this set up? </vt:lpstr>
      <vt:lpstr>Steps</vt:lpstr>
      <vt:lpstr>How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Gamas, Julia</cp:lastModifiedBy>
  <cp:revision>118</cp:revision>
  <dcterms:created xsi:type="dcterms:W3CDTF">2020-02-26T12:51:53Z</dcterms:created>
  <dcterms:modified xsi:type="dcterms:W3CDTF">2026-02-06T15:25:31Z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0x01010084ACB4FC453AD54D9BE57DF3947A040C</vt:lpwstr>
  </property>
  <property fmtid="{D5CDD505-2E9C-101B-9397-08002B2CF9AE}" pid="3" name="TaxKeyword">
    <vt:lpwstr/>
  </property>
  <property fmtid="{D5CDD505-2E9C-101B-9397-08002B2CF9AE}" pid="4" name="Document Type">
    <vt:lpwstr/>
  </property>
  <property fmtid="{D5CDD505-2E9C-101B-9397-08002B2CF9AE}" pid="5" name="Document_x0020_Type">
    <vt:lpwstr/>
  </property>
  <property fmtid="{D5CDD505-2E9C-101B-9397-08002B2CF9AE}" pid="6" name="MediaServiceImageTags">
    <vt:lpwstr/>
  </property>
  <property fmtid="{D5CDD505-2E9C-101B-9397-08002B2CF9AE}" pid="7" name="e3f09c3df709400db2417a7161762d62">
    <vt:lpwstr/>
  </property>
  <property fmtid="{D5CDD505-2E9C-101B-9397-08002B2CF9AE}" pid="8" name="EPA_x0020_Subject">
    <vt:lpwstr/>
  </property>
  <property fmtid="{D5CDD505-2E9C-101B-9397-08002B2CF9AE}" pid="9" name="EPA Subject">
    <vt:lpwstr/>
  </property>
</Properties>
</file>