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6.xml" ContentType="application/vnd.openxmlformats-officedocument.presentationml.tags+xml"/>
  <Override PartName="/ppt/notesSlides/notesSlide42.xml" ContentType="application/vnd.openxmlformats-officedocument.presentationml.notesSlide+xml"/>
  <Override PartName="/ppt/tags/tag7.xml" ContentType="application/vnd.openxmlformats-officedocument.presentationml.tags+xml"/>
  <Override PartName="/ppt/notesSlides/notesSlide43.xml" ContentType="application/vnd.openxmlformats-officedocument.presentationml.notesSlide+xml"/>
  <Override PartName="/ppt/tags/tag8.xml" ContentType="application/vnd.openxmlformats-officedocument.presentationml.tags+xml"/>
  <Override PartName="/ppt/notesSlides/notesSlide44.xml" ContentType="application/vnd.openxmlformats-officedocument.presentationml.notesSlide+xml"/>
  <Override PartName="/ppt/tags/tag9.xml" ContentType="application/vnd.openxmlformats-officedocument.presentationml.tags+xml"/>
  <Override PartName="/ppt/notesSlides/notesSlide45.xml" ContentType="application/vnd.openxmlformats-officedocument.presentationml.notesSlide+xml"/>
  <Override PartName="/ppt/tags/tag10.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1.xml" ContentType="application/vnd.openxmlformats-officedocument.presentationml.tags+xml"/>
  <Override PartName="/ppt/notesSlides/notesSlide48.xml" ContentType="application/vnd.openxmlformats-officedocument.presentationml.notesSlide+xml"/>
  <Override PartName="/ppt/tags/tag12.xml" ContentType="application/vnd.openxmlformats-officedocument.presentationml.tags+xml"/>
  <Override PartName="/ppt/notesSlides/notesSlide49.xml" ContentType="application/vnd.openxmlformats-officedocument.presentationml.notesSlide+xml"/>
  <Override PartName="/ppt/tags/tag13.xml" ContentType="application/vnd.openxmlformats-officedocument.presentationml.tags+xml"/>
  <Override PartName="/ppt/notesSlides/notesSlide50.xml" ContentType="application/vnd.openxmlformats-officedocument.presentationml.notesSlide+xml"/>
  <Override PartName="/ppt/tags/tag14.xml" ContentType="application/vnd.openxmlformats-officedocument.presentationml.tags+xml"/>
  <Override PartName="/ppt/notesSlides/notesSlide51.xml" ContentType="application/vnd.openxmlformats-officedocument.presentationml.notesSlide+xml"/>
  <Override PartName="/ppt/tags/tag15.xml" ContentType="application/vnd.openxmlformats-officedocument.presentationml.tags+xml"/>
  <Override PartName="/ppt/notesSlides/notesSlide52.xml" ContentType="application/vnd.openxmlformats-officedocument.presentationml.notesSlide+xml"/>
  <Override PartName="/ppt/tags/tag16.xml" ContentType="application/vnd.openxmlformats-officedocument.presentationml.tags+xml"/>
  <Override PartName="/ppt/notesSlides/notesSlide53.xml" ContentType="application/vnd.openxmlformats-officedocument.presentationml.notesSlide+xml"/>
  <Override PartName="/ppt/tags/tag17.xml" ContentType="application/vnd.openxmlformats-officedocument.presentationml.tags+xml"/>
  <Override PartName="/ppt/notesSlides/notesSlide54.xml" ContentType="application/vnd.openxmlformats-officedocument.presentationml.notesSlide+xml"/>
  <Override PartName="/ppt/tags/tag18.xml" ContentType="application/vnd.openxmlformats-officedocument.presentationml.tags+xml"/>
  <Override PartName="/ppt/notesSlides/notesSlide55.xml" ContentType="application/vnd.openxmlformats-officedocument.presentationml.notesSlide+xml"/>
  <Override PartName="/ppt/tags/tag19.xml" ContentType="application/vnd.openxmlformats-officedocument.presentationml.tags+xml"/>
  <Override PartName="/ppt/notesSlides/notesSlide56.xml" ContentType="application/vnd.openxmlformats-officedocument.presentationml.notesSlide+xml"/>
  <Override PartName="/ppt/tags/tag20.xml" ContentType="application/vnd.openxmlformats-officedocument.presentationml.tags+xml"/>
  <Override PartName="/ppt/notesSlides/notesSlide57.xml" ContentType="application/vnd.openxmlformats-officedocument.presentationml.notesSlide+xml"/>
  <Override PartName="/ppt/tags/tag21.xml" ContentType="application/vnd.openxmlformats-officedocument.presentationml.tags+xml"/>
  <Override PartName="/ppt/notesSlides/notesSlide58.xml" ContentType="application/vnd.openxmlformats-officedocument.presentationml.notesSlide+xml"/>
  <Override PartName="/ppt/tags/tag22.xml" ContentType="application/vnd.openxmlformats-officedocument.presentationml.tags+xml"/>
  <Override PartName="/ppt/notesSlides/notesSlide5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60.xml" ContentType="application/vnd.openxmlformats-officedocument.presentationml.notesSlide+xml"/>
  <Override PartName="/ppt/tags/tag25.xml" ContentType="application/vnd.openxmlformats-officedocument.presentationml.tags+xml"/>
  <Override PartName="/ppt/notesSlides/notesSlide61.xml" ContentType="application/vnd.openxmlformats-officedocument.presentationml.notesSlide+xml"/>
  <Override PartName="/ppt/tags/tag26.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50" r:id="rId6"/>
    <p:sldMasterId id="2147483655" r:id="rId7"/>
    <p:sldMasterId id="2147483652" r:id="rId8"/>
    <p:sldMasterId id="2147483663" r:id="rId9"/>
  </p:sldMasterIdLst>
  <p:notesMasterIdLst>
    <p:notesMasterId r:id="rId83"/>
  </p:notesMasterIdLst>
  <p:handoutMasterIdLst>
    <p:handoutMasterId r:id="rId84"/>
  </p:handoutMasterIdLst>
  <p:sldIdLst>
    <p:sldId id="256" r:id="rId10"/>
    <p:sldId id="266" r:id="rId11"/>
    <p:sldId id="268" r:id="rId12"/>
    <p:sldId id="270" r:id="rId13"/>
    <p:sldId id="263" r:id="rId14"/>
    <p:sldId id="871" r:id="rId15"/>
    <p:sldId id="876" r:id="rId16"/>
    <p:sldId id="867" r:id="rId17"/>
    <p:sldId id="879" r:id="rId18"/>
    <p:sldId id="866" r:id="rId19"/>
    <p:sldId id="868" r:id="rId20"/>
    <p:sldId id="815" r:id="rId21"/>
    <p:sldId id="292" r:id="rId22"/>
    <p:sldId id="421" r:id="rId23"/>
    <p:sldId id="294" r:id="rId24"/>
    <p:sldId id="816" r:id="rId25"/>
    <p:sldId id="817" r:id="rId26"/>
    <p:sldId id="863" r:id="rId27"/>
    <p:sldId id="818" r:id="rId28"/>
    <p:sldId id="819" r:id="rId29"/>
    <p:sldId id="865" r:id="rId30"/>
    <p:sldId id="821" r:id="rId31"/>
    <p:sldId id="822" r:id="rId32"/>
    <p:sldId id="282" r:id="rId33"/>
    <p:sldId id="824" r:id="rId34"/>
    <p:sldId id="825" r:id="rId35"/>
    <p:sldId id="826" r:id="rId36"/>
    <p:sldId id="862" r:id="rId37"/>
    <p:sldId id="827" r:id="rId38"/>
    <p:sldId id="828" r:id="rId39"/>
    <p:sldId id="829" r:id="rId40"/>
    <p:sldId id="878" r:id="rId41"/>
    <p:sldId id="831" r:id="rId42"/>
    <p:sldId id="833" r:id="rId43"/>
    <p:sldId id="837" r:id="rId44"/>
    <p:sldId id="839" r:id="rId45"/>
    <p:sldId id="840" r:id="rId46"/>
    <p:sldId id="841" r:id="rId47"/>
    <p:sldId id="842" r:id="rId48"/>
    <p:sldId id="843" r:id="rId49"/>
    <p:sldId id="844" r:id="rId50"/>
    <p:sldId id="845" r:id="rId51"/>
    <p:sldId id="846" r:id="rId52"/>
    <p:sldId id="847" r:id="rId53"/>
    <p:sldId id="848" r:id="rId54"/>
    <p:sldId id="849" r:id="rId55"/>
    <p:sldId id="861" r:id="rId56"/>
    <p:sldId id="587" r:id="rId57"/>
    <p:sldId id="588" r:id="rId58"/>
    <p:sldId id="589" r:id="rId59"/>
    <p:sldId id="590" r:id="rId60"/>
    <p:sldId id="880" r:id="rId61"/>
    <p:sldId id="805" r:id="rId62"/>
    <p:sldId id="780" r:id="rId63"/>
    <p:sldId id="453" r:id="rId64"/>
    <p:sldId id="452" r:id="rId65"/>
    <p:sldId id="513" r:id="rId66"/>
    <p:sldId id="804" r:id="rId67"/>
    <p:sldId id="773" r:id="rId68"/>
    <p:sldId id="774" r:id="rId69"/>
    <p:sldId id="832" r:id="rId70"/>
    <p:sldId id="850" r:id="rId71"/>
    <p:sldId id="775" r:id="rId72"/>
    <p:sldId id="820" r:id="rId73"/>
    <p:sldId id="781" r:id="rId74"/>
    <p:sldId id="779" r:id="rId75"/>
    <p:sldId id="803" r:id="rId76"/>
    <p:sldId id="398" r:id="rId77"/>
    <p:sldId id="411" r:id="rId78"/>
    <p:sldId id="857" r:id="rId79"/>
    <p:sldId id="858" r:id="rId80"/>
    <p:sldId id="859" r:id="rId81"/>
    <p:sldId id="860"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743C01-303F-D661-41D2-B07B0923A0FF}" name="Ruedy, Daniel" initials="RD" userId="S::Ruedy.Daniel@epa.gov::9e5590b2-ecda-40f3-a6fc-ffdcd18a512a" providerId="AD"/>
  <p188:author id="{416C1029-FC87-8FF5-E9A5-8D8799B29EE6}" name="Ruedy, Daniel" initials="RD" userId="S::ruedy.daniel@epa.gov::9e5590b2-ecda-40f3-a6fc-ffdcd18a512a" providerId="AD"/>
  <p188:author id="{C4A12B45-02E2-B592-0AC0-ADE488C1E040}" name="Karne, Harichandana" initials="KH" userId="S::Karne.Harichandana@epa.gov::50936d58-d82b-4e69-b494-c6318f6240ca" providerId="AD"/>
  <p188:author id="{744AA56B-D784-13CD-4F9B-7F02C4C14177}" name="Griffin, Stephanie" initials="GS" userId="S::griffin.stephanie@epa.gov::a5d17336-6e45-425c-9d9b-4b4e53fc8a36" providerId="AD"/>
  <p188:author id="{46DF1970-81B0-0814-8851-7711C68CDAF6}" name="Swenson, Sarah" initials="SS" userId="Swenson, Sarah" providerId="None"/>
  <p188:author id="{19473C9F-9A28-E4D1-2060-5BF5F185ED52}" name="Erik Edgar" initials="EE" userId="S::Erik_Edgar@abtassoc.com::acf8d4a2-694b-4f0d-a82a-f0eec2026785" providerId="AD"/>
  <p188:author id="{B2C8B0CA-A813-44C4-7A6E-A02953D145C8}" name="Karne, Harichandana" initials="KH" userId="S::karne.harichandana@epa.gov::50936d58-d82b-4e69-b494-c6318f6240ca" providerId="AD"/>
  <p188:author id="{2C69E3EF-9058-2E2A-840E-4736DF52CB67}" name="Maya Fuller" initials="MF" userId="S::maya_fuller@abtassoc.com::2d585f4c-05d6-469c-aafe-3bc94153f5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k Edgar" initials="EE" lastIdx="69" clrIdx="0"/>
  <p:cmAuthor id="2" name="Jessica Kerbo" initials="JK" lastIdx="8" clrIdx="1"/>
  <p:cmAuthor id="3" name="Turk, David" initials="TD" lastIdx="5" clrIdx="2"/>
  <p:cmAuthor id="4" name="Hannah Zeltner" initials="HZ" lastIdx="1" clrIdx="3"/>
  <p:cmAuthor id="5" name="Hannah Zeltner" initials="HZ [2]" lastIdx="1" clrIdx="4"/>
  <p:cmAuthor id="6" name="Hannah Zeltner" initials="HZ [3]" lastIdx="1" clrIdx="5"/>
  <p:cmAuthor id="7" name="Hannah Zeltner" initials="HZ [4]" lastIdx="1" clrIdx="6"/>
  <p:cmAuthor id="8" name="Hannah Zeltner" initials="HZ [5]" lastIdx="1" clrIdx="7"/>
  <p:cmAuthor id="9" name="Hannah Zeltner" initials="HZ [6]" lastIdx="1" clrIdx="8"/>
  <p:cmAuthor id="10" name="Hannah Zeltner" initials="HZ [7]" lastIdx="1" clrIdx="9"/>
  <p:cmAuthor id="11" name="Hannah Zeltner" initials="HZ [8]" lastIdx="1" clrIdx="10"/>
  <p:cmAuthor id="12" name="Hannah Zeltner" initials="HZ [9]" lastIdx="1" clrIdx="11"/>
  <p:cmAuthor id="13" name="Claire Hacker" initials="CH" lastIdx="35" clrIdx="12">
    <p:extLst>
      <p:ext uri="{19B8F6BF-5375-455C-9EA6-DF929625EA0E}">
        <p15:presenceInfo xmlns:p15="http://schemas.microsoft.com/office/powerpoint/2012/main" userId="S::Claire_Hacker@abtassoc.com::199067d5-d710-4d4a-9f94-93d1e778538b" providerId="AD"/>
      </p:ext>
    </p:extLst>
  </p:cmAuthor>
  <p:cmAuthor id="14" name="Gaona, Sandra" initials="GS" lastIdx="7" clrIdx="13">
    <p:extLst>
      <p:ext uri="{19B8F6BF-5375-455C-9EA6-DF929625EA0E}">
        <p15:presenceInfo xmlns:p15="http://schemas.microsoft.com/office/powerpoint/2012/main" userId="S::Gaona.Sandra@epa.gov::7eb00263-7b41-4c06-b21c-50eab6376e3c" providerId="AD"/>
      </p:ext>
    </p:extLst>
  </p:cmAuthor>
  <p:cmAuthor id="15" name="Snyder, Charlotte" initials="SC" lastIdx="1" clrIdx="14">
    <p:extLst>
      <p:ext uri="{19B8F6BF-5375-455C-9EA6-DF929625EA0E}">
        <p15:presenceInfo xmlns:p15="http://schemas.microsoft.com/office/powerpoint/2012/main" userId="S::snyder.charlotte@epa.gov::0fd098a2-cddf-4f07-aebd-8d7ea6207093" providerId="AD"/>
      </p:ext>
    </p:extLst>
  </p:cmAuthor>
  <p:cmAuthor id="16" name="Stephanie Griffin" initials="SG" lastIdx="8" clrIdx="15">
    <p:extLst>
      <p:ext uri="{19B8F6BF-5375-455C-9EA6-DF929625EA0E}">
        <p15:presenceInfo xmlns:p15="http://schemas.microsoft.com/office/powerpoint/2012/main" userId="Stephanie Griff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DB6"/>
    <a:srgbClr val="FFFFFF"/>
    <a:srgbClr val="2F528F"/>
    <a:srgbClr val="008752"/>
    <a:srgbClr val="006CB6"/>
    <a:srgbClr val="D9D9D9"/>
    <a:srgbClr val="007349"/>
    <a:srgbClr val="CBE5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8" autoAdjust="0"/>
    <p:restoredTop sz="60000" autoAdjust="0"/>
  </p:normalViewPr>
  <p:slideViewPr>
    <p:cSldViewPr snapToGrid="0">
      <p:cViewPr varScale="1">
        <p:scale>
          <a:sx n="66" d="100"/>
          <a:sy n="66" d="100"/>
        </p:scale>
        <p:origin x="1848"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1.xml"/><Relationship Id="rId90" Type="http://schemas.microsoft.com/office/2018/10/relationships/authors" Target="authors.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4.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3.xml"/><Relationship Id="rId71" Type="http://schemas.openxmlformats.org/officeDocument/2006/relationships/slide" Target="slides/slide62.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viewProps" Target="viewProp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5ACE31-6E10-9845-B514-9E056C4BA3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7C583D-44A5-BF4E-B3A9-8F425333B1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D98B50-92F6-A94A-A7A2-258298C2A996}" type="datetimeFigureOut">
              <a:rPr lang="en-US" smtClean="0"/>
              <a:t>4/20/2026</a:t>
            </a:fld>
            <a:endParaRPr lang="en-US"/>
          </a:p>
        </p:txBody>
      </p:sp>
      <p:sp>
        <p:nvSpPr>
          <p:cNvPr id="4" name="Footer Placeholder 3">
            <a:extLst>
              <a:ext uri="{FF2B5EF4-FFF2-40B4-BE49-F238E27FC236}">
                <a16:creationId xmlns:a16="http://schemas.microsoft.com/office/drawing/2014/main" id="{5337B7D9-1833-3E49-8311-B2BD6045DF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0B16E1-7E54-7C47-8776-B9C6EC8721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C8EEAD-65FB-1A42-9B75-5C7C39D9CFD0}" type="slidenum">
              <a:rPr lang="en-US" smtClean="0"/>
              <a:t>‹#›</a:t>
            </a:fld>
            <a:endParaRPr lang="en-US"/>
          </a:p>
        </p:txBody>
      </p:sp>
    </p:spTree>
    <p:extLst>
      <p:ext uri="{BB962C8B-B14F-4D97-AF65-F5344CB8AC3E}">
        <p14:creationId xmlns:p14="http://schemas.microsoft.com/office/powerpoint/2010/main" val="1856717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EF255-A217-1949-9A2C-E282E8BF572A}"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0C76C-20C2-AA41-BAA3-490ECBDFFEE2}" type="slidenum">
              <a:rPr lang="en-US" smtClean="0"/>
              <a:t>‹#›</a:t>
            </a:fld>
            <a:endParaRPr lang="en-US"/>
          </a:p>
        </p:txBody>
      </p:sp>
    </p:spTree>
    <p:extLst>
      <p:ext uri="{BB962C8B-B14F-4D97-AF65-F5344CB8AC3E}">
        <p14:creationId xmlns:p14="http://schemas.microsoft.com/office/powerpoint/2010/main" val="184639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a:ea typeface="ＭＳ Ｐゴシック"/>
                <a:cs typeface="Arial"/>
              </a:rPr>
              <a:t>Welcome to the Emergency Planning and Community Right-to-Know Act, Section 313, Toxics Release Inventory online training for the </a:t>
            </a:r>
            <a:r>
              <a:rPr lang="en-US" altLang="en-US" dirty="0">
                <a:latin typeface="Arial"/>
                <a:ea typeface="ＭＳ Ｐゴシック"/>
                <a:cs typeface="Arial"/>
              </a:rPr>
              <a:t>2025</a:t>
            </a:r>
            <a:r>
              <a:rPr lang="en-US" altLang="en-US" sz="1200" dirty="0">
                <a:latin typeface="Arial"/>
                <a:ea typeface="ＭＳ Ｐゴシック"/>
                <a:cs typeface="Arial"/>
              </a:rPr>
              <a:t> reporting year. This is the Advanced Concepts Module of a two-part training course that is made up of this module and a Basic Concepts module. The Advanced Concepts module assumes a basic understanding of the Toxics Release Inventory, or TRI, requirements and focuses on recent changes to the requirements as well as key concepts that will help to ensure accurate TRI reporting. The Basic Concepts module covers the process of determining whether or not your facility is required to report to TRI and, if so, how you prepare and submit information to TRI. </a:t>
            </a:r>
          </a:p>
        </p:txBody>
      </p:sp>
      <p:sp>
        <p:nvSpPr>
          <p:cNvPr id="4" name="Slide Number Placeholder 3"/>
          <p:cNvSpPr>
            <a:spLocks noGrp="1"/>
          </p:cNvSpPr>
          <p:nvPr>
            <p:ph type="sldNum" sz="quarter" idx="5"/>
          </p:nvPr>
        </p:nvSpPr>
        <p:spPr/>
        <p:txBody>
          <a:bodyPr/>
          <a:lstStyle/>
          <a:p>
            <a:fld id="{7EA0C76C-20C2-AA41-BAA3-490ECBDFFEE2}" type="slidenum">
              <a:rPr lang="en-US" smtClean="0"/>
              <a:t>1</a:t>
            </a:fld>
            <a:endParaRPr lang="en-US"/>
          </a:p>
        </p:txBody>
      </p:sp>
    </p:spTree>
    <p:extLst>
      <p:ext uri="{BB962C8B-B14F-4D97-AF65-F5344CB8AC3E}">
        <p14:creationId xmlns:p14="http://schemas.microsoft.com/office/powerpoint/2010/main" val="2733178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kern="1200">
                <a:solidFill>
                  <a:schemeClr val="tx1"/>
                </a:solidFill>
                <a:effectLst/>
                <a:latin typeface="+mn-lt"/>
                <a:ea typeface="+mn-ea"/>
                <a:cs typeface="+mn-cs"/>
              </a:rPr>
              <a:t>Per the requirements of section 7321 of the National Defense Authorization Act for Fiscal Year 2020 (NDAA), </a:t>
            </a:r>
            <a:r>
              <a:rPr lang="en-US" sz="1200"/>
              <a:t>nine </a:t>
            </a:r>
            <a:r>
              <a:rPr lang="en-US" sz="1200" b="0" i="0" kern="1200">
                <a:solidFill>
                  <a:schemeClr val="tx1"/>
                </a:solidFill>
                <a:effectLst/>
                <a:latin typeface="+mn-lt"/>
                <a:ea typeface="+mn-ea"/>
                <a:cs typeface="+mn-cs"/>
              </a:rPr>
              <a:t>per- and polyfluoroalkyl substances (PFAS) have been added </a:t>
            </a:r>
            <a:r>
              <a:rPr lang="en-US" sz="1200"/>
              <a:t>to the TRI list of reportable chemicals</a:t>
            </a:r>
            <a:r>
              <a:rPr lang="en-US" sz="1200" b="0" i="0" kern="1200">
                <a:solidFill>
                  <a:schemeClr val="tx1"/>
                </a:solidFill>
                <a:effectLst/>
                <a:latin typeface="+mn-lt"/>
                <a:ea typeface="+mn-ea"/>
                <a:cs typeface="+mn-cs"/>
              </a:rPr>
              <a:t>.</a:t>
            </a:r>
            <a:r>
              <a:rPr lang="en-US" sz="1200" b="0" i="0" kern="1200" baseline="0">
                <a:solidFill>
                  <a:schemeClr val="tx1"/>
                </a:solidFill>
                <a:effectLst/>
                <a:latin typeface="+mn-lt"/>
                <a:ea typeface="+mn-ea"/>
                <a:cs typeface="+mn-cs"/>
              </a:rPr>
              <a:t> </a:t>
            </a:r>
            <a:r>
              <a:rPr lang="en-US" altLang="en-US" sz="1050">
                <a:latin typeface="Arial"/>
                <a:ea typeface="ＭＳ Ｐゴシック"/>
                <a:cs typeface="Arial"/>
              </a:rPr>
              <a:t>These additions are effective for the 2025 TRI reporting year.</a:t>
            </a:r>
          </a:p>
        </p:txBody>
      </p:sp>
      <p:sp>
        <p:nvSpPr>
          <p:cNvPr id="4" name="Slide Number Placeholder 3"/>
          <p:cNvSpPr>
            <a:spLocks noGrp="1"/>
          </p:cNvSpPr>
          <p:nvPr>
            <p:ph type="sldNum" sz="quarter" idx="5"/>
          </p:nvPr>
        </p:nvSpPr>
        <p:spPr/>
        <p:txBody>
          <a:bodyPr/>
          <a:lstStyle/>
          <a:p>
            <a:fld id="{7EA0C76C-20C2-AA41-BAA3-490ECBDFFEE2}" type="slidenum">
              <a:rPr lang="en-US" smtClean="0"/>
              <a:t>11</a:t>
            </a:fld>
            <a:endParaRPr lang="en-US"/>
          </a:p>
        </p:txBody>
      </p:sp>
    </p:spTree>
    <p:extLst>
      <p:ext uri="{BB962C8B-B14F-4D97-AF65-F5344CB8AC3E}">
        <p14:creationId xmlns:p14="http://schemas.microsoft.com/office/powerpoint/2010/main" val="1430836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5440363" y="6948488"/>
            <a:ext cx="4160837"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F41CAA-4C3C-4762-929B-F5BE1F20DC6B}" type="slidenum">
              <a:rPr lang="en-US" altLang="en-US"/>
              <a:pPr/>
              <a:t>13</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custDataLst>
              <p:tags r:id="rId1"/>
            </p:custDataLst>
          </p:nvPr>
        </p:nvSpPr>
        <p:spPr>
          <a:xfrm>
            <a:off x="1524000" y="3429000"/>
            <a:ext cx="6794500" cy="1600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a:latin typeface="Arial" panose="020B0604020202020204" pitchFamily="34" charset="0"/>
                <a:ea typeface="ＭＳ Ｐゴシック" panose="020B0600070205080204" pitchFamily="34" charset="-128"/>
              </a:rPr>
              <a:t>Let’s briefly review the threshold quantities that would trigger TRI reporting. For chemicals that are not considered to be Chemicals of Special Concern,</a:t>
            </a:r>
            <a:r>
              <a:rPr lang="en-US" altLang="en-US" sz="1000" baseline="0">
                <a:latin typeface="Arial" panose="020B0604020202020204" pitchFamily="34" charset="0"/>
                <a:ea typeface="ＭＳ Ｐゴシック" panose="020B0600070205080204" pitchFamily="34" charset="-128"/>
              </a:rPr>
              <a:t> </a:t>
            </a:r>
            <a:r>
              <a:rPr lang="en-US" altLang="en-US" sz="1000">
                <a:latin typeface="Arial" panose="020B0604020202020204" pitchFamily="34" charset="0"/>
                <a:ea typeface="ＭＳ Ｐゴシック" panose="020B0600070205080204" pitchFamily="34" charset="-128"/>
              </a:rPr>
              <a:t>the thresholds for manufacturing are 25,000 pounds; for processing, 25,000 pounds; and for otherwise use, 10,000 pounds. These are the thresholds for </a:t>
            </a:r>
            <a:r>
              <a:rPr lang="en-US" altLang="en-US" sz="1000" dirty="0">
                <a:latin typeface="Arial" panose="020B0604020202020204" pitchFamily="34" charset="0"/>
                <a:ea typeface="ＭＳ Ｐゴシック" panose="020B0600070205080204" pitchFamily="34" charset="-128"/>
              </a:rPr>
              <a:t>most</a:t>
            </a:r>
            <a:r>
              <a:rPr lang="en-US" altLang="en-US" sz="1000">
                <a:latin typeface="Arial" panose="020B0604020202020204" pitchFamily="34" charset="0"/>
                <a:ea typeface="ＭＳ Ｐゴシック" panose="020B0600070205080204" pitchFamily="34" charset="-128"/>
              </a:rPr>
              <a:t> of the TRI-listed chemicals.</a:t>
            </a:r>
          </a:p>
          <a:p>
            <a:pPr eaLnBrk="1" hangingPunct="1">
              <a:spcBef>
                <a:spcPts val="1200"/>
              </a:spcBef>
            </a:pPr>
            <a:endParaRPr lang="en-US" altLang="en-US" sz="1000">
              <a:latin typeface="Arial" panose="020B0604020202020204" pitchFamily="34" charset="0"/>
              <a:ea typeface="ＭＳ Ｐゴシック" panose="020B0600070205080204" pitchFamily="34" charset="-128"/>
            </a:endParaRPr>
          </a:p>
          <a:p>
            <a:r>
              <a:rPr lang="en-US" sz="1200" b="0" i="0" kern="1200">
                <a:solidFill>
                  <a:schemeClr val="tx1"/>
                </a:solidFill>
                <a:effectLst/>
                <a:latin typeface="+mn-lt"/>
                <a:ea typeface="+mn-ea"/>
                <a:cs typeface="+mn-cs"/>
              </a:rPr>
              <a:t>Certain TRI-listed chemicals in Table II of the Reporting Forms and Instructions have parenthetic “qualifiers.” These qualifiers indicate that these TRI-listed chemicals are subject to the section 313 reporting requirements if manufactured, processed, or otherwise used in a specific form or when a certain activity is performed. </a:t>
            </a:r>
            <a:endParaRPr lang="en-US" sz="1200" b="0" i="0" kern="1200" baseline="0">
              <a:solidFill>
                <a:schemeClr val="tx1"/>
              </a:solidFill>
              <a:effectLst/>
              <a:latin typeface="+mn-lt"/>
              <a:ea typeface="+mn-ea"/>
              <a:cs typeface="+mn-cs"/>
            </a:endParaRPr>
          </a:p>
        </p:txBody>
      </p:sp>
    </p:spTree>
    <p:extLst>
      <p:ext uri="{BB962C8B-B14F-4D97-AF65-F5344CB8AC3E}">
        <p14:creationId xmlns:p14="http://schemas.microsoft.com/office/powerpoint/2010/main" val="4062199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5440363" y="6948488"/>
            <a:ext cx="4160837"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F41CAA-4C3C-4762-929B-F5BE1F20DC6B}" type="slidenum">
              <a:rPr lang="en-US" altLang="en-US"/>
              <a:pPr/>
              <a:t>14</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custDataLst>
              <p:tags r:id="rId1"/>
            </p:custDataLst>
          </p:nvPr>
        </p:nvSpPr>
        <p:spPr>
          <a:xfrm>
            <a:off x="1524000" y="3429000"/>
            <a:ext cx="6794500" cy="712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en-US" sz="1000">
                <a:latin typeface="Arial" panose="020B0604020202020204" pitchFamily="34" charset="0"/>
                <a:ea typeface="ＭＳ Ｐゴシック" panose="020B0600070205080204" pitchFamily="34" charset="-128"/>
              </a:rPr>
              <a:t>For chemicals that are per- or poly-fluoroalkyl</a:t>
            </a:r>
            <a:r>
              <a:rPr lang="en-US" altLang="en-US" sz="1000" baseline="0">
                <a:latin typeface="Arial" panose="020B0604020202020204" pitchFamily="34" charset="0"/>
                <a:ea typeface="ＭＳ Ｐゴシック" panose="020B0600070205080204" pitchFamily="34" charset="-128"/>
              </a:rPr>
              <a:t> </a:t>
            </a:r>
            <a:r>
              <a:rPr lang="en-US" altLang="en-US" sz="1000">
                <a:latin typeface="Arial" panose="020B0604020202020204" pitchFamily="34" charset="0"/>
                <a:ea typeface="ＭＳ Ｐゴシック" panose="020B0600070205080204" pitchFamily="34" charset="-128"/>
              </a:rPr>
              <a:t>substances (PFAS), the thresholds for manufacturing, processing, and otherwise use are 100 pounds.</a:t>
            </a:r>
          </a:p>
        </p:txBody>
      </p:sp>
    </p:spTree>
    <p:extLst>
      <p:ext uri="{BB962C8B-B14F-4D97-AF65-F5344CB8AC3E}">
        <p14:creationId xmlns:p14="http://schemas.microsoft.com/office/powerpoint/2010/main" val="3252883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4294967295"/>
          </p:nvPr>
        </p:nvSpPr>
        <p:spPr bwMode="auto">
          <a:xfrm>
            <a:off x="5440363" y="6948488"/>
            <a:ext cx="4160837"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2C9653D-C3B1-4622-B24D-AD5EE98A3B1E}" type="slidenum">
              <a:rPr lang="en-US" altLang="en-US"/>
              <a:pPr/>
              <a:t>15</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524000" y="3429000"/>
            <a:ext cx="6794500" cy="866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en-US" sz="1000" dirty="0">
                <a:latin typeface="Arial" panose="020B0604020202020204" pitchFamily="34" charset="0"/>
                <a:ea typeface="ＭＳ Ｐゴシック" panose="020B0600070205080204" pitchFamily="34" charset="-128"/>
              </a:rPr>
              <a:t>The actual threshold quantities that trigger reporting vary depending on the chemical. For some of the chemicals, the thresholds are 100 pounds per year. For those chemicals that are considered highly persistent and bioaccumulative, the thresholds are 10 pounds per year. And for dioxin and dioxin-like compounds, the thresholds are 0.1 grams per year, which reflects the highly toxic nature of this chemical category. </a:t>
            </a:r>
          </a:p>
        </p:txBody>
      </p:sp>
    </p:spTree>
    <p:extLst>
      <p:ext uri="{BB962C8B-B14F-4D97-AF65-F5344CB8AC3E}">
        <p14:creationId xmlns:p14="http://schemas.microsoft.com/office/powerpoint/2010/main" val="4120748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a:latin typeface="Arial" panose="020B0604020202020204" pitchFamily="34" charset="0"/>
                <a:ea typeface="ＭＳ Ｐゴシック" panose="020B0600070205080204" pitchFamily="34" charset="-128"/>
              </a:rPr>
              <a:t>Now we will go over some reminders regarding threshold calculations. Facilities should be aware that there are some activities that are not considered to be threshold activities under TRI. In other words, the activities are not considered manufacturing, processing, or otherwise use. None of the TRI-listed chemicals undergoing these activities would need to be considered towards an activity threshold. These activities are shown here and include: remediating chemicals; treating chemicals in waste generated on-site; storing chemicals; recycling on-site for use on-site; and transfers sent off-site for further waste management, not including recycling.  </a:t>
            </a:r>
          </a:p>
          <a:p>
            <a:pPr eaLnBrk="1" hangingPunct="1">
              <a:spcBef>
                <a:spcPts val="1200"/>
              </a:spcBef>
            </a:pPr>
            <a:endParaRPr lang="en-US" altLang="en-US" sz="120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For example, let’s say a facility stores 50,000 pounds of a chemical on-site. The act of just storing that chemical is not a threshold activity. It’s not manufacturing. It’s not processing. It’s not otherwise use. However, the fact that they are storing the chemical on-site probably means that they are also using it in their process. At some point they will pull quantities out of storage and process or otherwise use it in their production process. At that point, they are processing the quantity of the chemical removed from storage, and that quantity gets counted towards their processing threshold. However, if the facility were to stop making a certain product line and continued to store the chemical for the reporting year and never used it, they would not need to consider it towards any threshold.</a:t>
            </a:r>
          </a:p>
          <a:p>
            <a:pPr eaLnBrk="1" hangingPunct="1">
              <a:spcBef>
                <a:spcPts val="1200"/>
              </a:spcBef>
            </a:pPr>
            <a:endParaRPr lang="en-US" altLang="en-US" sz="120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Facilities should be aware that while these activities are not threshold activities, that is not the same as being exempt from TRI. The activities listed here are not exempt from reporting; but they are not counted toward the threshold determination. However, if a TRI activity threshold is exceeded in some other manner at the facility, then the reporting requirement has been triggered, and any release or waste management associated with the non-threshold activities must be included in the reported quantities for release and waste management for the chemical.</a:t>
            </a:r>
          </a:p>
          <a:p>
            <a:pPr eaLnBrk="1" hangingPunct="1">
              <a:spcBef>
                <a:spcPts val="1200"/>
              </a:spcBef>
            </a:pPr>
            <a:r>
              <a:rPr lang="en-US" altLang="en-US" sz="1200">
                <a:latin typeface="Arial" panose="020B0604020202020204" pitchFamily="34" charset="0"/>
                <a:ea typeface="ＭＳ Ｐゴシック" panose="020B0600070205080204" pitchFamily="34" charset="-128"/>
              </a:rPr>
              <a:t>Also, note that TRI chemicals that are coincidentally manufactured, or unintentionally manufactured, during waste treatment or remediation must be considered in manufacturing threshold amounts.</a:t>
            </a:r>
          </a:p>
        </p:txBody>
      </p:sp>
      <p:sp>
        <p:nvSpPr>
          <p:cNvPr id="4" name="Slide Number Placeholder 3"/>
          <p:cNvSpPr>
            <a:spLocks noGrp="1"/>
          </p:cNvSpPr>
          <p:nvPr>
            <p:ph type="sldNum" sz="quarter" idx="5"/>
          </p:nvPr>
        </p:nvSpPr>
        <p:spPr/>
        <p:txBody>
          <a:bodyPr/>
          <a:lstStyle/>
          <a:p>
            <a:fld id="{7EA0C76C-20C2-AA41-BAA3-490ECBDFFEE2}" type="slidenum">
              <a:rPr lang="en-US" smtClean="0"/>
              <a:t>16</a:t>
            </a:fld>
            <a:endParaRPr lang="en-US"/>
          </a:p>
        </p:txBody>
      </p:sp>
    </p:spTree>
    <p:extLst>
      <p:ext uri="{BB962C8B-B14F-4D97-AF65-F5344CB8AC3E}">
        <p14:creationId xmlns:p14="http://schemas.microsoft.com/office/powerpoint/2010/main" val="1254638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Some industrial activities may involve more than one TRI threshold activity.  For example, combustion may exceed thresholds for both manufacture and otherwise use. Here is some guidance on combustion. Many facilities have on-site combustion processes where TRI-listed  chemicals may be present in fuels used, and may be coincidentally manufactured during the combustion of oil, coal, natural gas, waste or other materials. Any TRI-listed chemical in the fuel is considered otherwise used and the quantity would be applied towards the otherwise use threshold. Any TRI-listed chemical generated when the fuel is combusted is considered coincidentally manufactured and the quantity would be applied to the manufacturing threshold. TRI-listed chemicals commonly coincidentally manufactured during combustion include acid aerosols, such as sulfuric acid aerosols. Metal compounds are also coincidentally manufactured as byproducts of fuel combustion. </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So, when combusting fuels and other materials, be sure to consider both aspects of the combustion process: How much of each TRI-listed chemical is otherwise used, and how much is manufactured?</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Note that the non-Chemicals of Special Concern in the fuel otherwise used are eligible for the de minimis exemption, and many of the TRI-listed chemicals found in fuels ARE present below de minimis concentrations. However, TRI-listed chemicals that are coincidentally manufactured during combustion are not eligible for the de minimis exemption.</a:t>
            </a:r>
          </a:p>
        </p:txBody>
      </p:sp>
      <p:sp>
        <p:nvSpPr>
          <p:cNvPr id="4" name="Slide Number Placeholder 3"/>
          <p:cNvSpPr>
            <a:spLocks noGrp="1"/>
          </p:cNvSpPr>
          <p:nvPr>
            <p:ph type="sldNum" sz="quarter" idx="5"/>
          </p:nvPr>
        </p:nvSpPr>
        <p:spPr/>
        <p:txBody>
          <a:bodyPr/>
          <a:lstStyle/>
          <a:p>
            <a:fld id="{7EA0C76C-20C2-AA41-BAA3-490ECBDFFEE2}" type="slidenum">
              <a:rPr lang="en-US" smtClean="0"/>
              <a:t>17</a:t>
            </a:fld>
            <a:endParaRPr lang="en-US"/>
          </a:p>
        </p:txBody>
      </p:sp>
    </p:spTree>
    <p:extLst>
      <p:ext uri="{BB962C8B-B14F-4D97-AF65-F5344CB8AC3E}">
        <p14:creationId xmlns:p14="http://schemas.microsoft.com/office/powerpoint/2010/main" val="333360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TRI regulations provide exemptions for specific scenarios. These exemptions allow for a facility to not consider quantities of toxic chemicals for certain threshold determinations and waste management calculations. The available exemptions are listed on this slide. To learn more about TRI exemptions, please visit the website shown on this</a:t>
            </a:r>
            <a:r>
              <a:rPr lang="en-US" b="0" baseline="0" dirty="0"/>
              <a:t> slide</a:t>
            </a:r>
            <a:r>
              <a:rPr lang="en-US" b="0" dirty="0"/>
              <a:t>. The website includes a</a:t>
            </a:r>
            <a:r>
              <a:rPr lang="en-US" b="0" baseline="0" dirty="0"/>
              <a:t> summary of each exemption and links to exemption-specific guidance.</a:t>
            </a:r>
            <a:endParaRPr lang="en-US" b="0" dirty="0"/>
          </a:p>
        </p:txBody>
      </p:sp>
      <p:sp>
        <p:nvSpPr>
          <p:cNvPr id="4" name="Slide Number Placeholder 3"/>
          <p:cNvSpPr>
            <a:spLocks noGrp="1"/>
          </p:cNvSpPr>
          <p:nvPr>
            <p:ph type="sldNum" sz="quarter" idx="10"/>
          </p:nvPr>
        </p:nvSpPr>
        <p:spPr/>
        <p:txBody>
          <a:bodyPr/>
          <a:lstStyle/>
          <a:p>
            <a:fld id="{7EA0C76C-20C2-AA41-BAA3-490ECBDFFEE2}" type="slidenum">
              <a:rPr lang="en-US" smtClean="0"/>
              <a:t>18</a:t>
            </a:fld>
            <a:endParaRPr lang="en-US"/>
          </a:p>
        </p:txBody>
      </p:sp>
    </p:spTree>
    <p:extLst>
      <p:ext uri="{BB962C8B-B14F-4D97-AF65-F5344CB8AC3E}">
        <p14:creationId xmlns:p14="http://schemas.microsoft.com/office/powerpoint/2010/main" val="4244281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Basics Concepts module of the online training goes into more detail on each of the TRI exemptions, but here we have a few reminders.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Any TRI-listed chemicals contained in fuels combusted are otherwise used and count toward the otherwise use threshold. And those TRI-listed chemicals coincidentally manufactured during combustion must be considered towards the manufacturing threshold. This is true even if the activity is covered by an “otherwise use" exemption such as motor vehicle maintenance. If TRI chemicals are manufactured as by-products, coincidentally as impurities, or otherwise manufactured, they must be considered toward the manufacturing threshold. </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dirty="0"/>
              <a:t>Only TRI-listed chemicals in fuels added to motor vehicles operated </a:t>
            </a:r>
            <a:r>
              <a:rPr lang="en-US" b="0" dirty="0"/>
              <a:t>exclusively by the facility </a:t>
            </a:r>
            <a:r>
              <a:rPr lang="en-US" dirty="0"/>
              <a:t>qualify for the motor vehicle maintenance exemption. </a:t>
            </a:r>
            <a:r>
              <a:rPr lang="en-US"/>
              <a:t>Other </a:t>
            </a:r>
            <a:r>
              <a:rPr lang="en-US" altLang="en-US" sz="1200">
                <a:latin typeface="Arial" panose="020B0604020202020204" pitchFamily="34" charset="0"/>
                <a:ea typeface="ＭＳ Ｐゴシック" panose="020B0600070205080204" pitchFamily="34" charset="-128"/>
              </a:rPr>
              <a:t>TRI-listed </a:t>
            </a:r>
            <a:r>
              <a:rPr lang="en-US" altLang="en-US" sz="1200" dirty="0">
                <a:latin typeface="Arial" panose="020B0604020202020204" pitchFamily="34" charset="0"/>
                <a:ea typeface="ＭＳ Ｐゴシック" panose="020B0600070205080204" pitchFamily="34" charset="-128"/>
              </a:rPr>
              <a:t>chemicals would count towards the processing threshold and this exemption only applies to the otherwise use of TRI-listed chemicals. For example, some facilities that manufacture vehicles add a few gallons of fuel before the vehicles leave the facility for distribution into commerce. Because those vehicles and the fuel in them are part of the facility’s product going into commerce, the TRI-listed chemicals in the fuel are considered processed. </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Similarly, the laboratory activities exemption applies to TRI-listed chemicals that are manufactured, processed, or otherwise used in certain activities that take place in a laboratory. Facilities should take care not to apply this exemption more broadly than it should be. If an activity involving a TRI-listed chemical takes place in a laboratory, it does NOT mean that it is necessarily exempt. Only certain activities are exempt.</a:t>
            </a:r>
          </a:p>
        </p:txBody>
      </p:sp>
      <p:sp>
        <p:nvSpPr>
          <p:cNvPr id="4" name="Slide Number Placeholder 3"/>
          <p:cNvSpPr>
            <a:spLocks noGrp="1"/>
          </p:cNvSpPr>
          <p:nvPr>
            <p:ph type="sldNum" sz="quarter" idx="5"/>
          </p:nvPr>
        </p:nvSpPr>
        <p:spPr/>
        <p:txBody>
          <a:bodyPr/>
          <a:lstStyle/>
          <a:p>
            <a:fld id="{7EA0C76C-20C2-AA41-BAA3-490ECBDFFEE2}" type="slidenum">
              <a:rPr lang="en-US" smtClean="0"/>
              <a:t>19</a:t>
            </a:fld>
            <a:endParaRPr lang="en-US"/>
          </a:p>
        </p:txBody>
      </p:sp>
    </p:spTree>
    <p:extLst>
      <p:ext uri="{BB962C8B-B14F-4D97-AF65-F5344CB8AC3E}">
        <p14:creationId xmlns:p14="http://schemas.microsoft.com/office/powerpoint/2010/main" val="3665997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Now we will move on to some other chemicals that have unique reporting requirements for which reporting errors more frequently occur. First, let’s look at the unique requirements associated with reporting for metals and metal compound categories. Note that metals and metal category compounds are separately listed under TRI. They each have a separate activity threshold determination – report on the metal only if the threshold for the metal is exceeded, and report for the metal compound only if the threshold for the metal compound is exceeded. </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So if a facility handles elemental nickel and nickel compounds at their facility, they should look at the two separately when determining if they need to report. They look at the elemental nickel and see if they manufacture, process, or otherwise use quantities exceeding a threshold for nickel. Separately, they look at their nickel compounds and see if the quantity manufactured, processed, or otherwise used exceeds a threshold for nickel compounds. They look at the two as unrelated chemicals. </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a:ea typeface="ＭＳ Ｐゴシック"/>
                <a:cs typeface="Arial"/>
              </a:rPr>
              <a:t>However, if the thresholds are exceeded for both the elemental metal and for the metal compound – for example, both for nickel and for nickel compounds, then the facility </a:t>
            </a:r>
            <a:r>
              <a:rPr lang="en-US" altLang="en-US" dirty="0">
                <a:latin typeface="Arial"/>
                <a:ea typeface="ＭＳ Ｐゴシック"/>
                <a:cs typeface="Arial"/>
              </a:rPr>
              <a:t>may</a:t>
            </a:r>
            <a:r>
              <a:rPr lang="en-US" altLang="en-US" sz="1200" dirty="0">
                <a:latin typeface="Arial"/>
                <a:ea typeface="ＭＳ Ｐゴシック"/>
                <a:cs typeface="Arial"/>
              </a:rPr>
              <a:t> submit two separate reports or one combined report for the compound category. Combined reports for elemental metals and metal compounds will need to indicate they are reporting for both under this combined form. So, if the facility exceeded the threshold for nickel and they exceeded the threshold for nickel compounds, they could file a combined report for both elemental nickel and nickel compounds. </a:t>
            </a:r>
          </a:p>
        </p:txBody>
      </p:sp>
      <p:sp>
        <p:nvSpPr>
          <p:cNvPr id="4" name="Slide Number Placeholder 3"/>
          <p:cNvSpPr>
            <a:spLocks noGrp="1"/>
          </p:cNvSpPr>
          <p:nvPr>
            <p:ph type="sldNum" sz="quarter" idx="5"/>
          </p:nvPr>
        </p:nvSpPr>
        <p:spPr/>
        <p:txBody>
          <a:bodyPr/>
          <a:lstStyle/>
          <a:p>
            <a:fld id="{7EA0C76C-20C2-AA41-BAA3-490ECBDFFEE2}" type="slidenum">
              <a:rPr lang="en-US" smtClean="0"/>
              <a:t>20</a:t>
            </a:fld>
            <a:endParaRPr lang="en-US"/>
          </a:p>
        </p:txBody>
      </p:sp>
    </p:spTree>
    <p:extLst>
      <p:ext uri="{BB962C8B-B14F-4D97-AF65-F5344CB8AC3E}">
        <p14:creationId xmlns:p14="http://schemas.microsoft.com/office/powerpoint/2010/main" val="1489104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Cyanide</a:t>
            </a:r>
            <a:r>
              <a:rPr lang="en-US" altLang="en-US" sz="1200" baseline="0" dirty="0">
                <a:latin typeface="Arial" panose="020B0604020202020204" pitchFamily="34" charset="0"/>
                <a:ea typeface="ＭＳ Ｐゴシック" panose="020B0600070205080204" pitchFamily="34" charset="-128"/>
              </a:rPr>
              <a:t> c</a:t>
            </a:r>
            <a:r>
              <a:rPr lang="en-US" altLang="en-US" sz="1200" dirty="0">
                <a:latin typeface="Arial" panose="020B0604020202020204" pitchFamily="34" charset="0"/>
                <a:ea typeface="ＭＳ Ｐゴシック" panose="020B0600070205080204" pitchFamily="34" charset="-128"/>
              </a:rPr>
              <a:t>ompounds are a listed chemical category</a:t>
            </a:r>
            <a:r>
              <a:rPr lang="en-US" altLang="en-US" sz="1200">
                <a:latin typeface="Arial" panose="020B0604020202020204" pitchFamily="34" charset="0"/>
                <a:ea typeface="ＭＳ Ｐゴシック" panose="020B0600070205080204" pitchFamily="34" charset="-128"/>
              </a:rPr>
              <a:t>, which</a:t>
            </a:r>
            <a:r>
              <a:rPr lang="en-US" altLang="en-US" sz="1200" baseline="0">
                <a:latin typeface="Arial" panose="020B0604020202020204" pitchFamily="34" charset="0"/>
                <a:ea typeface="ＭＳ Ｐゴシック" panose="020B0600070205080204" pitchFamily="34" charset="-128"/>
              </a:rPr>
              <a:t> </a:t>
            </a:r>
            <a:r>
              <a:rPr lang="en-US" altLang="en-US" sz="1200" baseline="0" dirty="0">
                <a:latin typeface="Arial" panose="020B0604020202020204" pitchFamily="34" charset="0"/>
                <a:ea typeface="ＭＳ Ｐゴシック" panose="020B0600070205080204" pitchFamily="34" charset="-128"/>
              </a:rPr>
              <a:t>includes the cyanide ion and any group where a </a:t>
            </a:r>
            <a:r>
              <a:rPr lang="en-US" sz="1200" b="0" i="0" kern="1200" dirty="0">
                <a:solidFill>
                  <a:schemeClr val="tx1"/>
                </a:solidFill>
                <a:effectLst/>
                <a:latin typeface="+mn-lt"/>
                <a:ea typeface="+mn-ea"/>
                <a:cs typeface="+mn-cs"/>
              </a:rPr>
              <a:t>formal dissociation can be made</a:t>
            </a:r>
            <a:r>
              <a:rPr lang="en-US" altLang="en-US" sz="1200" baseline="0" dirty="0">
                <a:latin typeface="Arial" panose="020B0604020202020204" pitchFamily="34" charset="0"/>
                <a:ea typeface="ＭＳ Ｐゴシック" panose="020B0600070205080204" pitchFamily="34" charset="-128"/>
              </a:rPr>
              <a:t>. When reporting for cyanide compounds, the full weight of the compound must be used for both threshold determinations as well as releases and other waste management reporting. This requirement is different from that of metal compound categories and nitrate compound categories where only the metal or nitrate ion is included for calculating releases and other waste management. </a:t>
            </a:r>
          </a:p>
          <a:p>
            <a:pPr eaLnBrk="1" hangingPunct="1">
              <a:spcBef>
                <a:spcPts val="1200"/>
              </a:spcBef>
            </a:pPr>
            <a:endParaRPr lang="en-US" altLang="en-US" sz="1200" baseline="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baseline="0" dirty="0">
                <a:latin typeface="+mn-lt"/>
                <a:ea typeface="+mn-ea"/>
              </a:rPr>
              <a:t>Hydrogen cyanide is an individually-listed chemical. While hydrogen cyanide meets the structural definition of cyanide compounds, current EPA guidance is to not count hydrogen cyanide as part of cyanide compounds for thresholds and release and waste management reporting.</a:t>
            </a:r>
          </a:p>
        </p:txBody>
      </p:sp>
      <p:sp>
        <p:nvSpPr>
          <p:cNvPr id="4" name="Slide Number Placeholder 3"/>
          <p:cNvSpPr>
            <a:spLocks noGrp="1"/>
          </p:cNvSpPr>
          <p:nvPr>
            <p:ph type="sldNum" sz="quarter" idx="5"/>
          </p:nvPr>
        </p:nvSpPr>
        <p:spPr/>
        <p:txBody>
          <a:bodyPr/>
          <a:lstStyle/>
          <a:p>
            <a:fld id="{7EA0C76C-20C2-AA41-BAA3-490ECBDFFEE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94305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a:latin typeface="Arial" panose="020B0604020202020204" pitchFamily="34" charset="0"/>
                <a:ea typeface="ＭＳ Ｐゴシック" panose="020B0600070205080204" pitchFamily="34" charset="-128"/>
              </a:rPr>
              <a:t>In this Advanced Concepts course we will cover: updates on recent changes to the TRI program; advanced guidance on threshold determinations and reporting; guidance on how to report for chemicals with special requirements, such as</a:t>
            </a:r>
            <a:r>
              <a:rPr lang="en-US" altLang="en-US" sz="1200" baseline="0">
                <a:latin typeface="Arial" panose="020B0604020202020204" pitchFamily="34" charset="0"/>
                <a:ea typeface="ＭＳ Ｐゴシック" panose="020B0600070205080204" pitchFamily="34" charset="-128"/>
              </a:rPr>
              <a:t> </a:t>
            </a:r>
            <a:r>
              <a:rPr lang="en-US" sz="1200" kern="1200">
                <a:solidFill>
                  <a:schemeClr val="tx1"/>
                </a:solidFill>
                <a:effectLst/>
                <a:latin typeface="+mn-lt"/>
                <a:ea typeface="+mn-ea"/>
                <a:cs typeface="+mn-cs"/>
              </a:rPr>
              <a:t>Chemicals of Special Concern</a:t>
            </a:r>
            <a:r>
              <a:rPr lang="en-US" altLang="en-US" sz="1200">
                <a:latin typeface="Arial" panose="020B0604020202020204" pitchFamily="34" charset="0"/>
                <a:ea typeface="ＭＳ Ｐゴシック" panose="020B0600070205080204" pitchFamily="34" charset="-128"/>
              </a:rPr>
              <a:t>; where you can go to get additional information and assistance with TRI requirements, including information on the EPA audit policy; and information on how to submit TRI Forms through TRI-MEweb on</a:t>
            </a:r>
            <a:r>
              <a:rPr lang="en-US" altLang="en-US" sz="1200" baseline="0">
                <a:latin typeface="Arial" panose="020B0604020202020204" pitchFamily="34" charset="0"/>
                <a:ea typeface="ＭＳ Ｐゴシック" panose="020B0600070205080204" pitchFamily="34" charset="-128"/>
              </a:rPr>
              <a:t> </a:t>
            </a:r>
            <a:r>
              <a:rPr lang="en-US" altLang="en-US" sz="1200">
                <a:latin typeface="Arial" panose="020B0604020202020204" pitchFamily="34" charset="0"/>
                <a:ea typeface="ＭＳ Ｐゴシック" panose="020B0600070205080204" pitchFamily="34" charset="-128"/>
              </a:rPr>
              <a:t>EPA’s Central Data Exchange (CDX). </a:t>
            </a:r>
          </a:p>
          <a:p>
            <a:endParaRPr lang="en-US"/>
          </a:p>
        </p:txBody>
      </p:sp>
      <p:sp>
        <p:nvSpPr>
          <p:cNvPr id="4" name="Slide Number Placeholder 3"/>
          <p:cNvSpPr>
            <a:spLocks noGrp="1"/>
          </p:cNvSpPr>
          <p:nvPr>
            <p:ph type="sldNum" sz="quarter" idx="5"/>
          </p:nvPr>
        </p:nvSpPr>
        <p:spPr/>
        <p:txBody>
          <a:bodyPr/>
          <a:lstStyle/>
          <a:p>
            <a:fld id="{7EA0C76C-20C2-AA41-BAA3-490ECBDFFEE2}" type="slidenum">
              <a:rPr lang="en-US" smtClean="0"/>
              <a:t>2</a:t>
            </a:fld>
            <a:endParaRPr lang="en-US"/>
          </a:p>
        </p:txBody>
      </p:sp>
    </p:spTree>
    <p:extLst>
      <p:ext uri="{BB962C8B-B14F-4D97-AF65-F5344CB8AC3E}">
        <p14:creationId xmlns:p14="http://schemas.microsoft.com/office/powerpoint/2010/main" val="2009507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Metal cyanide compounds, more formally called</a:t>
            </a:r>
            <a:r>
              <a:rPr lang="en-US" altLang="en-US" sz="1200" baseline="0" dirty="0">
                <a:latin typeface="Arial" panose="020B0604020202020204" pitchFamily="34" charset="0"/>
                <a:ea typeface="ＭＳ Ｐゴシック" panose="020B0600070205080204" pitchFamily="34" charset="-128"/>
              </a:rPr>
              <a:t> </a:t>
            </a:r>
            <a:r>
              <a:rPr lang="en-US" altLang="en-US" sz="1200" baseline="0" dirty="0" err="1">
                <a:latin typeface="Arial" panose="020B0604020202020204" pitchFamily="34" charset="0"/>
                <a:ea typeface="ＭＳ Ｐゴシック" panose="020B0600070205080204" pitchFamily="34" charset="-128"/>
              </a:rPr>
              <a:t>cyanometalates</a:t>
            </a:r>
            <a:r>
              <a:rPr lang="en-US" altLang="en-US" sz="1200" baseline="0" dirty="0">
                <a:latin typeface="Arial" panose="020B0604020202020204" pitchFamily="34" charset="0"/>
                <a:ea typeface="ＭＳ Ｐゴシック" panose="020B0600070205080204" pitchFamily="34" charset="-128"/>
              </a:rPr>
              <a:t>,</a:t>
            </a:r>
            <a:r>
              <a:rPr lang="en-US" altLang="en-US" sz="1200" dirty="0">
                <a:latin typeface="Arial" panose="020B0604020202020204" pitchFamily="34" charset="0"/>
                <a:ea typeface="ＭＳ Ｐゴシック" panose="020B0600070205080204" pitchFamily="34" charset="-128"/>
              </a:rPr>
              <a:t> are reportable under both the metal compound categories and the cyanide compounds category. Facilities that manufacture, process, or otherwise use a metal cyanide compound need to consider if they exceed a threshold for the cyanide compound category and also for the corresponding metal compound category. </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For example, if a facility processes cadmium cyanide, they need to consider if reporting is required for both cadmium compounds and cyanide compounds. In this example, they would use the entire weight of the cadmium cyanide for the cadmium compound category threshold determination and only the weight of the metal portion of the cadmium for the release and waste management reporting. For the cyanide compounds category, they would also use the entire weight for the cadmium cyanide in the threshold determination, just like for the metal compound. However, for the release and other weight management reporting, they also use the entire weight of the cadmium cyanide for reporting under the cyanide compounds category.</a:t>
            </a:r>
          </a:p>
        </p:txBody>
      </p:sp>
      <p:sp>
        <p:nvSpPr>
          <p:cNvPr id="4" name="Slide Number Placeholder 3"/>
          <p:cNvSpPr>
            <a:spLocks noGrp="1"/>
          </p:cNvSpPr>
          <p:nvPr>
            <p:ph type="sldNum" sz="quarter" idx="5"/>
          </p:nvPr>
        </p:nvSpPr>
        <p:spPr/>
        <p:txBody>
          <a:bodyPr/>
          <a:lstStyle/>
          <a:p>
            <a:fld id="{7EA0C76C-20C2-AA41-BAA3-490ECBDFFEE2}" type="slidenum">
              <a:rPr lang="en-US" smtClean="0"/>
              <a:t>22</a:t>
            </a:fld>
            <a:endParaRPr lang="en-US"/>
          </a:p>
        </p:txBody>
      </p:sp>
    </p:spTree>
    <p:extLst>
      <p:ext uri="{BB962C8B-B14F-4D97-AF65-F5344CB8AC3E}">
        <p14:creationId xmlns:p14="http://schemas.microsoft.com/office/powerpoint/2010/main" val="373781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nitrate compounds category also deserves special consideration. </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TRI chemical category is actually ‘water dissociable nitrate compounds’. So, nitrate compounds are only reportable when they are in an aqueous solution.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Nitrate compounds are treated much like metal compounds under TRI.  When calculating whether a reporting threshold was exceeded, facilities use the weight of the entire nitrate compound to see if they have manufactured or processed more than 25,000 pounds, or otherwise used more than 10,000 pounds. </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If one of these thresholds is exceeded, a TRI form is required. When estimating the quantities released or managed as waste, use only the weight of the nitrate ion portion of the compound. A common error is using the whole weight of the nitrate compound in the release and waste management estimates, and thereby, over-reporting the quantities released or the quantities managed as waste.</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Nitrate compounds are most commonly produced when nitric acid is neutralized, or in biological treatment of wastewater. Note that there is an exemption for the otherwise use of TRI chemicals contained in intake water that is used for processing or non-contact cooling.</a:t>
            </a:r>
          </a:p>
        </p:txBody>
      </p:sp>
      <p:sp>
        <p:nvSpPr>
          <p:cNvPr id="4" name="Slide Number Placeholder 3"/>
          <p:cNvSpPr>
            <a:spLocks noGrp="1"/>
          </p:cNvSpPr>
          <p:nvPr>
            <p:ph type="sldNum" sz="quarter" idx="5"/>
          </p:nvPr>
        </p:nvSpPr>
        <p:spPr/>
        <p:txBody>
          <a:bodyPr/>
          <a:lstStyle/>
          <a:p>
            <a:fld id="{7EA0C76C-20C2-AA41-BAA3-490ECBDFFEE2}" type="slidenum">
              <a:rPr lang="en-US" smtClean="0"/>
              <a:t>23</a:t>
            </a:fld>
            <a:endParaRPr lang="en-US"/>
          </a:p>
        </p:txBody>
      </p:sp>
    </p:spTree>
    <p:extLst>
      <p:ext uri="{BB962C8B-B14F-4D97-AF65-F5344CB8AC3E}">
        <p14:creationId xmlns:p14="http://schemas.microsoft.com/office/powerpoint/2010/main" val="162978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0C76C-20C2-AA41-BAA3-490ECBDFFEE2}" type="slidenum">
              <a:rPr lang="en-US" smtClean="0"/>
              <a:t>25</a:t>
            </a:fld>
            <a:endParaRPr lang="en-US"/>
          </a:p>
        </p:txBody>
      </p:sp>
    </p:spTree>
    <p:extLst>
      <p:ext uri="{BB962C8B-B14F-4D97-AF65-F5344CB8AC3E}">
        <p14:creationId xmlns:p14="http://schemas.microsoft.com/office/powerpoint/2010/main" val="1999991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0C76C-20C2-AA41-BAA3-490ECBDFFEE2}" type="slidenum">
              <a:rPr lang="en-US" smtClean="0"/>
              <a:t>26</a:t>
            </a:fld>
            <a:endParaRPr lang="en-US"/>
          </a:p>
        </p:txBody>
      </p:sp>
    </p:spTree>
    <p:extLst>
      <p:ext uri="{BB962C8B-B14F-4D97-AF65-F5344CB8AC3E}">
        <p14:creationId xmlns:p14="http://schemas.microsoft.com/office/powerpoint/2010/main" val="1815030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a:latin typeface="Arial" panose="020B0604020202020204" pitchFamily="34" charset="0"/>
                <a:ea typeface="ＭＳ Ｐゴシック" panose="020B0600070205080204" pitchFamily="34" charset="-128"/>
              </a:rPr>
              <a:t>Ammonia also has some unique requirements. For aqueous ammonia, your threshold determination and your release and waste management quantity calculations are based on 10% of the ammonia present in the aqueous solutions. Remember that the 10% applies only to aqueous solutions. If you have anhydrous ammonia you need to consider 100% for threshold determinations and release calculations.</a:t>
            </a:r>
          </a:p>
        </p:txBody>
      </p:sp>
      <p:sp>
        <p:nvSpPr>
          <p:cNvPr id="4" name="Slide Number Placeholder 3"/>
          <p:cNvSpPr>
            <a:spLocks noGrp="1"/>
          </p:cNvSpPr>
          <p:nvPr>
            <p:ph type="sldNum" sz="quarter" idx="5"/>
          </p:nvPr>
        </p:nvSpPr>
        <p:spPr/>
        <p:txBody>
          <a:bodyPr/>
          <a:lstStyle/>
          <a:p>
            <a:fld id="{7EA0C76C-20C2-AA41-BAA3-490ECBDFFEE2}" type="slidenum">
              <a:rPr lang="en-US" smtClean="0"/>
              <a:t>27</a:t>
            </a:fld>
            <a:endParaRPr lang="en-US"/>
          </a:p>
        </p:txBody>
      </p:sp>
    </p:spTree>
    <p:extLst>
      <p:ext uri="{BB962C8B-B14F-4D97-AF65-F5344CB8AC3E}">
        <p14:creationId xmlns:p14="http://schemas.microsoft.com/office/powerpoint/2010/main" val="3026735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examples of calculating thresholds and releases of anhydrous and aqueous ammonia are provided on the slide. These examples are from the Ammonia guidance document. </a:t>
            </a:r>
          </a:p>
        </p:txBody>
      </p:sp>
      <p:sp>
        <p:nvSpPr>
          <p:cNvPr id="4" name="Slide Number Placeholder 3"/>
          <p:cNvSpPr>
            <a:spLocks noGrp="1"/>
          </p:cNvSpPr>
          <p:nvPr>
            <p:ph type="sldNum" sz="quarter" idx="10"/>
          </p:nvPr>
        </p:nvSpPr>
        <p:spPr/>
        <p:txBody>
          <a:bodyPr/>
          <a:lstStyle/>
          <a:p>
            <a:fld id="{7EA0C76C-20C2-AA41-BAA3-490ECBDFFEE2}" type="slidenum">
              <a:rPr lang="en-US" smtClean="0"/>
              <a:t>28</a:t>
            </a:fld>
            <a:endParaRPr lang="en-US"/>
          </a:p>
        </p:txBody>
      </p:sp>
    </p:spTree>
    <p:extLst>
      <p:ext uri="{BB962C8B-B14F-4D97-AF65-F5344CB8AC3E}">
        <p14:creationId xmlns:p14="http://schemas.microsoft.com/office/powerpoint/2010/main" val="2893253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a:latin typeface="Arial" panose="020B0604020202020204" pitchFamily="34" charset="0"/>
                <a:ea typeface="ＭＳ Ｐゴシック" panose="020B0600070205080204" pitchFamily="34" charset="-128"/>
              </a:rPr>
              <a:t>Acid aerosols are also chemicals with unique requirements. Note that both hydrochloric and sulfuric acids have a chemical qualifier that specifies that they are reportable only if they are in the aerosol form. These aerosols are common products of coal and other fuel combustion. For example, sulfuric acid can be coincidentally manufactured when combusting fuels containing sulfur.</a:t>
            </a:r>
          </a:p>
          <a:p>
            <a:pPr eaLnBrk="1" hangingPunct="1">
              <a:spcBef>
                <a:spcPts val="1200"/>
              </a:spcBef>
            </a:pPr>
            <a:endParaRPr lang="en-US" altLang="en-US" sz="120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Hydrochloric and sulfuric acids are also used by facilities in closed-loop acid reuse systems. In some cases, the acid can be aerosolized to apply it to a material or product for the purpose of etching or cleaning. The acid aerosol is typically condensed back to liquid only to be re-aerosolized again and again. Because of the chemical qualifier, facilities would be manufacturing the TRI chemical every time it is aerosolized and otherwise using it again and again in the process.  </a:t>
            </a:r>
          </a:p>
          <a:p>
            <a:pPr eaLnBrk="1" hangingPunct="1">
              <a:spcBef>
                <a:spcPts val="1200"/>
              </a:spcBef>
            </a:pPr>
            <a:endParaRPr lang="en-US" altLang="en-US" sz="120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EPA developed a simplified method for determining whether a threshold has been exceeded. The guidance directs facilities to calculate their threshold quantity by adding the total amount of acid in the reuse system plus the total virgin acid added in the reporting year to get the threshold quantity manufactured and otherwise used.</a:t>
            </a:r>
          </a:p>
          <a:p>
            <a:pPr eaLnBrk="1" hangingPunct="1">
              <a:spcBef>
                <a:spcPts val="1200"/>
              </a:spcBef>
            </a:pPr>
            <a:endParaRPr lang="en-US" altLang="en-US" sz="120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EPA has developed two separate reporting guidance documents for sulfuric acid and hydrochloric acid where facilities can get more information pertaining to these chemicals.</a:t>
            </a:r>
          </a:p>
        </p:txBody>
      </p:sp>
      <p:sp>
        <p:nvSpPr>
          <p:cNvPr id="4" name="Slide Number Placeholder 3"/>
          <p:cNvSpPr>
            <a:spLocks noGrp="1"/>
          </p:cNvSpPr>
          <p:nvPr>
            <p:ph type="sldNum" sz="quarter" idx="5"/>
          </p:nvPr>
        </p:nvSpPr>
        <p:spPr/>
        <p:txBody>
          <a:bodyPr/>
          <a:lstStyle/>
          <a:p>
            <a:fld id="{7EA0C76C-20C2-AA41-BAA3-490ECBDFFEE2}" type="slidenum">
              <a:rPr lang="en-US" smtClean="0"/>
              <a:t>29</a:t>
            </a:fld>
            <a:endParaRPr lang="en-US"/>
          </a:p>
        </p:txBody>
      </p:sp>
    </p:spTree>
    <p:extLst>
      <p:ext uri="{BB962C8B-B14F-4D97-AF65-F5344CB8AC3E}">
        <p14:creationId xmlns:p14="http://schemas.microsoft.com/office/powerpoint/2010/main" val="2666043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a:latin typeface="Arial" panose="020B0604020202020204" pitchFamily="34" charset="0"/>
                <a:ea typeface="ＭＳ Ｐゴシック" panose="020B0600070205080204" pitchFamily="34" charset="-128"/>
              </a:rPr>
              <a:t>Now we will discuss EPA’s Guidance on how to report chemicals that migrate from their initial disposal or release location. Shown is an example of a reportable chemical that is disposed of in an on-site surface impoundment. </a:t>
            </a:r>
          </a:p>
          <a:p>
            <a:pPr eaLnBrk="1" hangingPunct="1">
              <a:spcBef>
                <a:spcPts val="1200"/>
              </a:spcBef>
            </a:pPr>
            <a:endParaRPr lang="en-US" altLang="en-US" sz="120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If in Year One, a facility placed 2,000 pounds of the chemical into a surface impoundment, and in the same year, 1,000 pounds volatilized to the air, the facility would put the 1,000 pounds released to air on their Form R. And 1,000 pounds would be reported on the Form R as disposed of in the surface impoundment, not 2,000 pounds. </a:t>
            </a:r>
          </a:p>
          <a:p>
            <a:pPr eaLnBrk="1" hangingPunct="1">
              <a:spcBef>
                <a:spcPts val="1200"/>
              </a:spcBef>
            </a:pPr>
            <a:br>
              <a:rPr lang="en-US" altLang="en-US" sz="1200">
                <a:solidFill>
                  <a:srgbClr val="FF00FF"/>
                </a:solidFill>
                <a:latin typeface="Arial" panose="020B0604020202020204" pitchFamily="34" charset="0"/>
                <a:ea typeface="ＭＳ Ｐゴシック" panose="020B0600070205080204" pitchFamily="34" charset="-128"/>
              </a:rPr>
            </a:br>
            <a:r>
              <a:rPr lang="en-US" altLang="en-US" sz="1200">
                <a:latin typeface="Arial" panose="020B0604020202020204" pitchFamily="34" charset="0"/>
                <a:ea typeface="ＭＳ Ｐゴシック" panose="020B0600070205080204" pitchFamily="34" charset="-128"/>
              </a:rPr>
              <a:t>When the initial disposal and subsequent migration occur during the same reporting year, facilities should put each amount in the appropriate section of the form to show the medium in which it actually ended up.</a:t>
            </a:r>
          </a:p>
        </p:txBody>
      </p:sp>
      <p:sp>
        <p:nvSpPr>
          <p:cNvPr id="4" name="Slide Number Placeholder 3"/>
          <p:cNvSpPr>
            <a:spLocks noGrp="1"/>
          </p:cNvSpPr>
          <p:nvPr>
            <p:ph type="sldNum" sz="quarter" idx="5"/>
          </p:nvPr>
        </p:nvSpPr>
        <p:spPr/>
        <p:txBody>
          <a:bodyPr/>
          <a:lstStyle/>
          <a:p>
            <a:fld id="{7EA0C76C-20C2-AA41-BAA3-490ECBDFFEE2}" type="slidenum">
              <a:rPr lang="en-US" smtClean="0"/>
              <a:t>30</a:t>
            </a:fld>
            <a:endParaRPr lang="en-US"/>
          </a:p>
        </p:txBody>
      </p:sp>
    </p:spTree>
    <p:extLst>
      <p:ext uri="{BB962C8B-B14F-4D97-AF65-F5344CB8AC3E}">
        <p14:creationId xmlns:p14="http://schemas.microsoft.com/office/powerpoint/2010/main" val="2179561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However, if chemical migration occurs in a subsequent year from the initial disposal, the chemical migration should not be reported. Facilities are only required to report amounts released or otherwise managed in the year that the amounts were released or otherwise managed.</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For example, in Year One, 2,000 pounds of this chemical were disposed of in the on-site surface impoundment. That 2,000 pounds will go on your Form R as an on-site land disposal, under the surface impoundment section. A year later, leachate has migrated from this surface impoundment, and you know that 500 pounds of the original 2,000 pounds has migrated out of the impoundment. Because the migration occurred in a different reporting year, the 500 pounds does not get reported on the Year Two Form at all. It was already reported the previous year in the 2,000 pounds disposed to land on-site.</a:t>
            </a:r>
          </a:p>
        </p:txBody>
      </p:sp>
      <p:sp>
        <p:nvSpPr>
          <p:cNvPr id="4" name="Slide Number Placeholder 3"/>
          <p:cNvSpPr>
            <a:spLocks noGrp="1"/>
          </p:cNvSpPr>
          <p:nvPr>
            <p:ph type="sldNum" sz="quarter" idx="5"/>
          </p:nvPr>
        </p:nvSpPr>
        <p:spPr/>
        <p:txBody>
          <a:bodyPr/>
          <a:lstStyle/>
          <a:p>
            <a:fld id="{7EA0C76C-20C2-AA41-BAA3-490ECBDFFEE2}" type="slidenum">
              <a:rPr lang="en-US" smtClean="0"/>
              <a:t>31</a:t>
            </a:fld>
            <a:endParaRPr lang="en-US"/>
          </a:p>
        </p:txBody>
      </p:sp>
    </p:spTree>
    <p:extLst>
      <p:ext uri="{BB962C8B-B14F-4D97-AF65-F5344CB8AC3E}">
        <p14:creationId xmlns:p14="http://schemas.microsoft.com/office/powerpoint/2010/main" val="3670149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anose="020B0600070205080204" pitchFamily="34" charset="-128"/>
              </a:rPr>
              <a:t>Facilities are reminded that they have a legal obligation under EPCRA to submit accurate TRI reporting forms by July 1, if they met TRI reporting requirements for the prior reporting year. If facilities do not submit accurate and timely forms by the reporting deadline, EPA may take enforcement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anose="020B0600070205080204" pitchFamily="34" charset="-128"/>
              </a:rPr>
              <a:t>Compliance Incentives are a set of policies and programs that eliminate, reduce, or waive penalties under certain conditions for business, industry, and government facilities which voluntarily discover, promptly disclose, correct noncompliance, and prevent future environmental violations. Information about these incentives, self-disclosure programs, related tools such as environmental audit protocols, Environmental Management Systems, Pollution Prevention, other innovation projects and programs and the environmental benefits achieved by such programs can be found at the website shown here. </a:t>
            </a:r>
          </a:p>
        </p:txBody>
      </p:sp>
      <p:sp>
        <p:nvSpPr>
          <p:cNvPr id="4" name="Slide Number Placeholder 3"/>
          <p:cNvSpPr>
            <a:spLocks noGrp="1"/>
          </p:cNvSpPr>
          <p:nvPr>
            <p:ph type="sldNum" sz="quarter" idx="5"/>
          </p:nvPr>
        </p:nvSpPr>
        <p:spPr/>
        <p:txBody>
          <a:bodyPr/>
          <a:lstStyle/>
          <a:p>
            <a:fld id="{7EA0C76C-20C2-AA41-BAA3-490ECBDFFEE2}" type="slidenum">
              <a:rPr lang="en-US" smtClean="0"/>
              <a:t>32</a:t>
            </a:fld>
            <a:endParaRPr lang="en-US"/>
          </a:p>
        </p:txBody>
      </p:sp>
    </p:spTree>
    <p:extLst>
      <p:ext uri="{BB962C8B-B14F-4D97-AF65-F5344CB8AC3E}">
        <p14:creationId xmlns:p14="http://schemas.microsoft.com/office/powerpoint/2010/main" val="381370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a:latin typeface="Arial" panose="020B0604020202020204" pitchFamily="34" charset="0"/>
                <a:ea typeface="ＭＳ Ｐゴシック" panose="020B0600070205080204" pitchFamily="34" charset="-128"/>
              </a:rPr>
              <a:t>Let’s briefly review the process for determining if facility needs to report to TRI and how to report to TRI, which was covered in detail in the Basic Concepts Module. </a:t>
            </a:r>
          </a:p>
          <a:p>
            <a:pPr>
              <a:spcBef>
                <a:spcPts val="1200"/>
              </a:spcBef>
            </a:pPr>
            <a:r>
              <a:rPr lang="en-US" altLang="en-US" sz="1200">
                <a:latin typeface="Arial" panose="020B0604020202020204" pitchFamily="34" charset="0"/>
                <a:ea typeface="ＭＳ Ｐゴシック" panose="020B0600070205080204" pitchFamily="34" charset="-128"/>
              </a:rPr>
              <a:t>To be required to report to TRI, your facility must meet the criteria shown here. A stepwise process can be used to determine if and what you would need to report to TRI. The first step is determining if your facility is covered under EPCRA Section 313 and would, therefore, need to consider its toxic chemicals for TRI reporting. Whether or not your facility is covered is based on the types of activities carried out at the facility and the number of employees working for your facility. NAICS is the North American Industry Classification System, which assigns numeric codes to characterize the activity taking place at the facility. We will talk more about the NAICS codes requirement shortly.</a:t>
            </a:r>
          </a:p>
          <a:p>
            <a:pPr>
              <a:spcBef>
                <a:spcPts val="1200"/>
              </a:spcBef>
            </a:pPr>
            <a:r>
              <a:rPr lang="en-US" altLang="en-US" sz="1200">
                <a:latin typeface="Arial" panose="020B0604020202020204" pitchFamily="34" charset="0"/>
                <a:ea typeface="ＭＳ Ｐゴシック" panose="020B0600070205080204" pitchFamily="34" charset="-128"/>
              </a:rPr>
              <a:t>Alternatively, if your facility has been included in a determination by the EPA Administrator under their discretionary authority to extend reporting requirements to specific facilities, you need not consider your NAICS code or employees for the purposes of determining whether a TRI report is needed.</a:t>
            </a:r>
          </a:p>
          <a:p>
            <a:pPr>
              <a:spcBef>
                <a:spcPts val="1200"/>
              </a:spcBef>
            </a:pPr>
            <a:r>
              <a:rPr lang="en-US" altLang="en-US" sz="1200">
                <a:latin typeface="Arial" panose="020B0604020202020204" pitchFamily="34" charset="0"/>
                <a:ea typeface="ＭＳ Ｐゴシック" panose="020B0600070205080204" pitchFamily="34" charset="-128"/>
              </a:rPr>
              <a:t>Then, if you’ve met one of the two criteria above (either are both in a covered sector AND have at least ten full-time employee-equivalents, OR were included in discretionary authority determination), then you proceed to the final step.</a:t>
            </a:r>
          </a:p>
          <a:p>
            <a:pPr>
              <a:spcBef>
                <a:spcPts val="1200"/>
              </a:spcBef>
            </a:pPr>
            <a:r>
              <a:rPr lang="en-US" altLang="en-US" sz="1200">
                <a:latin typeface="Arial" panose="020B0604020202020204" pitchFamily="34" charset="0"/>
                <a:ea typeface="ＭＳ Ｐゴシック" panose="020B0600070205080204" pitchFamily="34" charset="-128"/>
              </a:rPr>
              <a:t>The next step is to determine for which TRI-listed chemicals you must submit a TRI report. Covered facilities need to look at the TRI-listed chemicals that may be present at the facility. Next, facilities need to look at how the chemicals are used. Are they manufactured? Processed? Or otherwise used? These are the TRI threshold activities. We will be describing each of these in more detail.</a:t>
            </a:r>
          </a:p>
          <a:p>
            <a:pPr>
              <a:spcBef>
                <a:spcPts val="1200"/>
              </a:spcBef>
            </a:pPr>
            <a:r>
              <a:rPr lang="en-US" altLang="en-US" sz="1200">
                <a:latin typeface="Arial" panose="020B0604020202020204" pitchFamily="34" charset="0"/>
                <a:ea typeface="ＭＳ Ｐゴシック" panose="020B0600070205080204" pitchFamily="34" charset="-128"/>
              </a:rPr>
              <a:t>Next, facilities must calculate the quantity of the TRI-listed chemical that is manufactured, processed, or otherwise used, and compare those quantities to the TRI activity thresholds. Only when activity thresholds are exceeded would the facility be required to complete and submit a TRI report, either a Form R or a Form A. </a:t>
            </a:r>
          </a:p>
        </p:txBody>
      </p:sp>
      <p:sp>
        <p:nvSpPr>
          <p:cNvPr id="4" name="Slide Number Placeholder 3"/>
          <p:cNvSpPr>
            <a:spLocks noGrp="1"/>
          </p:cNvSpPr>
          <p:nvPr>
            <p:ph type="sldNum" sz="quarter" idx="5"/>
          </p:nvPr>
        </p:nvSpPr>
        <p:spPr/>
        <p:txBody>
          <a:bodyPr/>
          <a:lstStyle/>
          <a:p>
            <a:fld id="{7EA0C76C-20C2-AA41-BAA3-490ECBDFFEE2}" type="slidenum">
              <a:rPr lang="en-US" smtClean="0"/>
              <a:t>3</a:t>
            </a:fld>
            <a:endParaRPr lang="en-US"/>
          </a:p>
        </p:txBody>
      </p:sp>
    </p:spTree>
    <p:extLst>
      <p:ext uri="{BB962C8B-B14F-4D97-AF65-F5344CB8AC3E}">
        <p14:creationId xmlns:p14="http://schemas.microsoft.com/office/powerpoint/2010/main" val="4041875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a:latin typeface="Arial" panose="020B0604020202020204" pitchFamily="34" charset="0"/>
                <a:ea typeface="ＭＳ Ｐゴシック" panose="020B0600070205080204" pitchFamily="34" charset="-128"/>
              </a:rPr>
              <a:t>Conditions to qualify for the Audit Policy are as follows. The violation had to be from a systematic discovery through an environmental audit or due diligence. It has to have been a voluntary discovery made by the facility. The facility must promptly disclose the violation to the Environmental Protection Agency and the discovery and disclosure must be independent of a government or third-party plaintiff. </a:t>
            </a:r>
          </a:p>
          <a:p>
            <a:pPr eaLnBrk="1" hangingPunct="1">
              <a:spcBef>
                <a:spcPts val="1200"/>
              </a:spcBef>
            </a:pPr>
            <a:endParaRPr lang="en-US" altLang="en-US" sz="120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The facility must fix the problem to prevent it from recurring and this audit policy cannot be used repeatedly for the same violations. It only covers the violations for which you are reporting. If other violations are identified over the course of using the audit policy, they may not be covered. You have to cooperate fully with the EPA and other authorities. More details on the audit policy are available from the EPA Website at the address shown here.</a:t>
            </a:r>
          </a:p>
          <a:p>
            <a:endParaRPr lang="en-US"/>
          </a:p>
        </p:txBody>
      </p:sp>
      <p:sp>
        <p:nvSpPr>
          <p:cNvPr id="4" name="Slide Number Placeholder 3"/>
          <p:cNvSpPr>
            <a:spLocks noGrp="1"/>
          </p:cNvSpPr>
          <p:nvPr>
            <p:ph type="sldNum" sz="quarter" idx="5"/>
          </p:nvPr>
        </p:nvSpPr>
        <p:spPr/>
        <p:txBody>
          <a:bodyPr/>
          <a:lstStyle/>
          <a:p>
            <a:fld id="{7EA0C76C-20C2-AA41-BAA3-490ECBDFFEE2}" type="slidenum">
              <a:rPr lang="en-US" smtClean="0"/>
              <a:t>33</a:t>
            </a:fld>
            <a:endParaRPr lang="en-US"/>
          </a:p>
        </p:txBody>
      </p:sp>
    </p:spTree>
    <p:extLst>
      <p:ext uri="{BB962C8B-B14F-4D97-AF65-F5344CB8AC3E}">
        <p14:creationId xmlns:p14="http://schemas.microsoft.com/office/powerpoint/2010/main" val="3035715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a:latin typeface="Arial" panose="020B0604020202020204" pitchFamily="34" charset="0"/>
                <a:ea typeface="ＭＳ Ｐゴシック" panose="020B0600070205080204" pitchFamily="34" charset="-128"/>
              </a:rPr>
              <a:t>EPA offers a compliance incentive policy to small businesses that self-disclose violations. The Small Business Compliance Policy is only available to businesses with 100 or fewer employees. If a small business meets the conditions, they may be eligible for 100 percent reduction in the gravity-based penalty. The conditions to qualify are: a good compliance record, voluntary discovery of the violation, prompt disclosure, and correction and remediation of the violation. More information on the Small Business Compliance Policy can be found at the website shown here.</a:t>
            </a:r>
          </a:p>
          <a:p>
            <a:endParaRPr lang="en-US"/>
          </a:p>
        </p:txBody>
      </p:sp>
      <p:sp>
        <p:nvSpPr>
          <p:cNvPr id="4" name="Slide Number Placeholder 3"/>
          <p:cNvSpPr>
            <a:spLocks noGrp="1"/>
          </p:cNvSpPr>
          <p:nvPr>
            <p:ph type="sldNum" sz="quarter" idx="5"/>
          </p:nvPr>
        </p:nvSpPr>
        <p:spPr/>
        <p:txBody>
          <a:bodyPr/>
          <a:lstStyle/>
          <a:p>
            <a:fld id="{7EA0C76C-20C2-AA41-BAA3-490ECBDFFEE2}" type="slidenum">
              <a:rPr lang="en-US" smtClean="0"/>
              <a:t>34</a:t>
            </a:fld>
            <a:endParaRPr lang="en-US"/>
          </a:p>
        </p:txBody>
      </p:sp>
    </p:spTree>
    <p:extLst>
      <p:ext uri="{BB962C8B-B14F-4D97-AF65-F5344CB8AC3E}">
        <p14:creationId xmlns:p14="http://schemas.microsoft.com/office/powerpoint/2010/main" val="3400309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a:latin typeface="Arial" panose="020B0604020202020204" pitchFamily="34" charset="0"/>
                <a:ea typeface="ＭＳ Ｐゴシック" panose="020B0600070205080204" pitchFamily="34" charset="-128"/>
              </a:rPr>
              <a:t>Here are a few more reminders regarding revisions and withdrawals. Submitting a Form R to replace a previously filed Form A is not considered a revision (do not check the revision box). It is considered a late submission of Form R. You would also need to request that the Form A be withdrawn.</a:t>
            </a:r>
          </a:p>
          <a:p>
            <a:pPr marL="171450" indent="-171450" eaLnBrk="1" hangingPunct="1">
              <a:spcBef>
                <a:spcPts val="1200"/>
              </a:spcBef>
              <a:buFont typeface="Arial" panose="020B0604020202020204" pitchFamily="34" charset="0"/>
              <a:buChar char="•"/>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Note that submitting a Form A when a Form R is required is considered a less severe violation than failing to submit either form, but it is considered a late submission if submitted after the reporting deadline.</a:t>
            </a:r>
          </a:p>
          <a:p>
            <a:pPr eaLnBrk="1" hangingPunct="1">
              <a:spcBef>
                <a:spcPts val="1200"/>
              </a:spcBef>
            </a:pPr>
            <a:endParaRPr lang="en-US" altLang="en-US" sz="120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A common revision is to change the chemical reported from a metal to a metal compound or vice versa. In that case, the original submission must be withdrawn and the form for the new chemical should be submitted. This is not considered a revision. </a:t>
            </a:r>
          </a:p>
          <a:p>
            <a:endParaRPr lang="en-US"/>
          </a:p>
        </p:txBody>
      </p:sp>
      <p:sp>
        <p:nvSpPr>
          <p:cNvPr id="4" name="Slide Number Placeholder 3"/>
          <p:cNvSpPr>
            <a:spLocks noGrp="1"/>
          </p:cNvSpPr>
          <p:nvPr>
            <p:ph type="sldNum" sz="quarter" idx="5"/>
          </p:nvPr>
        </p:nvSpPr>
        <p:spPr/>
        <p:txBody>
          <a:bodyPr/>
          <a:lstStyle/>
          <a:p>
            <a:fld id="{7EA0C76C-20C2-AA41-BAA3-490ECBDFFEE2}" type="slidenum">
              <a:rPr lang="en-US" smtClean="0"/>
              <a:t>35</a:t>
            </a:fld>
            <a:endParaRPr lang="en-US"/>
          </a:p>
        </p:txBody>
      </p:sp>
    </p:spTree>
    <p:extLst>
      <p:ext uri="{BB962C8B-B14F-4D97-AF65-F5344CB8AC3E}">
        <p14:creationId xmlns:p14="http://schemas.microsoft.com/office/powerpoint/2010/main" val="1715730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a:latin typeface="Arial" panose="020B0604020202020204" pitchFamily="34" charset="0"/>
                <a:ea typeface="ＭＳ Ｐゴシック" panose="020B0600070205080204" pitchFamily="34" charset="-128"/>
              </a:rPr>
              <a:t>Companies violating any statutory or regulatory requirement are subject to penalties of up to $40,779 per day per violation. The government’s Enforcement Response Policy is what is used to determine what the penalty will be. More information on EPA EPCRA enforcement policies can be found at the website shown here.</a:t>
            </a:r>
          </a:p>
        </p:txBody>
      </p:sp>
      <p:sp>
        <p:nvSpPr>
          <p:cNvPr id="4" name="Slide Number Placeholder 3"/>
          <p:cNvSpPr>
            <a:spLocks noGrp="1"/>
          </p:cNvSpPr>
          <p:nvPr>
            <p:ph type="sldNum" sz="quarter" idx="5"/>
          </p:nvPr>
        </p:nvSpPr>
        <p:spPr/>
        <p:txBody>
          <a:bodyPr/>
          <a:lstStyle/>
          <a:p>
            <a:fld id="{7EA0C76C-20C2-AA41-BAA3-490ECBDFFEE2}" type="slidenum">
              <a:rPr lang="en-US" smtClean="0"/>
              <a:t>36</a:t>
            </a:fld>
            <a:endParaRPr lang="en-US"/>
          </a:p>
        </p:txBody>
      </p:sp>
    </p:spTree>
    <p:extLst>
      <p:ext uri="{BB962C8B-B14F-4D97-AF65-F5344CB8AC3E}">
        <p14:creationId xmlns:p14="http://schemas.microsoft.com/office/powerpoint/2010/main" val="2194800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0C76C-20C2-AA41-BAA3-490ECBDFFEE2}" type="slidenum">
              <a:rPr lang="en-US" smtClean="0"/>
              <a:t>37</a:t>
            </a:fld>
            <a:endParaRPr lang="en-US"/>
          </a:p>
        </p:txBody>
      </p:sp>
    </p:spTree>
    <p:extLst>
      <p:ext uri="{BB962C8B-B14F-4D97-AF65-F5344CB8AC3E}">
        <p14:creationId xmlns:p14="http://schemas.microsoft.com/office/powerpoint/2010/main" val="373033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altLang="en-US" sz="1200">
                <a:latin typeface="Arial"/>
                <a:ea typeface="ＭＳ Ｐゴシック"/>
                <a:cs typeface="Arial"/>
              </a:rPr>
              <a:t>Chemicals of Special Concern </a:t>
            </a:r>
            <a:r>
              <a:rPr lang="en-US" altLang="en-US">
                <a:latin typeface="Arial"/>
                <a:ea typeface="ＭＳ Ｐゴシック"/>
                <a:cs typeface="Arial"/>
              </a:rPr>
              <a:t>include</a:t>
            </a:r>
            <a:r>
              <a:rPr lang="en-US" altLang="en-US" sz="1200">
                <a:latin typeface="Arial"/>
                <a:ea typeface="ＭＳ Ｐゴシック"/>
                <a:cs typeface="Arial"/>
              </a:rPr>
              <a:t> chemicals that are persistent, bioaccumulative, and toxic</a:t>
            </a:r>
            <a:r>
              <a:rPr lang="en-US" altLang="en-US">
                <a:latin typeface="Arial"/>
                <a:ea typeface="ＭＳ Ｐゴシック"/>
                <a:cs typeface="Arial"/>
              </a:rPr>
              <a:t> (PBTs),</a:t>
            </a:r>
            <a:r>
              <a:rPr lang="en-US" altLang="en-US" sz="1200">
                <a:latin typeface="Arial"/>
                <a:ea typeface="ＭＳ Ｐゴシック"/>
                <a:cs typeface="Arial"/>
              </a:rPr>
              <a:t> meaning that they’re persistent in that they don’t break down in the environment. They’re bioaccumulative in that they tend to accumulate in living tissue, and they’re toxic chemicals. Because of these characteristics, these chemicals have much lower reporting thresholds and they have unique reporting requirements under TRI.</a:t>
            </a:r>
          </a:p>
          <a:p>
            <a:pPr>
              <a:spcBef>
                <a:spcPts val="1200"/>
              </a:spcBef>
            </a:pPr>
            <a:endParaRPr lang="en-US" altLang="en-US" sz="1200">
              <a:latin typeface="Arial"/>
              <a:ea typeface="ＭＳ Ｐゴシック"/>
              <a:cs typeface="Arial"/>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Here are the PFAS and non-PFAS chemicals and chemical categories that are designated as Chemicals of Special Concern. Of the non-PFAS, nine are organic compounds, two are metals and two are metal compounds, and eight are pesticides. Several of these Chemicals of Special Concern are either banned or severely limited in their use. </a:t>
            </a:r>
          </a:p>
          <a:p>
            <a:pPr eaLnBrk="1" hangingPunct="1">
              <a:spcBef>
                <a:spcPts val="1200"/>
              </a:spcBef>
            </a:pPr>
            <a:endParaRPr lang="en-US" altLang="en-US" sz="120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The threshold quantity that would trigger reporting for Chemicals of Special Concern varies depending upon the individual chemical. However, when reporting for any of the Chemicals of Special Concern the Form R must be used, quantities reported can include decimal amounts, range codes are not allowed, and you cannot use the de minimis exemption.</a:t>
            </a:r>
          </a:p>
        </p:txBody>
      </p:sp>
      <p:sp>
        <p:nvSpPr>
          <p:cNvPr id="4" name="Slide Number Placeholder 3"/>
          <p:cNvSpPr>
            <a:spLocks noGrp="1"/>
          </p:cNvSpPr>
          <p:nvPr>
            <p:ph type="sldNum" sz="quarter" idx="5"/>
          </p:nvPr>
        </p:nvSpPr>
        <p:spPr/>
        <p:txBody>
          <a:bodyPr/>
          <a:lstStyle/>
          <a:p>
            <a:fld id="{7EA0C76C-20C2-AA41-BAA3-490ECBDFFEE2}" type="slidenum">
              <a:rPr lang="en-US" smtClean="0"/>
              <a:t>38</a:t>
            </a:fld>
            <a:endParaRPr lang="en-US"/>
          </a:p>
        </p:txBody>
      </p:sp>
    </p:spTree>
    <p:extLst>
      <p:ext uri="{BB962C8B-B14F-4D97-AF65-F5344CB8AC3E}">
        <p14:creationId xmlns:p14="http://schemas.microsoft.com/office/powerpoint/2010/main" val="1358192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a:latin typeface="Arial" panose="020B0604020202020204" pitchFamily="34" charset="0"/>
                <a:ea typeface="ＭＳ Ｐゴシック" panose="020B0600070205080204" pitchFamily="34" charset="-128"/>
              </a:rPr>
              <a:t>“Dioxin and Dioxin-like Compounds” is a Chemicals</a:t>
            </a:r>
            <a:r>
              <a:rPr lang="en-US" altLang="en-US" sz="1200" baseline="0">
                <a:latin typeface="Arial" panose="020B0604020202020204" pitchFamily="34" charset="0"/>
                <a:ea typeface="ＭＳ Ｐゴシック" panose="020B0600070205080204" pitchFamily="34" charset="-128"/>
              </a:rPr>
              <a:t> of Special Concern </a:t>
            </a:r>
            <a:r>
              <a:rPr lang="en-US" altLang="en-US" sz="1200">
                <a:latin typeface="Arial" panose="020B0604020202020204" pitchFamily="34" charset="0"/>
                <a:ea typeface="ＭＳ Ｐゴシック" panose="020B0600070205080204" pitchFamily="34" charset="-128"/>
              </a:rPr>
              <a:t>category and, unlike any other TRI chemicals, dioxin and dioxin like compounds are reported using gram units. The dioxin and dioxin-like compound category has a Chemicals</a:t>
            </a:r>
            <a:r>
              <a:rPr lang="en-US" altLang="en-US" sz="1200" baseline="0">
                <a:latin typeface="Arial" panose="020B0604020202020204" pitchFamily="34" charset="0"/>
                <a:ea typeface="ＭＳ Ｐゴシック" panose="020B0600070205080204" pitchFamily="34" charset="-128"/>
              </a:rPr>
              <a:t> of Special Concern</a:t>
            </a:r>
            <a:r>
              <a:rPr lang="en-US" altLang="en-US" sz="1200">
                <a:latin typeface="Arial" panose="020B0604020202020204" pitchFamily="34" charset="0"/>
                <a:ea typeface="ＭＳ Ｐゴシック" panose="020B0600070205080204" pitchFamily="34" charset="-128"/>
              </a:rPr>
              <a:t> activity threshold of 0.1 grams for a reporting year. Facilities manufacturing, processing or otherwise using 1/10th of a gram of dioxin or dioxin-like compounds, would report for this chemical category. </a:t>
            </a:r>
          </a:p>
          <a:p>
            <a:pPr eaLnBrk="1" hangingPunct="1">
              <a:spcBef>
                <a:spcPts val="1200"/>
              </a:spcBef>
            </a:pPr>
            <a:endParaRPr lang="en-US" altLang="en-US" sz="120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Dioxins can be formed as byproducts when chlorinated materials are involved in combustion or other high-temperature processes. Examples of such processes where dioxins may form includes: fossil fuel and wood combustion, waste incineration, or metallurgical processes. </a:t>
            </a:r>
          </a:p>
          <a:p>
            <a:pPr eaLnBrk="1" hangingPunct="1">
              <a:spcBef>
                <a:spcPts val="1200"/>
              </a:spcBef>
            </a:pPr>
            <a:r>
              <a:rPr lang="en-US" altLang="en-US" sz="1200">
                <a:latin typeface="Arial" panose="020B0604020202020204" pitchFamily="34" charset="0"/>
                <a:ea typeface="ＭＳ Ｐゴシック" panose="020B0600070205080204" pitchFamily="34" charset="-128"/>
              </a:rPr>
              <a:t>What does it take to exceed a 0.1-gram activity threshold? The list shown here is from the dioxin and dioxin-like compounds guidance document. Using typical concentrations, 64,462 tons of coal combusted in a utility boiler in the reporting year would exceed the dioxin threshold. 8.31 million gallons of fuel combusted would exceed the threshold, again, at typical concentrations of dioxins. Or 1,230 tons of copper scrap fed into a secondary copper smelter would exceed the dioxin threshold.</a:t>
            </a:r>
          </a:p>
          <a:p>
            <a:endParaRPr lang="en-US"/>
          </a:p>
        </p:txBody>
      </p:sp>
      <p:sp>
        <p:nvSpPr>
          <p:cNvPr id="4" name="Slide Number Placeholder 3"/>
          <p:cNvSpPr>
            <a:spLocks noGrp="1"/>
          </p:cNvSpPr>
          <p:nvPr>
            <p:ph type="sldNum" sz="quarter" idx="5"/>
          </p:nvPr>
        </p:nvSpPr>
        <p:spPr/>
        <p:txBody>
          <a:bodyPr/>
          <a:lstStyle/>
          <a:p>
            <a:fld id="{7EA0C76C-20C2-AA41-BAA3-490ECBDFFEE2}" type="slidenum">
              <a:rPr lang="en-US" smtClean="0"/>
              <a:t>39</a:t>
            </a:fld>
            <a:endParaRPr lang="en-US"/>
          </a:p>
        </p:txBody>
      </p:sp>
    </p:spTree>
    <p:extLst>
      <p:ext uri="{BB962C8B-B14F-4D97-AF65-F5344CB8AC3E}">
        <p14:creationId xmlns:p14="http://schemas.microsoft.com/office/powerpoint/2010/main" val="4294552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a:latin typeface="Arial" panose="020B0604020202020204" pitchFamily="34" charset="0"/>
                <a:ea typeface="ＭＳ Ｐゴシック" panose="020B0600070205080204" pitchFamily="34" charset="-128"/>
              </a:rPr>
              <a:t>The dioxin and dioxin-like compounds category is composed of 17 individually listed compounds. </a:t>
            </a:r>
          </a:p>
          <a:p>
            <a:pPr eaLnBrk="1" hangingPunct="1">
              <a:spcBef>
                <a:spcPts val="1200"/>
              </a:spcBef>
            </a:pPr>
            <a:r>
              <a:rPr lang="en-US" altLang="en-US" sz="1200">
                <a:latin typeface="Arial" panose="020B0604020202020204" pitchFamily="34" charset="0"/>
                <a:ea typeface="ＭＳ Ｐゴシック" panose="020B0600070205080204" pitchFamily="34" charset="-128"/>
              </a:rPr>
              <a:t>In addition to reporting the total amount of this chemical category in grams, facilities must also report the quantity in grams of each of the 17 individual compounds in the category, if this information is available. Emission factors for dioxin and dioxin-line compounds are typically for individual compounds within the category.</a:t>
            </a:r>
          </a:p>
          <a:p>
            <a:pPr eaLnBrk="1" hangingPunct="1">
              <a:spcBef>
                <a:spcPts val="1200"/>
              </a:spcBef>
            </a:pPr>
            <a:endParaRPr lang="en-US" altLang="en-US" sz="120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EPA will use the quantities reported to calculate the Toxicity Equivalency Values, or TEQ values, for the dioxin and dioxin-like compounds reported. This information will be made available to the public along with the mass values reported. The dioxin and dioxin-like compounds guidance document has additional information about this category, including the listed chemicals and commonly used emission factors.</a:t>
            </a:r>
          </a:p>
          <a:p>
            <a:endParaRPr lang="en-US"/>
          </a:p>
        </p:txBody>
      </p:sp>
      <p:sp>
        <p:nvSpPr>
          <p:cNvPr id="4" name="Slide Number Placeholder 3"/>
          <p:cNvSpPr>
            <a:spLocks noGrp="1"/>
          </p:cNvSpPr>
          <p:nvPr>
            <p:ph type="sldNum" sz="quarter" idx="5"/>
          </p:nvPr>
        </p:nvSpPr>
        <p:spPr/>
        <p:txBody>
          <a:bodyPr/>
          <a:lstStyle/>
          <a:p>
            <a:fld id="{7EA0C76C-20C2-AA41-BAA3-490ECBDFFEE2}" type="slidenum">
              <a:rPr lang="en-US" smtClean="0"/>
              <a:t>40</a:t>
            </a:fld>
            <a:endParaRPr lang="en-US"/>
          </a:p>
        </p:txBody>
      </p:sp>
    </p:spTree>
    <p:extLst>
      <p:ext uri="{BB962C8B-B14F-4D97-AF65-F5344CB8AC3E}">
        <p14:creationId xmlns:p14="http://schemas.microsoft.com/office/powerpoint/2010/main" val="11868905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a:latin typeface="Arial" panose="020B0604020202020204" pitchFamily="34" charset="0"/>
                <a:ea typeface="ＭＳ Ｐゴシック" panose="020B0600070205080204" pitchFamily="34" charset="-128"/>
              </a:rPr>
              <a:t>“Lead and Lead Compounds” can be found in a variety of raw materials, such as in metal ores, coal, wood, and in oil products such as heating oils and gasoline. </a:t>
            </a:r>
          </a:p>
          <a:p>
            <a:pPr eaLnBrk="1" hangingPunct="1">
              <a:spcBef>
                <a:spcPts val="1200"/>
              </a:spcBef>
            </a:pPr>
            <a:endParaRPr lang="en-US" altLang="en-US" sz="120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Lead is also found in circuit board facilities where it is used as solder. And, lead is found in many metal alloys. Lead in solder and alloys is in the elemental, not the compound form. So, facilities using lead solder and metal alloys should consider the quantities of elemental lead in these materials.</a:t>
            </a:r>
          </a:p>
          <a:p>
            <a:pPr eaLnBrk="1" hangingPunct="1">
              <a:spcBef>
                <a:spcPts val="1200"/>
              </a:spcBef>
            </a:pPr>
            <a:endParaRPr lang="en-US" altLang="en-US" sz="120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Lead acid batteries would typically meet the articles exemption, assuming there are no TRI chemical releases associated with the lead acid batteries. </a:t>
            </a:r>
          </a:p>
          <a:p>
            <a:pPr eaLnBrk="1" hangingPunct="1">
              <a:spcBef>
                <a:spcPts val="1200"/>
              </a:spcBef>
            </a:pPr>
            <a:endParaRPr lang="en-US" altLang="en-US" sz="120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Old paint can also contain lead. However, removing old paint containing lead and sending it off-site for disposal or treatment is not considered a threshold activity under TRI.  Simply transferring a waste containing a TRI-listed chemical off-site for waste management other than recycling is not in itself a threshold activity. </a:t>
            </a:r>
          </a:p>
        </p:txBody>
      </p:sp>
      <p:sp>
        <p:nvSpPr>
          <p:cNvPr id="4" name="Slide Number Placeholder 3"/>
          <p:cNvSpPr>
            <a:spLocks noGrp="1"/>
          </p:cNvSpPr>
          <p:nvPr>
            <p:ph type="sldNum" sz="quarter" idx="5"/>
          </p:nvPr>
        </p:nvSpPr>
        <p:spPr/>
        <p:txBody>
          <a:bodyPr/>
          <a:lstStyle/>
          <a:p>
            <a:fld id="{7EA0C76C-20C2-AA41-BAA3-490ECBDFFEE2}" type="slidenum">
              <a:rPr lang="en-US" smtClean="0"/>
              <a:t>41</a:t>
            </a:fld>
            <a:endParaRPr lang="en-US"/>
          </a:p>
        </p:txBody>
      </p:sp>
    </p:spTree>
    <p:extLst>
      <p:ext uri="{BB962C8B-B14F-4D97-AF65-F5344CB8AC3E}">
        <p14:creationId xmlns:p14="http://schemas.microsoft.com/office/powerpoint/2010/main" val="21939206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a:latin typeface="Arial" panose="020B0604020202020204" pitchFamily="34" charset="0"/>
                <a:ea typeface="ＭＳ Ｐゴシック" panose="020B0600070205080204" pitchFamily="34" charset="-128"/>
              </a:rPr>
              <a:t>Elemental lead that is not contained in stainless steel, brass or bronze alloys is considered a Chemical</a:t>
            </a:r>
            <a:r>
              <a:rPr lang="en-US" altLang="en-US" sz="1200" baseline="0">
                <a:latin typeface="Arial" panose="020B0604020202020204" pitchFamily="34" charset="0"/>
                <a:ea typeface="ＭＳ Ｐゴシック" panose="020B0600070205080204" pitchFamily="34" charset="-128"/>
              </a:rPr>
              <a:t> of Special Concern</a:t>
            </a:r>
            <a:r>
              <a:rPr lang="en-US" altLang="en-US" sz="1200">
                <a:latin typeface="Arial" panose="020B0604020202020204" pitchFamily="34" charset="0"/>
                <a:ea typeface="ＭＳ Ｐゴシック" panose="020B0600070205080204" pitchFamily="34" charset="-128"/>
              </a:rPr>
              <a:t> and has a 100-pound threshold. The lead compounds category always has a 100-pound threshold. </a:t>
            </a:r>
          </a:p>
          <a:p>
            <a:pPr eaLnBrk="1" hangingPunct="1">
              <a:spcBef>
                <a:spcPts val="1200"/>
              </a:spcBef>
            </a:pPr>
            <a:endParaRPr lang="en-US" altLang="en-US" sz="120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There is also a </a:t>
            </a:r>
            <a:r>
              <a:rPr lang="en-US" sz="1800">
                <a:solidFill>
                  <a:srgbClr val="000000"/>
                </a:solidFill>
                <a:effectLst/>
                <a:latin typeface="Calibri" panose="020F0502020204030204" pitchFamily="34" charset="0"/>
                <a:ea typeface="Calibri" panose="020F0502020204030204" pitchFamily="34" charset="0"/>
              </a:rPr>
              <a:t>25,000/10,000-pound reporting threshold </a:t>
            </a:r>
            <a:r>
              <a:rPr lang="en-US" altLang="en-US" sz="1200">
                <a:latin typeface="Arial" panose="020B0604020202020204" pitchFamily="34" charset="0"/>
                <a:ea typeface="ＭＳ Ｐゴシック" panose="020B0600070205080204" pitchFamily="34" charset="-128"/>
              </a:rPr>
              <a:t>for lead, which applies only to lead that is contained in stainless steel, brass, or bronze: 25,000 pounds for manufacturing and processing, and 10,000 pounds for otherwise use.</a:t>
            </a:r>
          </a:p>
        </p:txBody>
      </p:sp>
      <p:sp>
        <p:nvSpPr>
          <p:cNvPr id="4" name="Slide Number Placeholder 3"/>
          <p:cNvSpPr>
            <a:spLocks noGrp="1"/>
          </p:cNvSpPr>
          <p:nvPr>
            <p:ph type="sldNum" sz="quarter" idx="5"/>
          </p:nvPr>
        </p:nvSpPr>
        <p:spPr/>
        <p:txBody>
          <a:bodyPr/>
          <a:lstStyle/>
          <a:p>
            <a:fld id="{7EA0C76C-20C2-AA41-BAA3-490ECBDFFEE2}" type="slidenum">
              <a:rPr lang="en-US" smtClean="0"/>
              <a:t>42</a:t>
            </a:fld>
            <a:endParaRPr lang="en-US"/>
          </a:p>
        </p:txBody>
      </p:sp>
    </p:spTree>
    <p:extLst>
      <p:ext uri="{BB962C8B-B14F-4D97-AF65-F5344CB8AC3E}">
        <p14:creationId xmlns:p14="http://schemas.microsoft.com/office/powerpoint/2010/main" val="1343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Completing your TRI forms is a two-step process. In the first step, you determine if your facility is required to report to TRI, and, if so, you determine which TRI-listed chemicals you handle in your facility, and then which of these you would need to report on. </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Step 2, shown on the right, is the release and waste management reporting. This is the information that you would put on a TRI form. What information do facilities report to TRI? For the Form R, which is the more common means of TRI reporting, facilities report on how the TRI-listed chemical is managed as waste, including on-site releases, treatment, energy recovery, recycling of the TRI-listed chemical and off-site transfers, and pollution prevention activities that are conducted at the facility for that chemical. </a:t>
            </a:r>
          </a:p>
        </p:txBody>
      </p:sp>
      <p:sp>
        <p:nvSpPr>
          <p:cNvPr id="4" name="Slide Number Placeholder 3"/>
          <p:cNvSpPr>
            <a:spLocks noGrp="1"/>
          </p:cNvSpPr>
          <p:nvPr>
            <p:ph type="sldNum" sz="quarter" idx="5"/>
          </p:nvPr>
        </p:nvSpPr>
        <p:spPr/>
        <p:txBody>
          <a:bodyPr/>
          <a:lstStyle/>
          <a:p>
            <a:fld id="{7EA0C76C-20C2-AA41-BAA3-490ECBDFFEE2}" type="slidenum">
              <a:rPr lang="en-US" smtClean="0"/>
              <a:t>4</a:t>
            </a:fld>
            <a:endParaRPr lang="en-US"/>
          </a:p>
        </p:txBody>
      </p:sp>
    </p:spTree>
    <p:extLst>
      <p:ext uri="{BB962C8B-B14F-4D97-AF65-F5344CB8AC3E}">
        <p14:creationId xmlns:p14="http://schemas.microsoft.com/office/powerpoint/2010/main" val="3035532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a:latin typeface="Arial" panose="020B0604020202020204" pitchFamily="34" charset="0"/>
                <a:ea typeface="ＭＳ Ｐゴシック" panose="020B0600070205080204" pitchFamily="34" charset="-128"/>
              </a:rPr>
              <a:t>Because there are two different ways to look at lead, for facilities that have both lead in stainless steel, brass and bronze, AND lead not in these alloys, this flowchart can be helpful in determining which thresholds have been exceeded and what reporting requirements apply. </a:t>
            </a:r>
          </a:p>
          <a:p>
            <a:pPr eaLnBrk="1" hangingPunct="1">
              <a:spcBef>
                <a:spcPts val="1200"/>
              </a:spcBef>
            </a:pPr>
            <a:endParaRPr lang="en-US" altLang="en-US" sz="120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The first step is to quantify all of the lead manufactured processed or otherwise used at the facility, including lead in stainless steel, brass, or bronze and lead in the Chemicals</a:t>
            </a:r>
            <a:r>
              <a:rPr lang="en-US" altLang="en-US" sz="1200" baseline="0">
                <a:latin typeface="Arial" panose="020B0604020202020204" pitchFamily="34" charset="0"/>
                <a:ea typeface="ＭＳ Ｐゴシック" panose="020B0600070205080204" pitchFamily="34" charset="-128"/>
              </a:rPr>
              <a:t> of Special Concern</a:t>
            </a:r>
            <a:r>
              <a:rPr lang="en-US" altLang="en-US" sz="1200">
                <a:latin typeface="Arial" panose="020B0604020202020204" pitchFamily="34" charset="0"/>
                <a:ea typeface="ＭＳ Ｐゴシック" panose="020B0600070205080204" pitchFamily="34" charset="-128"/>
              </a:rPr>
              <a:t> form. If so, the lead in these alloys is not a Chemical</a:t>
            </a:r>
            <a:r>
              <a:rPr lang="en-US" altLang="en-US" sz="1200" baseline="0">
                <a:latin typeface="Arial" panose="020B0604020202020204" pitchFamily="34" charset="0"/>
                <a:ea typeface="ＭＳ Ｐゴシック" panose="020B0600070205080204" pitchFamily="34" charset="-128"/>
              </a:rPr>
              <a:t> of Special Concern</a:t>
            </a:r>
            <a:r>
              <a:rPr lang="en-US" altLang="en-US" sz="1200">
                <a:latin typeface="Arial" panose="020B0604020202020204" pitchFamily="34" charset="0"/>
                <a:ea typeface="ＭＳ Ｐゴシック" panose="020B0600070205080204" pitchFamily="34" charset="-128"/>
              </a:rPr>
              <a:t> and compare that to the thresholds of 25,000 and 10,000 pounds.  Then the facility looks only at lead not in stainless steel, brass, or bronze and compares that to the 100 pound threshold for the Chemicals</a:t>
            </a:r>
            <a:r>
              <a:rPr lang="en-US" altLang="en-US" sz="1200" baseline="0">
                <a:latin typeface="Arial" panose="020B0604020202020204" pitchFamily="34" charset="0"/>
                <a:ea typeface="ＭＳ Ｐゴシック" panose="020B0600070205080204" pitchFamily="34" charset="-128"/>
              </a:rPr>
              <a:t> of Special Concern</a:t>
            </a:r>
            <a:r>
              <a:rPr lang="en-US" altLang="en-US" sz="1200">
                <a:latin typeface="Arial" panose="020B0604020202020204" pitchFamily="34" charset="0"/>
                <a:ea typeface="ＭＳ Ｐゴシック" panose="020B0600070205080204" pitchFamily="34" charset="-128"/>
              </a:rPr>
              <a:t> form of lead.</a:t>
            </a:r>
          </a:p>
          <a:p>
            <a:pPr eaLnBrk="1" hangingPunct="1">
              <a:spcBef>
                <a:spcPts val="1200"/>
              </a:spcBef>
            </a:pPr>
            <a:endParaRPr lang="en-US" altLang="en-US" sz="120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Following this flow chart, if neither threshold is exceeded, then no reporting is required. If only the threshold for the Chemicals</a:t>
            </a:r>
            <a:r>
              <a:rPr lang="en-US" altLang="en-US" sz="1200" baseline="0">
                <a:latin typeface="Arial" panose="020B0604020202020204" pitchFamily="34" charset="0"/>
                <a:ea typeface="ＭＳ Ｐゴシック" panose="020B0600070205080204" pitchFamily="34" charset="-128"/>
              </a:rPr>
              <a:t> of Special Concern</a:t>
            </a:r>
            <a:r>
              <a:rPr lang="en-US" altLang="en-US" sz="1200">
                <a:latin typeface="Arial" panose="020B0604020202020204" pitchFamily="34" charset="0"/>
                <a:ea typeface="ＭＳ Ｐゴシック" panose="020B0600070205080204" pitchFamily="34" charset="-128"/>
              </a:rPr>
              <a:t> form of lead is exceeded then the facility is only required to report on the lead not in stainless steel, brass, or bronze and cannot use a Form A and must follow the reporting requirement specific to</a:t>
            </a:r>
            <a:r>
              <a:rPr lang="en-US" altLang="en-US" sz="1200" baseline="0">
                <a:latin typeface="Arial" panose="020B0604020202020204" pitchFamily="34" charset="0"/>
                <a:ea typeface="ＭＳ Ｐゴシック" panose="020B0600070205080204" pitchFamily="34" charset="-128"/>
              </a:rPr>
              <a:t> Chemicals of Special Concern</a:t>
            </a:r>
            <a:r>
              <a:rPr lang="en-US" altLang="en-US" sz="1200">
                <a:latin typeface="Arial" panose="020B0604020202020204" pitchFamily="34" charset="0"/>
                <a:ea typeface="ＭＳ Ｐゴシック" panose="020B0600070205080204" pitchFamily="34" charset="-128"/>
              </a:rPr>
              <a:t>. </a:t>
            </a:r>
          </a:p>
          <a:p>
            <a:pPr eaLnBrk="1" hangingPunct="1">
              <a:spcBef>
                <a:spcPts val="1200"/>
              </a:spcBef>
            </a:pPr>
            <a:endParaRPr lang="en-US" altLang="en-US" sz="120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If only the </a:t>
            </a:r>
            <a:r>
              <a:rPr lang="en-US" sz="1200">
                <a:solidFill>
                  <a:srgbClr val="000000"/>
                </a:solidFill>
                <a:effectLst/>
                <a:latin typeface="Calibri" panose="020F0502020204030204" pitchFamily="34" charset="0"/>
                <a:ea typeface="Calibri" panose="020F0502020204030204" pitchFamily="34" charset="0"/>
              </a:rPr>
              <a:t>25,000/10,000-pound reporting thresholds</a:t>
            </a:r>
            <a:r>
              <a:rPr lang="en-US" altLang="en-US" sz="1000">
                <a:latin typeface="Arial" panose="020B0604020202020204" pitchFamily="34" charset="0"/>
                <a:ea typeface="ＭＳ Ｐゴシック" panose="020B0600070205080204" pitchFamily="34" charset="-128"/>
              </a:rPr>
              <a:t> </a:t>
            </a:r>
            <a:r>
              <a:rPr lang="en-US" altLang="en-US" sz="1200">
                <a:latin typeface="Arial" panose="020B0604020202020204" pitchFamily="34" charset="0"/>
                <a:ea typeface="ＭＳ Ｐゴシック" panose="020B0600070205080204" pitchFamily="34" charset="-128"/>
              </a:rPr>
              <a:t>lead is exceeded, then the facility reports on both the lead in the stainless steel, brass or bronze and the lead not in these alloys, and they follow the reporting requirements for </a:t>
            </a:r>
            <a:r>
              <a:rPr lang="en-US" altLang="en-US" sz="1800">
                <a:solidFill>
                  <a:srgbClr val="000000"/>
                </a:solidFill>
                <a:effectLst/>
                <a:latin typeface="Calibri" panose="020F0502020204030204" pitchFamily="34" charset="0"/>
                <a:ea typeface="Calibri" panose="020F0502020204030204" pitchFamily="34" charset="0"/>
              </a:rPr>
              <a:t>c</a:t>
            </a:r>
            <a:r>
              <a:rPr lang="en-US" sz="1800">
                <a:solidFill>
                  <a:srgbClr val="000000"/>
                </a:solidFill>
                <a:effectLst/>
                <a:latin typeface="Calibri" panose="020F0502020204030204" pitchFamily="34" charset="0"/>
                <a:ea typeface="Calibri" panose="020F0502020204030204" pitchFamily="34" charset="0"/>
              </a:rPr>
              <a:t>hemicals with 25,000/10,000-pound Reporting Thresholds</a:t>
            </a:r>
            <a:r>
              <a:rPr lang="en-US" altLang="en-US" sz="1200">
                <a:latin typeface="Arial" panose="020B0604020202020204" pitchFamily="34" charset="0"/>
                <a:ea typeface="ＭＳ Ｐゴシック" panose="020B0600070205080204" pitchFamily="34" charset="-128"/>
              </a:rPr>
              <a:t>, including the use of the Form A, if they meet those criteria. </a:t>
            </a:r>
          </a:p>
          <a:p>
            <a:pPr eaLnBrk="1" hangingPunct="1">
              <a:spcBef>
                <a:spcPts val="1200"/>
              </a:spcBef>
            </a:pPr>
            <a:endParaRPr lang="en-US" altLang="en-US" sz="1200">
              <a:latin typeface="Arial" panose="020B0604020202020204" pitchFamily="34" charset="0"/>
              <a:ea typeface="ＭＳ Ｐゴシック" panose="020B0600070205080204" pitchFamily="34" charset="-128"/>
            </a:endParaRPr>
          </a:p>
          <a:p>
            <a:pPr eaLnBrk="1" hangingPunct="1">
              <a:spcBef>
                <a:spcPts val="1200"/>
              </a:spcBef>
            </a:pPr>
            <a:r>
              <a:rPr lang="en-US" altLang="en-US" sz="1200">
                <a:latin typeface="Arial" panose="020B0604020202020204" pitchFamily="34" charset="0"/>
                <a:ea typeface="ＭＳ Ｐゴシック" panose="020B0600070205080204" pitchFamily="34" charset="-128"/>
              </a:rPr>
              <a:t>Finally, if both the thresholds for the Chemicals</a:t>
            </a:r>
            <a:r>
              <a:rPr lang="en-US" altLang="en-US" sz="1200" baseline="0">
                <a:latin typeface="Arial" panose="020B0604020202020204" pitchFamily="34" charset="0"/>
                <a:ea typeface="ＭＳ Ｐゴシック" panose="020B0600070205080204" pitchFamily="34" charset="-128"/>
              </a:rPr>
              <a:t> of Special Concern</a:t>
            </a:r>
            <a:r>
              <a:rPr lang="en-US" altLang="en-US" sz="1200">
                <a:latin typeface="Arial" panose="020B0604020202020204" pitchFamily="34" charset="0"/>
                <a:ea typeface="ＭＳ Ｐゴシック" panose="020B0600070205080204" pitchFamily="34" charset="-128"/>
              </a:rPr>
              <a:t> form of lead and for the </a:t>
            </a:r>
            <a:r>
              <a:rPr lang="en-US" sz="1800">
                <a:solidFill>
                  <a:srgbClr val="000000"/>
                </a:solidFill>
                <a:effectLst/>
                <a:latin typeface="Calibri" panose="020F0502020204030204" pitchFamily="34" charset="0"/>
                <a:ea typeface="Calibri" panose="020F0502020204030204" pitchFamily="34" charset="0"/>
              </a:rPr>
              <a:t>chemicals with 25,000/10,000-pound reporting thresholds </a:t>
            </a:r>
            <a:r>
              <a:rPr lang="en-US" altLang="en-US" sz="1200">
                <a:latin typeface="Arial" panose="020B0604020202020204" pitchFamily="34" charset="0"/>
                <a:ea typeface="ＭＳ Ｐゴシック" panose="020B0600070205080204" pitchFamily="34" charset="-128"/>
              </a:rPr>
              <a:t>form of lead are exceeded, then the flowchart shows that the facility must report using a Form R on both forms of lead and must follow the reporting requirements for Chemicals of Special Concern. </a:t>
            </a:r>
          </a:p>
          <a:p>
            <a:endParaRPr lang="en-US"/>
          </a:p>
        </p:txBody>
      </p:sp>
      <p:sp>
        <p:nvSpPr>
          <p:cNvPr id="4" name="Slide Number Placeholder 3"/>
          <p:cNvSpPr>
            <a:spLocks noGrp="1"/>
          </p:cNvSpPr>
          <p:nvPr>
            <p:ph type="sldNum" sz="quarter" idx="5"/>
          </p:nvPr>
        </p:nvSpPr>
        <p:spPr/>
        <p:txBody>
          <a:bodyPr/>
          <a:lstStyle/>
          <a:p>
            <a:fld id="{7EA0C76C-20C2-AA41-BAA3-490ECBDFFEE2}" type="slidenum">
              <a:rPr lang="en-US" smtClean="0"/>
              <a:t>43</a:t>
            </a:fld>
            <a:endParaRPr lang="en-US"/>
          </a:p>
        </p:txBody>
      </p:sp>
    </p:spTree>
    <p:extLst>
      <p:ext uri="{BB962C8B-B14F-4D97-AF65-F5344CB8AC3E}">
        <p14:creationId xmlns:p14="http://schemas.microsoft.com/office/powerpoint/2010/main" val="3245655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a:latin typeface="Arial" panose="020B0604020202020204" pitchFamily="34" charset="0"/>
                <a:ea typeface="ＭＳ Ｐゴシック" panose="020B0600070205080204" pitchFamily="34" charset="-128"/>
              </a:rPr>
              <a:t>Polycyclic Aromatic Compounds</a:t>
            </a:r>
            <a:r>
              <a:rPr lang="en-US" altLang="en-US" sz="1200" baseline="0">
                <a:latin typeface="Arial" panose="020B0604020202020204" pitchFamily="34" charset="0"/>
                <a:ea typeface="ＭＳ Ｐゴシック" panose="020B0600070205080204" pitchFamily="34" charset="-128"/>
              </a:rPr>
              <a:t> (</a:t>
            </a:r>
            <a:r>
              <a:rPr lang="en-US" altLang="en-US" sz="1200">
                <a:latin typeface="Arial" panose="020B0604020202020204" pitchFamily="34" charset="0"/>
                <a:ea typeface="ＭＳ Ｐゴシック" panose="020B0600070205080204" pitchFamily="34" charset="-128"/>
              </a:rPr>
              <a:t>PACs) and benzo(g,h,i)perylene are both Chemicals</a:t>
            </a:r>
            <a:r>
              <a:rPr lang="en-US" altLang="en-US" sz="1200" baseline="0">
                <a:latin typeface="Arial" panose="020B0604020202020204" pitchFamily="34" charset="0"/>
                <a:ea typeface="ＭＳ Ｐゴシック" panose="020B0600070205080204" pitchFamily="34" charset="-128"/>
              </a:rPr>
              <a:t> of Special Concern</a:t>
            </a:r>
            <a:r>
              <a:rPr lang="en-US" altLang="en-US" sz="1200">
                <a:latin typeface="Arial" panose="020B0604020202020204" pitchFamily="34" charset="0"/>
                <a:ea typeface="ＭＳ Ｐゴシック" panose="020B0600070205080204" pitchFamily="34" charset="-128"/>
              </a:rPr>
              <a:t>. The PACs have a 100-pound threshold. Benzo(g,h,i)perylene has a 10-pound threshold. These chemicals are usually found in the same sources including in coal, fuel oil, petroleum products, and roofing tars. These chemicals can also be coincidentally manufactured during the combustion of fossil fuels. </a:t>
            </a:r>
          </a:p>
          <a:p>
            <a:pPr eaLnBrk="1" hangingPunct="1">
              <a:spcBef>
                <a:spcPts val="1200"/>
              </a:spcBef>
            </a:pPr>
            <a:r>
              <a:rPr lang="en-US" altLang="en-US" sz="1200">
                <a:latin typeface="Arial" panose="020B0604020202020204" pitchFamily="34" charset="0"/>
                <a:ea typeface="ＭＳ Ｐゴシック" panose="020B0600070205080204" pitchFamily="34" charset="-128"/>
              </a:rPr>
              <a:t>Because they are found in asphalt, they are typically present in blacktop. Blacktop used for paving an employee parking lot is exempt under the structural exemption, but other uses of blacktop at a facility probably are not because these uses are process-related. For example, blacktop used for roadways that trucks use to bring materials in and product out of the facility would not be exempt. </a:t>
            </a:r>
            <a:br>
              <a:rPr lang="en-US" altLang="en-US" sz="1200">
                <a:solidFill>
                  <a:srgbClr val="FF00FF"/>
                </a:solidFill>
                <a:latin typeface="Arial" panose="020B0604020202020204" pitchFamily="34" charset="0"/>
                <a:ea typeface="ＭＳ Ｐゴシック" panose="020B0600070205080204" pitchFamily="34" charset="-128"/>
              </a:rPr>
            </a:br>
            <a:r>
              <a:rPr lang="en-US" altLang="en-US" sz="1200">
                <a:latin typeface="Arial" panose="020B0604020202020204" pitchFamily="34" charset="0"/>
                <a:ea typeface="ＭＳ Ｐゴシック" panose="020B0600070205080204" pitchFamily="34" charset="-128"/>
              </a:rPr>
              <a:t>EPA has developed a guidance document that provides much more information on PACs along with specific examples that will help facilities determine their requirements associated with PACs.  A similar document for PBTs </a:t>
            </a:r>
            <a:r>
              <a:rPr lang="en-US" altLang="en-US" sz="1200" baseline="0">
                <a:latin typeface="Arial" panose="020B0604020202020204" pitchFamily="34" charset="0"/>
                <a:ea typeface="ＭＳ Ｐゴシック" panose="020B0600070205080204" pitchFamily="34" charset="-128"/>
              </a:rPr>
              <a:t>includes information on </a:t>
            </a:r>
            <a:r>
              <a:rPr lang="en-US" altLang="en-US" sz="1200">
                <a:latin typeface="Arial" panose="020B0604020202020204" pitchFamily="34" charset="0"/>
                <a:ea typeface="ＭＳ Ｐゴシック" panose="020B0600070205080204" pitchFamily="34" charset="-128"/>
              </a:rPr>
              <a:t>benzo[g,h,i]perylene.</a:t>
            </a:r>
            <a:r>
              <a:rPr lang="en-US" altLang="en-US" sz="1200" baseline="0">
                <a:latin typeface="Arial" panose="020B0604020202020204" pitchFamily="34" charset="0"/>
                <a:ea typeface="ＭＳ Ｐゴシック" panose="020B0600070205080204" pitchFamily="34" charset="-128"/>
              </a:rPr>
              <a:t> </a:t>
            </a:r>
          </a:p>
          <a:p>
            <a:endParaRPr lang="en-US"/>
          </a:p>
        </p:txBody>
      </p:sp>
      <p:sp>
        <p:nvSpPr>
          <p:cNvPr id="4" name="Slide Number Placeholder 3"/>
          <p:cNvSpPr>
            <a:spLocks noGrp="1"/>
          </p:cNvSpPr>
          <p:nvPr>
            <p:ph type="sldNum" sz="quarter" idx="5"/>
          </p:nvPr>
        </p:nvSpPr>
        <p:spPr/>
        <p:txBody>
          <a:bodyPr/>
          <a:lstStyle/>
          <a:p>
            <a:fld id="{7EA0C76C-20C2-AA41-BAA3-490ECBDFFEE2}" type="slidenum">
              <a:rPr lang="en-US" smtClean="0"/>
              <a:t>46</a:t>
            </a:fld>
            <a:endParaRPr lang="en-US"/>
          </a:p>
        </p:txBody>
      </p:sp>
    </p:spTree>
    <p:extLst>
      <p:ext uri="{BB962C8B-B14F-4D97-AF65-F5344CB8AC3E}">
        <p14:creationId xmlns:p14="http://schemas.microsoft.com/office/powerpoint/2010/main" val="20658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D98622-A272-4850-B370-8E4EF29EDD93}" type="slidenum">
              <a:rPr lang="en-US" altLang="en-US" sz="1200" smtClean="0"/>
              <a:pPr/>
              <a:t>47</a:t>
            </a:fld>
            <a:endParaRPr lang="en-US" altLang="en-US" sz="1200"/>
          </a:p>
        </p:txBody>
      </p:sp>
      <p:sp>
        <p:nvSpPr>
          <p:cNvPr id="90115" name="Rectangle 2"/>
          <p:cNvSpPr>
            <a:spLocks noGrp="1" noChangeArrowheads="1"/>
          </p:cNvSpPr>
          <p:nvPr>
            <p:ph type="body" idx="1"/>
          </p:nvPr>
        </p:nvSpPr>
        <p:spPr>
          <a:xfrm>
            <a:off x="1281113" y="3475038"/>
            <a:ext cx="7038975" cy="3328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a:latin typeface="Arial" panose="020B0604020202020204" pitchFamily="34" charset="0"/>
                <a:ea typeface="ＭＳ Ｐゴシック" panose="020B0600070205080204" pitchFamily="34" charset="-128"/>
              </a:rPr>
              <a:t>This table is an excerpt from the PAC Guidance Document. The guidance document provides typical concentrations for PACs in a number of sources. The table also shows the quantity that would need to be used to meet the threshold at these concentrations. For example, the first line shows No. 6 fuel oil at a typical concentration of 2,461 parts per million of PACs. At this concentration, if a facility uses more than 5,140 gallons for No. 6 Fuel Oil during the reporting year, they would exceed the 100-pound reporting threshold. </a:t>
            </a:r>
          </a:p>
          <a:p>
            <a:pPr eaLnBrk="1" hangingPunct="1">
              <a:spcBef>
                <a:spcPts val="1200"/>
              </a:spcBef>
            </a:pPr>
            <a:endParaRPr lang="en-US" altLang="en-US" sz="1000">
              <a:latin typeface="Arial" panose="020B0604020202020204" pitchFamily="34" charset="0"/>
              <a:ea typeface="ＭＳ Ｐゴシック" panose="020B0600070205080204" pitchFamily="34" charset="-128"/>
            </a:endParaRPr>
          </a:p>
          <a:p>
            <a:pPr eaLnBrk="1" hangingPunct="1">
              <a:spcBef>
                <a:spcPts val="1200"/>
              </a:spcBef>
            </a:pPr>
            <a:r>
              <a:rPr lang="en-US" altLang="en-US" sz="1000">
                <a:latin typeface="Arial" panose="020B0604020202020204" pitchFamily="34" charset="0"/>
                <a:ea typeface="ＭＳ Ｐゴシック" panose="020B0600070205080204" pitchFamily="34" charset="-128"/>
              </a:rPr>
              <a:t>Whereas for No. 2 fuel oil, the typical concentration of PACs is significantly lower at 10 parts per million. So, the table shows that a facility would have to use 1.41 million gallons of No. 2 fuel oil at that concentration before you exceed the 100 pound PACs threshold. Again, these are typical concentrations. If your facility has better information, more specific to the fuels actually used at your facility, that information should be used.</a:t>
            </a:r>
          </a:p>
          <a:p>
            <a:pPr eaLnBrk="1" hangingPunct="1">
              <a:spcBef>
                <a:spcPts val="1200"/>
              </a:spcBef>
            </a:pPr>
            <a:endParaRPr lang="en-US" altLang="en-US" sz="1000">
              <a:latin typeface="Arial" panose="020B0604020202020204" pitchFamily="34" charset="0"/>
              <a:ea typeface="ＭＳ Ｐゴシック" panose="020B0600070205080204" pitchFamily="34" charset="-128"/>
            </a:endParaRPr>
          </a:p>
          <a:p>
            <a:pPr eaLnBrk="1" hangingPunct="1">
              <a:spcBef>
                <a:spcPts val="1200"/>
              </a:spcBef>
            </a:pPr>
            <a:r>
              <a:rPr lang="en-US" altLang="en-US" sz="1000" baseline="0">
                <a:latin typeface="Arial" panose="020B0604020202020204" pitchFamily="34" charset="0"/>
                <a:ea typeface="ＭＳ Ｐゴシック" panose="020B0600070205080204" pitchFamily="34" charset="-128"/>
              </a:rPr>
              <a:t>Similar data for benzo[</a:t>
            </a:r>
            <a:r>
              <a:rPr lang="en-US" altLang="en-US" sz="1000" baseline="0" err="1">
                <a:latin typeface="Arial" panose="020B0604020202020204" pitchFamily="34" charset="0"/>
                <a:ea typeface="ＭＳ Ｐゴシック" panose="020B0600070205080204" pitchFamily="34" charset="-128"/>
              </a:rPr>
              <a:t>g,h,i</a:t>
            </a:r>
            <a:r>
              <a:rPr lang="en-US" altLang="en-US" sz="1000" baseline="0">
                <a:latin typeface="Arial" panose="020B0604020202020204" pitchFamily="34" charset="0"/>
                <a:ea typeface="ＭＳ Ｐゴシック" panose="020B0600070205080204" pitchFamily="34" charset="-128"/>
              </a:rPr>
              <a:t>]perylene in certain fuels are provided in the PBTs guidance document.</a:t>
            </a:r>
          </a:p>
        </p:txBody>
      </p:sp>
    </p:spTree>
    <p:extLst>
      <p:ext uri="{BB962C8B-B14F-4D97-AF65-F5344CB8AC3E}">
        <p14:creationId xmlns:p14="http://schemas.microsoft.com/office/powerpoint/2010/main" val="18485611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D98622-A272-4850-B370-8E4EF29EDD93}" type="slidenum">
              <a:rPr lang="en-US" altLang="en-US" sz="1200" smtClean="0"/>
              <a:pPr/>
              <a:t>48</a:t>
            </a:fld>
            <a:endParaRPr lang="en-US" altLang="en-US" sz="1200"/>
          </a:p>
        </p:txBody>
      </p:sp>
      <p:sp>
        <p:nvSpPr>
          <p:cNvPr id="90115" name="Rectangle 2"/>
          <p:cNvSpPr>
            <a:spLocks noGrp="1" noChangeArrowheads="1"/>
          </p:cNvSpPr>
          <p:nvPr>
            <p:ph type="body" idx="1"/>
          </p:nvPr>
        </p:nvSpPr>
        <p:spPr>
          <a:xfrm>
            <a:off x="1281113" y="3475038"/>
            <a:ext cx="7038975" cy="3328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a:latin typeface="Arial" panose="020B0604020202020204" pitchFamily="34" charset="0"/>
                <a:ea typeface="ＭＳ Ｐゴシック" panose="020B0600070205080204" pitchFamily="34" charset="-128"/>
              </a:rPr>
              <a:t>Now let’s look at mercury and mercury compounds. The Chemicals</a:t>
            </a:r>
            <a:r>
              <a:rPr lang="en-US" altLang="en-US" sz="1000" baseline="0">
                <a:latin typeface="Arial" panose="020B0604020202020204" pitchFamily="34" charset="0"/>
                <a:ea typeface="ＭＳ Ｐゴシック" panose="020B0600070205080204" pitchFamily="34" charset="-128"/>
              </a:rPr>
              <a:t> of Special Concern</a:t>
            </a:r>
            <a:r>
              <a:rPr lang="en-US" altLang="en-US" sz="1000">
                <a:latin typeface="Arial" panose="020B0604020202020204" pitchFamily="34" charset="0"/>
                <a:ea typeface="ＭＳ Ｐゴシック" panose="020B0600070205080204" pitchFamily="34" charset="-128"/>
              </a:rPr>
              <a:t> activity thresholds are 10 pounds for mercury and 10 pounds for mercury compounds. Note that mercury and mercury compounds are two separately listed TRI chemicals. </a:t>
            </a:r>
            <a:br>
              <a:rPr lang="en-US" altLang="en-US" sz="1000">
                <a:solidFill>
                  <a:srgbClr val="FF00FF"/>
                </a:solidFill>
                <a:latin typeface="Arial" panose="020B0604020202020204" pitchFamily="34" charset="0"/>
                <a:ea typeface="ＭＳ Ｐゴシック" panose="020B0600070205080204" pitchFamily="34" charset="-128"/>
              </a:rPr>
            </a:br>
            <a:r>
              <a:rPr lang="en-US" altLang="en-US" sz="1000">
                <a:latin typeface="Arial" panose="020B0604020202020204" pitchFamily="34" charset="0"/>
                <a:ea typeface="ＭＳ Ｐゴシック" panose="020B0600070205080204" pitchFamily="34" charset="-128"/>
              </a:rPr>
              <a:t>The combustion of fuels is the main source of mercury triggering reporting to TRI. Combustion typically involves the otherwise use of mercury compounds in fuels and the manufacture of elemental mercury.</a:t>
            </a:r>
          </a:p>
          <a:p>
            <a:pPr eaLnBrk="1" hangingPunct="1">
              <a:spcBef>
                <a:spcPts val="1200"/>
              </a:spcBef>
            </a:pPr>
            <a:br>
              <a:rPr lang="en-US" altLang="en-US" sz="1000">
                <a:solidFill>
                  <a:srgbClr val="FF00FF"/>
                </a:solidFill>
                <a:latin typeface="Arial" panose="020B0604020202020204" pitchFamily="34" charset="0"/>
                <a:ea typeface="ＭＳ Ｐゴシック" panose="020B0600070205080204" pitchFamily="34" charset="-128"/>
              </a:rPr>
            </a:br>
            <a:r>
              <a:rPr lang="en-US" altLang="en-US" sz="1000">
                <a:latin typeface="Arial" panose="020B0604020202020204" pitchFamily="34" charset="0"/>
                <a:ea typeface="ＭＳ Ｐゴシック" panose="020B0600070205080204" pitchFamily="34" charset="-128"/>
              </a:rPr>
              <a:t>If you do not know the mercury compound present in a fuel, EPA recommends using mercurous oxide for threshold calculations of otherwise use. In the absence of better information, EPA also recommends that facilities assume that all releases and other waste management quantities of mercury from the combustion of coal are in the form of elemental mercury.</a:t>
            </a:r>
          </a:p>
          <a:p>
            <a:pPr eaLnBrk="1" hangingPunct="1">
              <a:spcBef>
                <a:spcPts val="1200"/>
              </a:spcBef>
            </a:pPr>
            <a:endParaRPr lang="en-US" altLang="en-US" sz="1000">
              <a:latin typeface="Arial" panose="020B0604020202020204" pitchFamily="34" charset="0"/>
              <a:ea typeface="ＭＳ Ｐゴシック" panose="020B0600070205080204" pitchFamily="34" charset="-128"/>
            </a:endParaRPr>
          </a:p>
          <a:p>
            <a:pPr eaLnBrk="1" hangingPunct="1">
              <a:spcBef>
                <a:spcPts val="1200"/>
              </a:spcBef>
            </a:pPr>
            <a:r>
              <a:rPr lang="en-US" altLang="en-US" sz="1000">
                <a:latin typeface="Arial" panose="020B0604020202020204" pitchFamily="34" charset="0"/>
                <a:ea typeface="ＭＳ Ｐゴシック" panose="020B0600070205080204" pitchFamily="34" charset="-128"/>
              </a:rPr>
              <a:t>EPA has developed a mercury guidance document that provides the amounts of fuels required to exceed the 10 pound threshold for typical concentrations of mercury in those fuels.</a:t>
            </a:r>
          </a:p>
          <a:p>
            <a:pPr eaLnBrk="1" hangingPunct="1">
              <a:spcBef>
                <a:spcPts val="1200"/>
              </a:spcBef>
            </a:pPr>
            <a:endParaRPr lang="en-US" altLang="en-US" sz="1000">
              <a:latin typeface="Arial" panose="020B0604020202020204" pitchFamily="34" charset="0"/>
              <a:ea typeface="ＭＳ Ｐゴシック" panose="020B0600070205080204" pitchFamily="34" charset="-128"/>
            </a:endParaRPr>
          </a:p>
          <a:p>
            <a:pPr eaLnBrk="1" hangingPunct="1">
              <a:spcBef>
                <a:spcPts val="1200"/>
              </a:spcBef>
            </a:pPr>
            <a:r>
              <a:rPr lang="en-US" altLang="en-US" sz="1000">
                <a:latin typeface="Arial" panose="020B0604020202020204" pitchFamily="34" charset="0"/>
                <a:ea typeface="ＭＳ Ｐゴシック" panose="020B0600070205080204" pitchFamily="34" charset="-128"/>
              </a:rPr>
              <a:t>However, if a facility has better, more specific information on the fuel that they are actually using, they should base their calculations on that information. If they do not have other information, they can use the default information in the mercury guidance. </a:t>
            </a:r>
          </a:p>
          <a:p>
            <a:pPr eaLnBrk="1" hangingPunct="1">
              <a:spcBef>
                <a:spcPts val="1200"/>
              </a:spcBef>
            </a:pPr>
            <a:endParaRPr lang="en-US" altLang="en-US" sz="1000">
              <a:latin typeface="Arial" panose="020B0604020202020204" pitchFamily="34" charset="0"/>
              <a:ea typeface="ＭＳ Ｐゴシック" panose="020B0600070205080204" pitchFamily="34" charset="-128"/>
            </a:endParaRPr>
          </a:p>
          <a:p>
            <a:pPr eaLnBrk="1" hangingPunct="1">
              <a:spcBef>
                <a:spcPts val="1200"/>
              </a:spcBef>
            </a:pPr>
            <a:r>
              <a:rPr lang="en-US" altLang="en-US" sz="1000">
                <a:latin typeface="Arial" panose="020B0604020202020204" pitchFamily="34" charset="0"/>
                <a:ea typeface="ＭＳ Ｐゴシック" panose="020B0600070205080204" pitchFamily="34" charset="-128"/>
              </a:rPr>
              <a:t>Some information from that guidance document is shown here. For example, in the case of No. 2 fuel oil, you would need to use about 1.41 billion gallons of Number 2 fuel oil to exceed the reporting threshold, IF the concentration of mercury in the fuel oil was 1 part per Billion. For Number 6 fuel oil, it would take about 1.89 billion gallons. So, this helps give a sense of whether reporting might be required. Alternatively, if the uses of these fuels is not even close to these quantities and there are no other sources of mercury at the facility, reporting would probably not be required. </a:t>
            </a:r>
          </a:p>
        </p:txBody>
      </p:sp>
    </p:spTree>
    <p:extLst>
      <p:ext uri="{BB962C8B-B14F-4D97-AF65-F5344CB8AC3E}">
        <p14:creationId xmlns:p14="http://schemas.microsoft.com/office/powerpoint/2010/main" val="3230243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3A2FD5-CB0D-4900-A714-4D66C32B9A52}" type="slidenum">
              <a:rPr lang="en-US" altLang="en-US" sz="1200" smtClean="0"/>
              <a:pPr/>
              <a:t>49</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1281113" y="3475038"/>
            <a:ext cx="7038975" cy="25545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a:latin typeface="Arial" panose="020B0604020202020204" pitchFamily="34" charset="0"/>
                <a:ea typeface="ＭＳ Ｐゴシック" panose="020B0600070205080204" pitchFamily="34" charset="-128"/>
              </a:rPr>
              <a:t>Here are a few other things to consider regarding mercury. In addition to petroleum products, mercury and mercury compounds might be found in switches and lights. Note, however, that the otherwise use of bulbs and switches would be exempt as an article if you are not a bulb or switch manufacturer AND less than half a pound of the mercury is released during the reporting year from all like items during normal conditions of processing or use. </a:t>
            </a:r>
          </a:p>
          <a:p>
            <a:pPr eaLnBrk="1" hangingPunct="1">
              <a:spcBef>
                <a:spcPts val="1200"/>
              </a:spcBef>
            </a:pPr>
            <a:endParaRPr lang="en-US" altLang="en-US" sz="1000">
              <a:latin typeface="Arial" panose="020B0604020202020204" pitchFamily="34" charset="0"/>
              <a:ea typeface="ＭＳ Ｐゴシック" panose="020B0600070205080204" pitchFamily="34" charset="-128"/>
            </a:endParaRPr>
          </a:p>
          <a:p>
            <a:pPr eaLnBrk="1" hangingPunct="1">
              <a:spcBef>
                <a:spcPts val="1200"/>
              </a:spcBef>
            </a:pPr>
            <a:r>
              <a:rPr lang="en-US" altLang="en-US" sz="1000">
                <a:latin typeface="Arial" panose="020B0604020202020204" pitchFamily="34" charset="0"/>
                <a:ea typeface="ＭＳ Ｐゴシック" panose="020B0600070205080204" pitchFamily="34" charset="-128"/>
              </a:rPr>
              <a:t>For example, if a facility purchases and installs mercury switches in a piece of equipment that they manufacture, it would likely meet the article exemption, as long as all like items do not release more than half a pound of 313 chemical as a result of processing or use of the items during the year. If mercury is being added to an instrument, that would NOT be covered by the article exemption. </a:t>
            </a:r>
          </a:p>
          <a:p>
            <a:pPr eaLnBrk="1" hangingPunct="1">
              <a:spcBef>
                <a:spcPts val="1200"/>
              </a:spcBef>
            </a:pPr>
            <a:endParaRPr lang="en-US" altLang="en-US" sz="1000">
              <a:latin typeface="Arial" panose="020B0604020202020204" pitchFamily="34" charset="0"/>
              <a:ea typeface="ＭＳ Ｐゴシック" panose="020B0600070205080204" pitchFamily="34" charset="-128"/>
            </a:endParaRPr>
          </a:p>
          <a:p>
            <a:pPr eaLnBrk="1" hangingPunct="1">
              <a:spcBef>
                <a:spcPts val="1200"/>
              </a:spcBef>
            </a:pPr>
            <a:r>
              <a:rPr lang="en-US" altLang="en-US" sz="1000">
                <a:latin typeface="Arial" panose="020B0604020202020204" pitchFamily="34" charset="0"/>
                <a:ea typeface="ＭＳ Ｐゴシック" panose="020B0600070205080204" pitchFamily="34" charset="-128"/>
              </a:rPr>
              <a:t>Facilities should also be aware that mercury might be present in caustics and acids – if it is produced using the mercury cell process, which is not now common. In addition, mined ores may be another source of mercury.</a:t>
            </a:r>
          </a:p>
        </p:txBody>
      </p:sp>
    </p:spTree>
    <p:extLst>
      <p:ext uri="{BB962C8B-B14F-4D97-AF65-F5344CB8AC3E}">
        <p14:creationId xmlns:p14="http://schemas.microsoft.com/office/powerpoint/2010/main" val="13907911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48F935-470A-401E-842E-CBBE5397B0F1}" type="slidenum">
              <a:rPr lang="en-US" altLang="en-US" sz="1200" smtClean="0"/>
              <a:pPr/>
              <a:t>50</a:t>
            </a:fld>
            <a:endParaRPr lang="en-US" altLang="en-US" sz="1200"/>
          </a:p>
        </p:txBody>
      </p:sp>
      <p:sp>
        <p:nvSpPr>
          <p:cNvPr id="94211" name="Rectangle 2"/>
          <p:cNvSpPr>
            <a:spLocks noGrp="1" noChangeArrowheads="1"/>
          </p:cNvSpPr>
          <p:nvPr>
            <p:ph type="body" idx="1"/>
          </p:nvPr>
        </p:nvSpPr>
        <p:spPr>
          <a:xfrm>
            <a:off x="1281113" y="3475038"/>
            <a:ext cx="7038975" cy="866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a:latin typeface="Arial" panose="020B0604020202020204" pitchFamily="34" charset="0"/>
                <a:ea typeface="ＭＳ Ｐゴシック" panose="020B0600070205080204" pitchFamily="34" charset="-128"/>
              </a:rPr>
              <a:t>Polychlorinated biphenyls have a reporting threshold of 10 pounds. Facilities should consider where in their process that they may be using or generating polychlorinated biphenyls. Polychlorinated biphenyls can be manufactured as a byproduct of incomplete combustion. Be aware that recycling of polychlorinated biphenyls is considered processing. Also, using polychlorinated biphenyls by: adding them into your process equipment; treating them on-site; or disposing of polychlorinated biphenyl-contaminated waste received from off-site – or combusting polychlorinated biphenyl-contaminated oil; are all counted towards the otherwise use threshold.  </a:t>
            </a:r>
          </a:p>
        </p:txBody>
      </p:sp>
    </p:spTree>
    <p:extLst>
      <p:ext uri="{BB962C8B-B14F-4D97-AF65-F5344CB8AC3E}">
        <p14:creationId xmlns:p14="http://schemas.microsoft.com/office/powerpoint/2010/main" val="11039152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27D69E-3488-41A1-B6F4-7E382D7B807A}" type="slidenum">
              <a:rPr lang="en-US" altLang="en-US" sz="1200" smtClean="0"/>
              <a:pPr/>
              <a:t>51</a:t>
            </a:fld>
            <a:endParaRPr lang="en-US" altLang="en-US" sz="1200"/>
          </a:p>
        </p:txBody>
      </p:sp>
      <p:sp>
        <p:nvSpPr>
          <p:cNvPr id="96259" name="Rectangle 2"/>
          <p:cNvSpPr>
            <a:spLocks noGrp="1" noChangeArrowheads="1"/>
          </p:cNvSpPr>
          <p:nvPr>
            <p:ph type="body" idx="1"/>
          </p:nvPr>
        </p:nvSpPr>
        <p:spPr>
          <a:xfrm>
            <a:off x="1281113" y="3475038"/>
            <a:ext cx="7038975" cy="148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a:latin typeface="Arial" panose="020B0604020202020204" pitchFamily="34" charset="0"/>
                <a:ea typeface="ＭＳ Ｐゴシック" panose="020B0600070205080204" pitchFamily="34" charset="-128"/>
              </a:rPr>
              <a:t>Many facilities ask about how they should report when they ship an old polychlorinated biphenyl-containing transformer off-site for disposal. Polychlorinated biphenyl transformers are considered exempt as articles if no polychlorinated biphenyls are released during their normal use. Note that leaks may negate that article exemption. Also, shipping a product off-site for disposal is not a manufacturing, processing, or otherwise use activity– in other words, it is not a threshold activity.  Other activities that are not threshold activities include on-site disposal or treatment of polychlorinated biphenyls not received from off-site or the off-site shipment of polychlorinated biphenyls for disposal or treatment. </a:t>
            </a:r>
          </a:p>
          <a:p>
            <a:pPr eaLnBrk="1" hangingPunct="1">
              <a:spcBef>
                <a:spcPts val="1200"/>
              </a:spcBef>
            </a:pPr>
            <a:r>
              <a:rPr lang="en-US" altLang="en-US" sz="1000">
                <a:latin typeface="Arial" panose="020B0604020202020204" pitchFamily="34" charset="0"/>
                <a:ea typeface="ＭＳ Ｐゴシック" panose="020B0600070205080204" pitchFamily="34" charset="-128"/>
              </a:rPr>
              <a:t>So, facilities with old transformers that contain polychlorinated biphenyls, and that are just getting rid of them by sending them off-site for disposal, would not need to report on the polychlorinated biphenyls, assuming they had no other sources of polychlorinated biphenyls at the facility.  Just shipping a waste off-site for the purposes of further waste management is not a threshold activity.</a:t>
            </a:r>
          </a:p>
        </p:txBody>
      </p:sp>
    </p:spTree>
    <p:extLst>
      <p:ext uri="{BB962C8B-B14F-4D97-AF65-F5344CB8AC3E}">
        <p14:creationId xmlns:p14="http://schemas.microsoft.com/office/powerpoint/2010/main" val="36079775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262626"/>
                </a:solidFill>
                <a:effectLst/>
                <a:latin typeface="Source Sans Pro Web"/>
              </a:rPr>
              <a:t>PFAS have been used to formulate some firefighting foams (e.g., aqueous film forming foam (AFFF)) that have been stored and used at facilities for fire suppression, fire training, and flammable vapor suppression.</a:t>
            </a:r>
          </a:p>
          <a:p>
            <a:pPr algn="l"/>
            <a:endParaRPr lang="en-US" b="0" i="0">
              <a:solidFill>
                <a:srgbClr val="262626"/>
              </a:solidFill>
              <a:effectLst/>
              <a:latin typeface="Source Sans Pro Web"/>
            </a:endParaRPr>
          </a:p>
          <a:p>
            <a:pPr algn="l"/>
            <a:r>
              <a:rPr lang="en-US" b="1" i="0">
                <a:solidFill>
                  <a:srgbClr val="262626"/>
                </a:solidFill>
                <a:effectLst/>
                <a:latin typeface="Source Sans Pro Web"/>
              </a:rPr>
              <a:t>Chemicals present in fire suppression equipment that is used and maintained on site</a:t>
            </a:r>
            <a:endParaRPr lang="en-US" b="0" i="0">
              <a:solidFill>
                <a:srgbClr val="262626"/>
              </a:solidFill>
              <a:effectLst/>
              <a:latin typeface="Source Sans Pro Web"/>
            </a:endParaRPr>
          </a:p>
          <a:p>
            <a:pPr algn="l">
              <a:buFont typeface="Arial" panose="020B0604020202020204" pitchFamily="34" charset="0"/>
              <a:buNone/>
            </a:pPr>
            <a:r>
              <a:rPr lang="en-US" b="0" i="0">
                <a:solidFill>
                  <a:srgbClr val="262626"/>
                </a:solidFill>
                <a:effectLst/>
                <a:latin typeface="Source Sans Pro Web"/>
              </a:rPr>
              <a:t>Use of a fire suppression system for system testing, training, or to suppress a fire as part of an emergency response would constitute otherwise use of the TRI-listed chemicals in the firefighting foam, per </a:t>
            </a:r>
            <a:r>
              <a:rPr lang="en-US" b="0" i="0" u="sng">
                <a:solidFill>
                  <a:srgbClr val="006ED0"/>
                </a:solidFill>
                <a:effectLst/>
                <a:latin typeface="Source Sans Pro Web"/>
              </a:rPr>
              <a:t>the definition of otherwise use in the TRI Reporting Forms and Instructions Section B.3.a</a:t>
            </a:r>
            <a:r>
              <a:rPr lang="en-US" b="0" i="0">
                <a:solidFill>
                  <a:srgbClr val="262626"/>
                </a:solidFill>
                <a:effectLst/>
                <a:latin typeface="Source Sans Pro Web"/>
              </a:rPr>
              <a:t>.</a:t>
            </a:r>
          </a:p>
          <a:p>
            <a:pPr algn="l"/>
            <a:endParaRPr lang="en-US" b="1" i="0">
              <a:solidFill>
                <a:srgbClr val="262626"/>
              </a:solidFill>
              <a:effectLst/>
              <a:latin typeface="Source Sans Pro Web"/>
            </a:endParaRPr>
          </a:p>
          <a:p>
            <a:pPr algn="l"/>
            <a:r>
              <a:rPr lang="en-US" b="1" i="0">
                <a:solidFill>
                  <a:srgbClr val="262626"/>
                </a:solidFill>
                <a:effectLst/>
                <a:latin typeface="Source Sans Pro Web"/>
              </a:rPr>
              <a:t>Chemicals present in fire suppression equipment that is not used</a:t>
            </a:r>
            <a:endParaRPr lang="en-US" b="0" i="0">
              <a:solidFill>
                <a:srgbClr val="262626"/>
              </a:solidFill>
              <a:effectLst/>
              <a:latin typeface="Source Sans Pro Web"/>
            </a:endParaRPr>
          </a:p>
          <a:p>
            <a:pPr algn="l">
              <a:buFont typeface="Arial" panose="020B0604020202020204" pitchFamily="34" charset="0"/>
              <a:buNone/>
            </a:pPr>
            <a:r>
              <a:rPr lang="en-US" b="0" i="0">
                <a:solidFill>
                  <a:srgbClr val="262626"/>
                </a:solidFill>
                <a:effectLst/>
                <a:latin typeface="Source Sans Pro Web"/>
              </a:rPr>
              <a:t>Storage is not considered a manufacturing, processing, or otherwise use activity. However, if the facility exceeds the manufacturing, processing, or otherwise use threshold for the same toxic chemical elsewhere at the facility, the facility must consider these quantities towards the maximum amount on-site and include any releases from the storage of the toxic chemical in the Form R (e.g., accidental discharges, emissions, leaks, spills, etc.).</a:t>
            </a:r>
          </a:p>
          <a:p>
            <a:pPr algn="l">
              <a:buFont typeface="Arial" panose="020B0604020202020204" pitchFamily="34" charset="0"/>
              <a:buNone/>
            </a:pPr>
            <a:endParaRPr lang="en-US" b="0" i="0">
              <a:solidFill>
                <a:srgbClr val="262626"/>
              </a:solidFill>
              <a:effectLst/>
              <a:latin typeface="Source Sans Pro Web"/>
            </a:endParaRPr>
          </a:p>
          <a:p>
            <a:pPr algn="l">
              <a:buFont typeface="Arial" panose="020B0604020202020204" pitchFamily="34" charset="0"/>
              <a:buNone/>
            </a:pPr>
            <a:r>
              <a:rPr lang="en-US" b="0" i="0">
                <a:solidFill>
                  <a:srgbClr val="262626"/>
                </a:solidFill>
                <a:effectLst/>
                <a:latin typeface="Source Sans Pro Web"/>
              </a:rPr>
              <a:t>A facility receiving and incorporating AFFF into a fire suppression system on-site is considered to be storing the AFFF for intended future use. A fire suppression system is not a closed-loop, nor is the AFFF reused. The placement of AFFF into a fire suppression system is not an otherwise use activity for TRI reporting purposes, until the AFFF is released from the system.</a:t>
            </a:r>
          </a:p>
          <a:p>
            <a:pPr algn="l">
              <a:buFont typeface="Arial" panose="020B0604020202020204" pitchFamily="34" charset="0"/>
              <a:buNone/>
            </a:pPr>
            <a:endParaRPr lang="en-US" b="0" i="0">
              <a:solidFill>
                <a:srgbClr val="262626"/>
              </a:solidFill>
              <a:effectLst/>
              <a:latin typeface="Source Sans Pro Web"/>
            </a:endParaRPr>
          </a:p>
          <a:p>
            <a:pPr algn="l">
              <a:buFont typeface="Arial" panose="020B0604020202020204" pitchFamily="34" charset="0"/>
              <a:buNone/>
            </a:pPr>
            <a:r>
              <a:rPr lang="en-US" b="0" i="0">
                <a:solidFill>
                  <a:srgbClr val="262626"/>
                </a:solidFill>
                <a:effectLst/>
                <a:latin typeface="Source Sans Pro Web"/>
              </a:rPr>
              <a:t>An accidental release is not otherwise use and is therefore not a threshold activity. Note that, while an accidental spill is not itself a threshold activity, an accidental spill may be a reportable release if the reporting threshold is otherwise met.</a:t>
            </a:r>
          </a:p>
          <a:p>
            <a:endParaRPr lang="en-US"/>
          </a:p>
        </p:txBody>
      </p:sp>
      <p:sp>
        <p:nvSpPr>
          <p:cNvPr id="4" name="Slide Number Placeholder 3"/>
          <p:cNvSpPr>
            <a:spLocks noGrp="1"/>
          </p:cNvSpPr>
          <p:nvPr>
            <p:ph type="sldNum" sz="quarter" idx="5"/>
          </p:nvPr>
        </p:nvSpPr>
        <p:spPr/>
        <p:txBody>
          <a:bodyPr/>
          <a:lstStyle/>
          <a:p>
            <a:fld id="{7EA0C76C-20C2-AA41-BAA3-490ECBDFFEE2}" type="slidenum">
              <a:rPr lang="en-US" smtClean="0"/>
              <a:t>52</a:t>
            </a:fld>
            <a:endParaRPr lang="en-US"/>
          </a:p>
        </p:txBody>
      </p:sp>
    </p:spTree>
    <p:extLst>
      <p:ext uri="{BB962C8B-B14F-4D97-AF65-F5344CB8AC3E}">
        <p14:creationId xmlns:p14="http://schemas.microsoft.com/office/powerpoint/2010/main" val="35364411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07FF20F-8563-45C1-9A3D-EB63836B9BAF}" type="slidenum">
              <a:rPr lang="en-US" altLang="en-US" sz="1200" smtClean="0"/>
              <a:pPr/>
              <a:t>53</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282700" y="3475038"/>
            <a:ext cx="7035800" cy="25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600"/>
              </a:spcBef>
            </a:pPr>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950958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A5A2E0-3F85-43C4-A1E5-88BAA2CDC3A0}" type="slidenum">
              <a:rPr lang="en-US" altLang="en-US" sz="1200" smtClean="0"/>
              <a:pPr/>
              <a:t>54</a:t>
            </a:fld>
            <a:endParaRPr lang="en-US" altLang="en-US" sz="1200"/>
          </a:p>
        </p:txBody>
      </p:sp>
      <p:sp>
        <p:nvSpPr>
          <p:cNvPr id="100355" name="Rectangle 2"/>
          <p:cNvSpPr>
            <a:spLocks noGrp="1" noChangeArrowheads="1"/>
          </p:cNvSpPr>
          <p:nvPr>
            <p:ph type="body" idx="1"/>
          </p:nvPr>
        </p:nvSpPr>
        <p:spPr>
          <a:xfrm>
            <a:off x="1282700" y="3475038"/>
            <a:ext cx="7035800" cy="1174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a:latin typeface="Arial" panose="020B0604020202020204" pitchFamily="34" charset="0"/>
                <a:ea typeface="ＭＳ Ｐゴシック" panose="020B0600070205080204" pitchFamily="34" charset="-128"/>
              </a:rPr>
              <a:t>TRI reporters should be aware that the TRI homepage contains a great deal of information to assist facilities with their TRI reporting. All of the relevant statutes and regulations are available, as well as guidance for specific chemicals and industry sectors. </a:t>
            </a:r>
          </a:p>
          <a:p>
            <a:pPr eaLnBrk="1" hangingPunct="1">
              <a:spcBef>
                <a:spcPts val="1200"/>
              </a:spcBef>
            </a:pPr>
            <a:endParaRPr lang="en-US" altLang="en-US" sz="1000">
              <a:latin typeface="Arial" panose="020B0604020202020204" pitchFamily="34" charset="0"/>
              <a:ea typeface="ＭＳ Ｐゴシック" panose="020B0600070205080204" pitchFamily="34" charset="-128"/>
            </a:endParaRPr>
          </a:p>
          <a:p>
            <a:pPr eaLnBrk="1" hangingPunct="1">
              <a:spcBef>
                <a:spcPts val="1200"/>
              </a:spcBef>
            </a:pPr>
            <a:r>
              <a:rPr lang="en-US" altLang="en-US" sz="1000">
                <a:latin typeface="Arial" panose="020B0604020202020204" pitchFamily="34" charset="0"/>
                <a:ea typeface="ＭＳ Ｐゴシック" panose="020B0600070205080204" pitchFamily="34" charset="-128"/>
              </a:rPr>
              <a:t>In addition, the TRI Program has developed a guidance database hosted in </a:t>
            </a:r>
            <a:r>
              <a:rPr lang="en-US" altLang="en-US" sz="1000" err="1">
                <a:latin typeface="Arial" panose="020B0604020202020204" pitchFamily="34" charset="0"/>
                <a:ea typeface="ＭＳ Ｐゴシック" panose="020B0600070205080204" pitchFamily="34" charset="-128"/>
              </a:rPr>
              <a:t>GuideME</a:t>
            </a:r>
            <a:r>
              <a:rPr lang="en-US" altLang="en-US" sz="1000">
                <a:latin typeface="Arial" panose="020B0604020202020204" pitchFamily="34" charset="0"/>
                <a:ea typeface="ＭＳ Ｐゴシック" panose="020B0600070205080204" pitchFamily="34" charset="-128"/>
              </a:rPr>
              <a:t>. It</a:t>
            </a:r>
            <a:r>
              <a:rPr lang="en-US" altLang="en-US" sz="1000" baseline="0">
                <a:latin typeface="Arial" panose="020B0604020202020204" pitchFamily="34" charset="0"/>
                <a:ea typeface="ＭＳ Ｐゴシック" panose="020B0600070205080204" pitchFamily="34" charset="-128"/>
              </a:rPr>
              <a:t> allows </a:t>
            </a:r>
            <a:r>
              <a:rPr lang="en-US" altLang="en-US" sz="1000">
                <a:latin typeface="Arial" panose="020B0604020202020204" pitchFamily="34" charset="0"/>
                <a:ea typeface="ＭＳ Ｐゴシック" panose="020B0600070205080204" pitchFamily="34" charset="-128"/>
              </a:rPr>
              <a:t>facilities to browse questions and answers, the reporting forms and instructions, and other guidance materials. </a:t>
            </a:r>
            <a:r>
              <a:rPr lang="en-US" altLang="en-US" sz="1000" err="1">
                <a:latin typeface="Arial" panose="020B0604020202020204" pitchFamily="34" charset="0"/>
                <a:ea typeface="ＭＳ Ｐゴシック" panose="020B0600070205080204" pitchFamily="34" charset="-128"/>
              </a:rPr>
              <a:t>GuideME</a:t>
            </a:r>
            <a:r>
              <a:rPr lang="en-US" altLang="en-US" sz="1000">
                <a:latin typeface="Arial" panose="020B0604020202020204" pitchFamily="34" charset="0"/>
                <a:ea typeface="ＭＳ Ｐゴシック" panose="020B0600070205080204" pitchFamily="34" charset="-128"/>
              </a:rPr>
              <a:t> can be accessed at the website shown here or via the TRI website.</a:t>
            </a:r>
          </a:p>
        </p:txBody>
      </p:sp>
    </p:spTree>
    <p:extLst>
      <p:ext uri="{BB962C8B-B14F-4D97-AF65-F5344CB8AC3E}">
        <p14:creationId xmlns:p14="http://schemas.microsoft.com/office/powerpoint/2010/main" val="14740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It is very important to be aware of the program changes each year before preparing your TRI reports. Program changes can be found on the TRI Website at www.epa.gov/tri, and in </a:t>
            </a:r>
            <a:r>
              <a:rPr lang="en-US" altLang="en-US" sz="1200" dirty="0" err="1">
                <a:latin typeface="Arial" panose="020B0604020202020204" pitchFamily="34" charset="0"/>
                <a:ea typeface="ＭＳ Ｐゴシック" panose="020B0600070205080204" pitchFamily="34" charset="-128"/>
              </a:rPr>
              <a:t>GuideME</a:t>
            </a:r>
            <a:r>
              <a:rPr lang="en-US" altLang="en-US" sz="1200" dirty="0">
                <a:latin typeface="Arial" panose="020B0604020202020204" pitchFamily="34" charset="0"/>
                <a:ea typeface="ＭＳ Ｐゴシック" panose="020B0600070205080204" pitchFamily="34" charset="-128"/>
              </a:rPr>
              <a:t>. Program changes are also presented in TRI-MEweb,</a:t>
            </a:r>
            <a:r>
              <a:rPr lang="en-US" altLang="en-US" sz="1200" baseline="0" dirty="0">
                <a:latin typeface="Arial" panose="020B0604020202020204" pitchFamily="34" charset="0"/>
                <a:ea typeface="ＭＳ Ｐゴシック" panose="020B0600070205080204" pitchFamily="34" charset="-128"/>
              </a:rPr>
              <a:t> the TRI </a:t>
            </a:r>
            <a:r>
              <a:rPr lang="en-US" altLang="en-US" sz="1200" dirty="0">
                <a:latin typeface="Arial" panose="020B0604020202020204" pitchFamily="34" charset="0"/>
                <a:ea typeface="ＭＳ Ｐゴシック" panose="020B0600070205080204" pitchFamily="34" charset="-128"/>
              </a:rPr>
              <a:t>online reporting tool.</a:t>
            </a:r>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6</a:t>
            </a:fld>
            <a:endParaRPr lang="en-US"/>
          </a:p>
        </p:txBody>
      </p:sp>
    </p:spTree>
    <p:extLst>
      <p:ext uri="{BB962C8B-B14F-4D97-AF65-F5344CB8AC3E}">
        <p14:creationId xmlns:p14="http://schemas.microsoft.com/office/powerpoint/2010/main" val="19412852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970C3C0-E13E-40DB-A170-EBC270DB3ED3}" type="slidenum">
              <a:rPr lang="en-US" altLang="en-US" sz="1200" smtClean="0"/>
              <a:pPr/>
              <a:t>55</a:t>
            </a:fld>
            <a:endParaRPr lang="en-US" altLang="en-US" sz="1200"/>
          </a:p>
        </p:txBody>
      </p:sp>
      <p:sp>
        <p:nvSpPr>
          <p:cNvPr id="102403" name="Rectangle 2"/>
          <p:cNvSpPr>
            <a:spLocks noGrp="1" noChangeArrowheads="1"/>
          </p:cNvSpPr>
          <p:nvPr>
            <p:ph type="body" idx="1"/>
          </p:nvPr>
        </p:nvSpPr>
        <p:spPr>
          <a:xfrm>
            <a:off x="1282700" y="3475038"/>
            <a:ext cx="7035800" cy="2252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Here are some additional sources of information and assistance with the TRI reporting, in general. The first is the TRI program webpage which has a great deal of chemical-specific and industry-specific guidance and all of the reporting forms and instructions.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In addition, EPA’s air pollution emission factors are available in a document called the AP-42. The Website for that is also shown here. </a:t>
            </a:r>
          </a:p>
          <a:p>
            <a:pPr eaLnBrk="1" hangingPunct="1">
              <a:spcBef>
                <a:spcPts val="1200"/>
              </a:spcBef>
            </a:pPr>
            <a:endParaRPr lang="en-US" altLang="en-US" sz="10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There is also a software program called the WATER9 program. This is a PC-based software that assists with estimates of the fate of organic compounds in various wastewater treatment units. </a:t>
            </a:r>
          </a:p>
          <a:p>
            <a:pPr eaLnBrk="1" hangingPunct="1">
              <a:spcBef>
                <a:spcPts val="1200"/>
              </a:spcBef>
            </a:pPr>
            <a:endParaRPr lang="en-US" altLang="en-US" sz="10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TANKS is also a PC-based program used to estimate emissions of organic chemicals from several different types of storage tanks. This software uses a database of over 100 different liquid organic chemicals. It includes meteorological data which – from over 250 cities in the US to help with those calculations. Those are both also available from the EPA Website shown here. </a:t>
            </a:r>
          </a:p>
        </p:txBody>
      </p:sp>
    </p:spTree>
    <p:extLst>
      <p:ext uri="{BB962C8B-B14F-4D97-AF65-F5344CB8AC3E}">
        <p14:creationId xmlns:p14="http://schemas.microsoft.com/office/powerpoint/2010/main" val="19678645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98C0F0-5045-4398-AD62-7202569813B8}" type="slidenum">
              <a:rPr lang="en-US" altLang="en-US" sz="1200" smtClean="0"/>
              <a:pPr/>
              <a:t>56</a:t>
            </a:fld>
            <a:endParaRPr lang="en-US" alt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1282700" y="3475038"/>
            <a:ext cx="7035800" cy="55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a:latin typeface="Arial" panose="020B0604020202020204" pitchFamily="34" charset="0"/>
                <a:ea typeface="ＭＳ Ｐゴシック" panose="020B0600070205080204" pitchFamily="34" charset="-128"/>
              </a:rPr>
              <a:t>Facilities that are interested in using source reduction techniques to reduce their TRI chemical use and wastes can get assistance from the EPA’s office of Pollution Prevention and the P2 Hub Resource Center, at the websites and telephone number shown here.</a:t>
            </a:r>
          </a:p>
        </p:txBody>
      </p:sp>
    </p:spTree>
    <p:extLst>
      <p:ext uri="{BB962C8B-B14F-4D97-AF65-F5344CB8AC3E}">
        <p14:creationId xmlns:p14="http://schemas.microsoft.com/office/powerpoint/2010/main" val="6486984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DD2550-0D6B-4ABB-9595-A914BC07DB9A}" type="slidenum">
              <a:rPr lang="en-US" altLang="en-US" sz="1200" smtClean="0"/>
              <a:pPr/>
              <a:t>57</a:t>
            </a:fld>
            <a:endParaRPr lang="en-US" alt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1282700" y="3475038"/>
            <a:ext cx="7035800" cy="55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a:latin typeface="Arial" panose="020B0604020202020204" pitchFamily="34" charset="0"/>
                <a:ea typeface="ＭＳ Ｐゴシック" panose="020B0600070205080204" pitchFamily="34" charset="-128"/>
              </a:rPr>
              <a:t>If you want more information about TRI-MEweb and the central data exchange, please use the CDX hotline and email address shown here. For regulatory reporting assistance, facilities can contact the email shown here. Regional coordinators </a:t>
            </a:r>
            <a:r>
              <a:rPr lang="en-US" altLang="en-US" sz="1000" baseline="0">
                <a:latin typeface="Arial" panose="020B0604020202020204" pitchFamily="34" charset="0"/>
                <a:ea typeface="ＭＳ Ｐゴシック" panose="020B0600070205080204" pitchFamily="34" charset="-128"/>
              </a:rPr>
              <a:t>are useful for issues regarding self-disclosing EPCRA 313 violations, compliance with and enforcement of EPCRA 313 (reporting late, data quality, non-reporting, recordkeeping), registering, completing, and submitting Form Rs, and threshold calculations.</a:t>
            </a:r>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661494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F208BD-E6EA-4FD6-A782-B93B4BDAAA3A}" type="slidenum">
              <a:rPr lang="en-US" altLang="en-US" sz="1200" smtClean="0"/>
              <a:pPr/>
              <a:t>58</a:t>
            </a:fld>
            <a:endParaRPr lang="en-US" alt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1282700" y="3475038"/>
            <a:ext cx="7035800" cy="25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600"/>
              </a:spcBef>
            </a:pPr>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32443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463F97-8312-4184-B765-03DF8CF8DF4A}" type="slidenum">
              <a:rPr lang="en-US" altLang="en-US" sz="1200" smtClean="0"/>
              <a:pPr/>
              <a:t>59</a:t>
            </a:fld>
            <a:endParaRPr lang="en-US" altLang="en-US" sz="1200"/>
          </a:p>
        </p:txBody>
      </p:sp>
      <p:sp>
        <p:nvSpPr>
          <p:cNvPr id="110595" name="Rectangle 2"/>
          <p:cNvSpPr>
            <a:spLocks noGrp="1" noChangeArrowheads="1"/>
          </p:cNvSpPr>
          <p:nvPr>
            <p:ph type="body" idx="1"/>
          </p:nvPr>
        </p:nvSpPr>
        <p:spPr>
          <a:xfrm>
            <a:off x="1282700" y="3475038"/>
            <a:ext cx="7035800" cy="148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a:latin typeface="Arial" panose="020B0604020202020204" pitchFamily="34" charset="0"/>
                <a:ea typeface="ＭＳ Ｐゴシック" panose="020B0600070205080204" pitchFamily="34" charset="-128"/>
              </a:rPr>
              <a:t>All TRI reporting forms must be submitted via TRI-MEweb except for forms claiming a trade secret. Electronic reporting is also required for all withdrawals or revisions for Reporting Years 1991 through the present. </a:t>
            </a:r>
          </a:p>
          <a:p>
            <a:pPr eaLnBrk="1" hangingPunct="1">
              <a:spcBef>
                <a:spcPts val="1200"/>
              </a:spcBef>
            </a:pPr>
            <a:endParaRPr lang="en-US" altLang="en-US" sz="1000">
              <a:latin typeface="Arial" panose="020B0604020202020204" pitchFamily="34" charset="0"/>
              <a:ea typeface="ＭＳ Ｐゴシック" panose="020B0600070205080204" pitchFamily="34" charset="-128"/>
            </a:endParaRPr>
          </a:p>
          <a:p>
            <a:pPr eaLnBrk="1" hangingPunct="1">
              <a:spcBef>
                <a:spcPts val="1200"/>
              </a:spcBef>
            </a:pPr>
            <a:r>
              <a:rPr lang="en-US" altLang="en-US" sz="1000">
                <a:latin typeface="Arial" panose="020B0604020202020204" pitchFamily="34" charset="0"/>
                <a:ea typeface="ＭＳ Ｐゴシック" panose="020B0600070205080204" pitchFamily="34" charset="-128"/>
              </a:rPr>
              <a:t>TRI-MEweb has features to help reporters with their submissions including pre-populating forms with information from prior year reporting, validation and error checking steps, and e-mail confirmation of transmitted and certified submissions. Additionally, tutorials to help users with TRI-MEweb are available on the TRI website. </a:t>
            </a:r>
          </a:p>
          <a:p>
            <a:pPr eaLnBrk="1" hangingPunct="1">
              <a:spcBef>
                <a:spcPts val="1200"/>
              </a:spcBef>
            </a:pPr>
            <a:endParaRPr lang="en-US" altLang="en-US" sz="1000">
              <a:latin typeface="Arial" panose="020B0604020202020204" pitchFamily="34" charset="0"/>
              <a:ea typeface="ＭＳ Ｐゴシック" panose="020B0600070205080204" pitchFamily="34" charset="-128"/>
            </a:endParaRPr>
          </a:p>
          <a:p>
            <a:pPr eaLnBrk="1" hangingPunct="1">
              <a:spcBef>
                <a:spcPts val="1200"/>
              </a:spcBef>
            </a:pPr>
            <a:r>
              <a:rPr lang="en-US" altLang="en-US" sz="1000">
                <a:latin typeface="Arial" panose="020B0604020202020204" pitchFamily="34" charset="0"/>
                <a:ea typeface="ＭＳ Ｐゴシック" panose="020B0600070205080204" pitchFamily="34" charset="-128"/>
              </a:rPr>
              <a:t>Paper submissions should only be used for trade secret reporting. Information about trade secret reporting is available on GuideME. </a:t>
            </a:r>
          </a:p>
        </p:txBody>
      </p:sp>
    </p:spTree>
    <p:extLst>
      <p:ext uri="{BB962C8B-B14F-4D97-AF65-F5344CB8AC3E}">
        <p14:creationId xmlns:p14="http://schemas.microsoft.com/office/powerpoint/2010/main" val="16462189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1BA99D-5D36-43D6-82A1-2D668561481B}" type="slidenum">
              <a:rPr lang="en-US" altLang="en-US" sz="1200" smtClean="0"/>
              <a:pPr/>
              <a:t>60</a:t>
            </a:fld>
            <a:endParaRPr lang="en-US" alt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1282700" y="3475038"/>
            <a:ext cx="7035800" cy="215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a:latin typeface="Arial" panose="020B0604020202020204" pitchFamily="34" charset="0"/>
                <a:ea typeface="ＭＳ Ｐゴシック" panose="020B0600070205080204" pitchFamily="34" charset="-128"/>
              </a:rPr>
              <a:t>To begin using TRI-MEweb, you must register and log into EPA’s Central Data Exchange, also known as CDX, which also hosts many other reporting applications for EPA programs. Users register either as a preparer or a certifying official. Preparers may perform every portion of the submission process except for the final electronic signature or certification step, which must be performed by a certifying official. The certifying official should be in senior management role for the reporting facility or company. Anyone representing the facility may be a preparer.</a:t>
            </a:r>
          </a:p>
          <a:p>
            <a:pPr eaLnBrk="1" hangingPunct="1">
              <a:spcBef>
                <a:spcPts val="1200"/>
              </a:spcBef>
            </a:pPr>
            <a:endParaRPr lang="en-US" altLang="en-US" sz="1000">
              <a:latin typeface="Arial" panose="020B0604020202020204" pitchFamily="34" charset="0"/>
              <a:ea typeface="ＭＳ Ｐゴシック" panose="020B0600070205080204" pitchFamily="34" charset="-128"/>
            </a:endParaRPr>
          </a:p>
          <a:p>
            <a:pPr eaLnBrk="1" hangingPunct="1">
              <a:spcBef>
                <a:spcPts val="1200"/>
              </a:spcBef>
            </a:pPr>
            <a:r>
              <a:rPr lang="en-US" altLang="en-US" sz="1000">
                <a:latin typeface="Arial" panose="020B0604020202020204" pitchFamily="34" charset="0"/>
                <a:ea typeface="ＭＳ Ｐゴシック" panose="020B0600070205080204" pitchFamily="34" charset="-128"/>
              </a:rPr>
              <a:t>To begin reporting for a facility, all uses must gain access to their facility’s profile, using one of three options: the first option is to enter the TRI Facility ID and the facility’s technical contact name and phone number. The second option is to enter the facility’s access key, which is provided to the technical contact. The third option is to begin a new profile for a facility that has never reported to TRI. </a:t>
            </a:r>
          </a:p>
          <a:p>
            <a:pPr eaLnBrk="1" hangingPunct="1">
              <a:spcBef>
                <a:spcPts val="1200"/>
              </a:spcBef>
            </a:pPr>
            <a:r>
              <a:rPr lang="en-US" altLang="en-US" sz="1000">
                <a:latin typeface="Arial" panose="020B0604020202020204" pitchFamily="34" charset="0"/>
                <a:ea typeface="ＭＳ Ｐゴシック" panose="020B0600070205080204" pitchFamily="34" charset="-128"/>
              </a:rPr>
              <a:t>For CDX and TRI-MEweb related help, including registering for CDX, password resets, accessing your facility profile in TRI-MEweb, or completing an ESA, please contact the CDX helpdesk. </a:t>
            </a:r>
          </a:p>
        </p:txBody>
      </p:sp>
    </p:spTree>
    <p:extLst>
      <p:ext uri="{BB962C8B-B14F-4D97-AF65-F5344CB8AC3E}">
        <p14:creationId xmlns:p14="http://schemas.microsoft.com/office/powerpoint/2010/main" val="14495320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CCD691-7B82-42FC-AAB6-5B5E05E7122F}" type="slidenum">
              <a:rPr lang="en-US" altLang="en-US" smtClean="0"/>
              <a:pPr/>
              <a:t>61</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1524000" y="3429000"/>
            <a:ext cx="6794500" cy="1944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en-US" sz="1000">
                <a:latin typeface="Arial" panose="020B0604020202020204" pitchFamily="34" charset="0"/>
                <a:ea typeface="ＭＳ Ｐゴシック" panose="020B0600070205080204" pitchFamily="34" charset="-128"/>
              </a:rPr>
              <a:t>To begin a Form R or</a:t>
            </a:r>
            <a:r>
              <a:rPr lang="en-US" altLang="en-US" sz="1000" baseline="0">
                <a:latin typeface="Arial" panose="020B0604020202020204" pitchFamily="34" charset="0"/>
                <a:ea typeface="ＭＳ Ｐゴシック" panose="020B0600070205080204" pitchFamily="34" charset="-128"/>
              </a:rPr>
              <a:t> Form A Certification Statement,</a:t>
            </a:r>
            <a:r>
              <a:rPr lang="en-US" altLang="en-US" sz="1000">
                <a:latin typeface="Arial" panose="020B0604020202020204" pitchFamily="34" charset="0"/>
                <a:ea typeface="ＭＳ Ｐゴシック" panose="020B0600070205080204" pitchFamily="34" charset="-128"/>
              </a:rPr>
              <a:t> first facilities identify the TRI chemicals on which they are reporting. Facilities select chemical name,</a:t>
            </a:r>
            <a:r>
              <a:rPr lang="en-US" altLang="en-US" sz="1000" baseline="0">
                <a:latin typeface="Arial" panose="020B0604020202020204" pitchFamily="34" charset="0"/>
                <a:ea typeface="ＭＳ Ｐゴシック" panose="020B0600070205080204" pitchFamily="34" charset="-128"/>
              </a:rPr>
              <a:t> </a:t>
            </a:r>
            <a:r>
              <a:rPr lang="en-US" altLang="en-US" sz="1000">
                <a:latin typeface="Arial" panose="020B0604020202020204" pitchFamily="34" charset="0"/>
                <a:ea typeface="ＭＳ Ｐゴシック" panose="020B0600070205080204" pitchFamily="34" charset="-128"/>
              </a:rPr>
              <a:t>the “chemical abstract service” number or the TRI chemical category code or select it from the list provided in TRI-MEweb. For those facilities that are claiming a trade secret the chemical name is only entered and the public version of the TRI Form R or A shows only the generic descriptive for the chemical.  </a:t>
            </a:r>
          </a:p>
          <a:p>
            <a:pPr>
              <a:spcBef>
                <a:spcPts val="1200"/>
              </a:spcBef>
            </a:pPr>
            <a:endParaRPr lang="en-US" altLang="en-US" sz="1000">
              <a:latin typeface="Arial" panose="020B0604020202020204" pitchFamily="34" charset="0"/>
              <a:ea typeface="ＭＳ Ｐゴシック" panose="020B0600070205080204" pitchFamily="34" charset="-128"/>
            </a:endParaRPr>
          </a:p>
          <a:p>
            <a:pPr>
              <a:spcBef>
                <a:spcPts val="1200"/>
              </a:spcBef>
            </a:pPr>
            <a:r>
              <a:rPr lang="en-US" altLang="en-US" sz="1000">
                <a:latin typeface="Arial" panose="020B0604020202020204" pitchFamily="34" charset="0"/>
                <a:ea typeface="ＭＳ Ｐゴシック" panose="020B0600070205080204" pitchFamily="34" charset="-128"/>
              </a:rPr>
              <a:t>In some cases, the facility’s chemical supplier may have claimed a trade secret for a particular TRI chemical and the facility does not know the actual name of the TRI chemical for which they are submitting a report. In this scenario, the facility enters the generic descriptive provided.</a:t>
            </a:r>
          </a:p>
          <a:p>
            <a:pPr>
              <a:spcBef>
                <a:spcPts val="1200"/>
              </a:spcBef>
            </a:pPr>
            <a:r>
              <a:rPr lang="en-US" altLang="en-US" sz="1000">
                <a:latin typeface="Arial" panose="020B0604020202020204" pitchFamily="34" charset="0"/>
                <a:ea typeface="ＭＳ Ｐゴシック" panose="020B0600070205080204" pitchFamily="34" charset="-128"/>
              </a:rPr>
              <a:t>TRI-MEweb</a:t>
            </a:r>
            <a:r>
              <a:rPr lang="en-US" altLang="en-US" sz="1000" baseline="0">
                <a:latin typeface="Arial" panose="020B0604020202020204" pitchFamily="34" charset="0"/>
                <a:ea typeface="ＭＳ Ｐゴシック" panose="020B0600070205080204" pitchFamily="34" charset="-128"/>
              </a:rPr>
              <a:t> can generate new forms based on prior year reporting use the “Import Forms” feature.</a:t>
            </a:r>
          </a:p>
          <a:p>
            <a:pPr>
              <a:spcBef>
                <a:spcPts val="1200"/>
              </a:spcBef>
            </a:pPr>
            <a:r>
              <a:rPr lang="en-US" altLang="en-US" sz="1000" baseline="0">
                <a:latin typeface="Arial" panose="020B0604020202020204" pitchFamily="34" charset="0"/>
                <a:ea typeface="ＭＳ Ｐゴシック" panose="020B0600070205080204" pitchFamily="34" charset="-128"/>
              </a:rPr>
              <a:t>Some third-party form preparation software generates XML output of forms that may be loaded into TRI-MEweb using the XML uploader.</a:t>
            </a:r>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172301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AD89548-C369-4657-917F-16622FEF37DC}" type="slidenum">
              <a:rPr lang="en-US" altLang="en-US" smtClean="0"/>
              <a:pPr/>
              <a:t>62</a:t>
            </a:fld>
            <a:endParaRPr lang="en-US" altLang="en-US"/>
          </a:p>
        </p:txBody>
      </p:sp>
      <p:sp>
        <p:nvSpPr>
          <p:cNvPr id="116739" name="Rectangle 2"/>
          <p:cNvSpPr>
            <a:spLocks noGrp="1" noChangeArrowheads="1"/>
          </p:cNvSpPr>
          <p:nvPr>
            <p:ph type="body" idx="1"/>
          </p:nvPr>
        </p:nvSpPr>
        <p:spPr>
          <a:xfrm>
            <a:off x="1524000" y="3429000"/>
            <a:ext cx="67945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en-US" sz="1000">
                <a:latin typeface="Arial" panose="020B0604020202020204" pitchFamily="34" charset="0"/>
                <a:ea typeface="ＭＳ Ｐゴシック" panose="020B0600070205080204" pitchFamily="34" charset="-128"/>
              </a:rPr>
              <a:t>Reporting on production-related</a:t>
            </a:r>
            <a:r>
              <a:rPr lang="en-US" altLang="en-US" sz="1000" baseline="0">
                <a:latin typeface="Arial" panose="020B0604020202020204" pitchFamily="34" charset="0"/>
                <a:ea typeface="ＭＳ Ｐゴシック" panose="020B0600070205080204" pitchFamily="34" charset="-128"/>
              </a:rPr>
              <a:t> waste managed often creates questions from reporters.  </a:t>
            </a:r>
          </a:p>
          <a:p>
            <a:pPr>
              <a:spcBef>
                <a:spcPts val="1200"/>
              </a:spcBef>
            </a:pPr>
            <a:endParaRPr lang="en-US" altLang="en-US" sz="1000" baseline="0">
              <a:latin typeface="Arial" panose="020B0604020202020204" pitchFamily="34" charset="0"/>
              <a:ea typeface="ＭＳ Ｐゴシック" panose="020B0600070205080204" pitchFamily="34" charset="-128"/>
            </a:endParaRPr>
          </a:p>
          <a:p>
            <a:pPr>
              <a:spcBef>
                <a:spcPts val="1200"/>
              </a:spcBef>
            </a:pPr>
            <a:r>
              <a:rPr lang="en-US" altLang="en-US" sz="1000">
                <a:latin typeface="Arial" panose="020B0604020202020204" pitchFamily="34" charset="0"/>
                <a:ea typeface="ＭＳ Ｐゴシック" panose="020B0600070205080204" pitchFamily="34" charset="-128"/>
              </a:rPr>
              <a:t>In Section 8.1, the quantity of the chemical released is reported. In Sections 8.2 and 8.3, the quantities of the chemical used for energy recovery on-site and off-site are reported. Remember, to be reported as energy recovery, the TRI chemical must have a significant heat value and that heat must be recovered. In Sections 8.4 and 8.5, the quantities of the chemical recycled on-site and off-site are reported. And, in Sections 8.6 and 8.7, the quantities of the chemical treated on-site and off-site are reported. Under TRI, treatment means “destroyed”, so metals, which cannot be destroyed, should not be reported in these sections. </a:t>
            </a:r>
          </a:p>
          <a:p>
            <a:pPr>
              <a:spcBef>
                <a:spcPts val="1200"/>
              </a:spcBef>
            </a:pPr>
            <a:endParaRPr lang="en-US" altLang="en-US" sz="1000">
              <a:latin typeface="Arial" panose="020B0604020202020204" pitchFamily="34" charset="0"/>
              <a:ea typeface="ＭＳ Ｐゴシック" panose="020B0600070205080204" pitchFamily="34" charset="-128"/>
            </a:endParaRPr>
          </a:p>
          <a:p>
            <a:pPr>
              <a:spcBef>
                <a:spcPts val="1200"/>
              </a:spcBef>
            </a:pPr>
            <a:r>
              <a:rPr lang="en-US" altLang="en-US" sz="1000">
                <a:latin typeface="Arial" panose="020B0604020202020204" pitchFamily="34" charset="0"/>
                <a:ea typeface="ＭＳ Ｐゴシック" panose="020B0600070205080204" pitchFamily="34" charset="-128"/>
              </a:rPr>
              <a:t>Adding up the quantities in section 8.1 through 8.7 gives the total quantity of waste generated from production activities at the facility. This includes the total quantity released, treated, recycled, or used for energy recovery. Some of these quantities may have already been calculated to complete Form R section 5 for on-site releases and section 6 for off-site transfers. The TRI-MEweb application includes a Section 8 calculator tool that will help with these calculations. However, the quantities reported in sections 5 and 6 of the form can differ from those reported in Sections 8.1 through 8.7. The sections 5 and 6 quantities should include any TRI chemicals released and transferred as part of a remedial clean-up action or catastrophic one time event. These non-production-related quantities are NOT included in Sections 8.1 through 8.7. TRI-MEweb will ask if any of the quantities reported in sections 5 and 6 were associated with remedial actions or catastrophic one time events, and if so, how much.  Then, using the information already entered into TRI-MEweb, the Section 8 calculator will populate the quantities for the current year column of Section 8.  In the Source Reduction and Waste Management portion of the Form R, as shown here, facilities are not only required to report on the current year’s activities, but also the previous year’s quantities and estimates for the next two years. </a:t>
            </a:r>
          </a:p>
          <a:p>
            <a:pPr>
              <a:spcBef>
                <a:spcPts val="1200"/>
              </a:spcBef>
            </a:pPr>
            <a:endParaRPr lang="en-US" altLang="en-US" sz="1000">
              <a:latin typeface="Arial" panose="020B0604020202020204" pitchFamily="34" charset="0"/>
              <a:ea typeface="ＭＳ Ｐゴシック" panose="020B0600070205080204" pitchFamily="34" charset="-128"/>
            </a:endParaRPr>
          </a:p>
          <a:p>
            <a:pPr>
              <a:spcBef>
                <a:spcPts val="1200"/>
              </a:spcBef>
            </a:pPr>
            <a:r>
              <a:rPr lang="en-US" altLang="en-US" sz="1000">
                <a:latin typeface="Arial" panose="020B0604020202020204" pitchFamily="34" charset="0"/>
                <a:ea typeface="ＭＳ Ｐゴシック" panose="020B0600070205080204" pitchFamily="34" charset="-128"/>
              </a:rPr>
              <a:t>If your facility reported on this chemical in the previous year, TRI-MEweb will pre-populate the prior year column. Facilities then only need to estimate quantities for the following two years. </a:t>
            </a:r>
          </a:p>
        </p:txBody>
      </p:sp>
    </p:spTree>
    <p:extLst>
      <p:ext uri="{BB962C8B-B14F-4D97-AF65-F5344CB8AC3E}">
        <p14:creationId xmlns:p14="http://schemas.microsoft.com/office/powerpoint/2010/main" val="1569497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48FEC7-7D2C-4313-B462-F1DB4FE2CF09}" type="slidenum">
              <a:rPr lang="en-US" altLang="en-US" sz="1200" smtClean="0"/>
              <a:pPr/>
              <a:t>63</a:t>
            </a:fld>
            <a:endParaRPr lang="en-US" alt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1282700" y="3475038"/>
            <a:ext cx="7035800" cy="1944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a:latin typeface="Arial" panose="020B0604020202020204" pitchFamily="34" charset="0"/>
                <a:ea typeface="ＭＳ Ｐゴシック" panose="020B0600070205080204" pitchFamily="34" charset="-128"/>
              </a:rPr>
              <a:t>Forms must be signed electronically or certified by certifying officials, who should be in senior management roles for the reporting facility or company. This step certifies that the information reported on the TRI form is accurate and complete.</a:t>
            </a:r>
          </a:p>
          <a:p>
            <a:pPr eaLnBrk="1" hangingPunct="1">
              <a:spcBef>
                <a:spcPts val="1200"/>
              </a:spcBef>
            </a:pPr>
            <a:endParaRPr lang="en-US" altLang="en-US" sz="1000">
              <a:latin typeface="Arial" panose="020B0604020202020204" pitchFamily="34" charset="0"/>
              <a:ea typeface="ＭＳ Ｐゴシック" panose="020B0600070205080204" pitchFamily="34" charset="-128"/>
            </a:endParaRPr>
          </a:p>
          <a:p>
            <a:pPr eaLnBrk="1" hangingPunct="1">
              <a:spcBef>
                <a:spcPts val="1200"/>
              </a:spcBef>
            </a:pPr>
            <a:r>
              <a:rPr lang="en-US" altLang="en-US" sz="1000">
                <a:latin typeface="Arial" panose="020B0604020202020204" pitchFamily="34" charset="0"/>
                <a:ea typeface="ＭＳ Ｐゴシック" panose="020B0600070205080204" pitchFamily="34" charset="-128"/>
              </a:rPr>
              <a:t>Certifying officials must submit an electronic signature agreement, also known as an ESA. The ESA is only submitted once so long the certifying official remains with the facility. Thus, existing certifying officials will not need to resubmit an ESA. New certifying officials should complete their ESA well in advance of the July 1st filing deadline to ensure they will be able to certify forms on time. </a:t>
            </a:r>
          </a:p>
          <a:p>
            <a:pPr eaLnBrk="1" hangingPunct="1">
              <a:spcBef>
                <a:spcPts val="1200"/>
              </a:spcBef>
            </a:pPr>
            <a:endParaRPr lang="en-US" altLang="en-US" sz="1000">
              <a:latin typeface="Arial" panose="020B0604020202020204" pitchFamily="34" charset="0"/>
              <a:ea typeface="ＭＳ Ｐゴシック" panose="020B0600070205080204" pitchFamily="34" charset="-128"/>
            </a:endParaRPr>
          </a:p>
          <a:p>
            <a:pPr eaLnBrk="1" hangingPunct="1">
              <a:spcBef>
                <a:spcPts val="1200"/>
              </a:spcBef>
            </a:pPr>
            <a:r>
              <a:rPr lang="en-US" altLang="en-US" sz="1000">
                <a:latin typeface="Arial" panose="020B0604020202020204" pitchFamily="34" charset="0"/>
                <a:ea typeface="ＭＳ Ｐゴシック" panose="020B0600070205080204" pitchFamily="34" charset="-128"/>
              </a:rPr>
              <a:t>Certifying officials now certify new reporting, revisions and withdrawals from a Certification module with-in TRI-MEweb. To complete the certification, certifying officials must also answer personalized security questions in addition to their CDX password. </a:t>
            </a:r>
          </a:p>
        </p:txBody>
      </p:sp>
    </p:spTree>
    <p:extLst>
      <p:ext uri="{BB962C8B-B14F-4D97-AF65-F5344CB8AC3E}">
        <p14:creationId xmlns:p14="http://schemas.microsoft.com/office/powerpoint/2010/main" val="27907692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ChangeArrowheads="1" noTextEdit="1"/>
          </p:cNvSpPr>
          <p:nvPr>
            <p:ph type="sldImg"/>
          </p:nvPr>
        </p:nvSpPr>
        <p:spPr>
          <a:ln/>
        </p:spPr>
      </p:sp>
      <p:sp>
        <p:nvSpPr>
          <p:cNvPr id="120835" name="Notes Placeholder 2"/>
          <p:cNvSpPr>
            <a:spLocks noGrp="1"/>
          </p:cNvSpPr>
          <p:nvPr>
            <p:ph type="body" idx="1"/>
            <p:custDataLst>
              <p:tags r:id="rId1"/>
            </p:custDataLst>
          </p:nvPr>
        </p:nvSpPr>
        <p:spPr>
          <a:xfrm>
            <a:off x="1524000" y="3429000"/>
            <a:ext cx="6794500" cy="1944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a:latin typeface="Arial" panose="020B0604020202020204" pitchFamily="34" charset="0"/>
                <a:ea typeface="ＭＳ Ｐゴシック" panose="020B0600070205080204" pitchFamily="34" charset="-128"/>
              </a:rPr>
              <a:t>In order to certify forms, certifying officials must complete two steps. The first step is to submit an electronic signature agreement, also known as an ESA, to be able to certify forms. An ESA is submitted only once so long the certifying official continues to represent the facility. There are two options for submitting an ESA. The first option uses a third-party vendor to verify the certifying official’s identity, and is completed in real time. The second option is to mail in a signed paper form generated by TRI-MEweb, which takes a minimum of five business days to process. Certifying officials should complete their ESA well in advance of the July 1st filing deadline to ensure they will be able to certify forms on time. </a:t>
            </a:r>
          </a:p>
          <a:p>
            <a:pPr eaLnBrk="1" hangingPunct="1">
              <a:spcBef>
                <a:spcPts val="1200"/>
              </a:spcBef>
            </a:pPr>
            <a:endParaRPr lang="en-US" altLang="en-US" sz="1000">
              <a:latin typeface="Arial" panose="020B0604020202020204" pitchFamily="34" charset="0"/>
              <a:ea typeface="ＭＳ Ｐゴシック" panose="020B0600070205080204" pitchFamily="34" charset="-128"/>
            </a:endParaRPr>
          </a:p>
          <a:p>
            <a:pPr eaLnBrk="1" hangingPunct="1">
              <a:spcBef>
                <a:spcPts val="1200"/>
              </a:spcBef>
            </a:pPr>
            <a:r>
              <a:rPr lang="en-US" altLang="en-US" sz="1000">
                <a:latin typeface="Arial" panose="020B0604020202020204" pitchFamily="34" charset="0"/>
                <a:ea typeface="ＭＳ Ｐゴシック" panose="020B0600070205080204" pitchFamily="34" charset="-128"/>
              </a:rPr>
              <a:t>Secondly, after the ESA is submitted, certifying officials must complete a TRIFID Certification Agreement for each facility they represent, confirming they are authorized to certify forms for the facility. The TRIFID Certification Agreement is completed within TRI-MEweb in the ‘Certification’ section of TRI-MEweb. Similar to the ESA, the TRIFID Certification Agreement is only submitted once so long the certifying official remains with the facility. </a:t>
            </a:r>
          </a:p>
        </p:txBody>
      </p:sp>
    </p:spTree>
    <p:extLst>
      <p:ext uri="{BB962C8B-B14F-4D97-AF65-F5344CB8AC3E}">
        <p14:creationId xmlns:p14="http://schemas.microsoft.com/office/powerpoint/2010/main" val="572996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latin typeface="Arial"/>
                <a:cs typeface="Arial"/>
              </a:rPr>
              <a:t>Effective for Reporting Year 2024, all TRI-listed PFAS are designated as </a:t>
            </a:r>
            <a:r>
              <a:rPr lang="en-US" b="0" i="0">
                <a:solidFill>
                  <a:srgbClr val="1B1B1B"/>
                </a:solidFill>
                <a:effectLst/>
                <a:latin typeface="Source Sans Pro Web"/>
              </a:rPr>
              <a:t>Chemicals of Special Concern. </a:t>
            </a:r>
            <a:r>
              <a:rPr lang="en-US" b="0" i="0" dirty="0">
                <a:solidFill>
                  <a:srgbClr val="1B1B1B"/>
                </a:solidFill>
                <a:effectLst/>
                <a:latin typeface="Source Sans Pro Web"/>
              </a:rPr>
              <a:t>These PFAS are subject to the same reporting requirements as other chemicals of special concern. They are no longer eligible for use of the </a:t>
            </a:r>
            <a:r>
              <a:rPr lang="en-US" b="0" i="1" dirty="0">
                <a:solidFill>
                  <a:srgbClr val="1B1B1B"/>
                </a:solidFill>
                <a:effectLst/>
                <a:latin typeface="Source Sans Pro Web"/>
              </a:rPr>
              <a:t>de minimis</a:t>
            </a:r>
            <a:r>
              <a:rPr lang="en-US" b="0" i="0" dirty="0">
                <a:solidFill>
                  <a:srgbClr val="1B1B1B"/>
                </a:solidFill>
                <a:effectLst/>
                <a:latin typeface="Source Sans Pro Web"/>
              </a:rPr>
              <a:t> exemption or the option for facilities to use the reporting Form A, and are also subject to limits on range reporting.</a:t>
            </a:r>
          </a:p>
          <a:p>
            <a:pPr algn="l"/>
            <a:br>
              <a:rPr lang="en-US" dirty="0"/>
            </a:br>
            <a:r>
              <a:rPr lang="en-US" b="0" i="0" dirty="0">
                <a:solidFill>
                  <a:srgbClr val="1B1B1B"/>
                </a:solidFill>
                <a:effectLst/>
                <a:latin typeface="Source Sans Pro Web"/>
              </a:rPr>
              <a:t>The rule also makes the de minimis exemption unavailable for purposes of supplier notification requirements to downstream facilities for all chemicals on the list of chemicals of special concern, which also includes certain persistent, bioaccumulative, toxic chemicals like lead, mercury, and dioxins. This change helps ensure that purchasers of mixtures and trade name products containing these chemicals are informed of their presence in mixtures and products they purchase.</a:t>
            </a:r>
          </a:p>
        </p:txBody>
      </p:sp>
      <p:sp>
        <p:nvSpPr>
          <p:cNvPr id="4" name="Slide Number Placeholder 3"/>
          <p:cNvSpPr>
            <a:spLocks noGrp="1"/>
          </p:cNvSpPr>
          <p:nvPr>
            <p:ph type="sldNum" sz="quarter" idx="5"/>
          </p:nvPr>
        </p:nvSpPr>
        <p:spPr/>
        <p:txBody>
          <a:bodyPr/>
          <a:lstStyle/>
          <a:p>
            <a:fld id="{7EA0C76C-20C2-AA41-BAA3-490ECBDFFEE2}" type="slidenum">
              <a:rPr lang="en-US" smtClean="0"/>
              <a:t>7</a:t>
            </a:fld>
            <a:endParaRPr lang="en-US"/>
          </a:p>
        </p:txBody>
      </p:sp>
    </p:spTree>
    <p:extLst>
      <p:ext uri="{BB962C8B-B14F-4D97-AF65-F5344CB8AC3E}">
        <p14:creationId xmlns:p14="http://schemas.microsoft.com/office/powerpoint/2010/main" val="22759599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9BE372-1BA2-4983-957E-77FC2017FBB7}" type="slidenum">
              <a:rPr lang="en-US" altLang="en-US" sz="1200" smtClean="0"/>
              <a:pPr/>
              <a:t>65</a:t>
            </a:fld>
            <a:endParaRPr lang="en-US" altLang="en-US" sz="1200"/>
          </a:p>
        </p:txBody>
      </p:sp>
      <p:sp>
        <p:nvSpPr>
          <p:cNvPr id="126979" name="Rectangle 2"/>
          <p:cNvSpPr>
            <a:spLocks noGrp="1" noChangeArrowheads="1"/>
          </p:cNvSpPr>
          <p:nvPr>
            <p:ph type="body" idx="1"/>
          </p:nvPr>
        </p:nvSpPr>
        <p:spPr>
          <a:xfrm>
            <a:off x="1282700" y="3475038"/>
            <a:ext cx="7035800" cy="1944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kern="1200">
                <a:solidFill>
                  <a:schemeClr val="tx1"/>
                </a:solidFill>
                <a:effectLst/>
                <a:latin typeface="+mn-lt"/>
                <a:ea typeface="+mn-ea"/>
                <a:cs typeface="+mn-cs"/>
              </a:rPr>
              <a:t>Facilities that have filed in the past should be familiar with the Facility Data Profiles report. The facility data profile reports were designed for the paper processing system that ceased to exist in 2014. TRI-</a:t>
            </a:r>
            <a:r>
              <a:rPr lang="en-US" sz="1200" kern="1200" err="1">
                <a:solidFill>
                  <a:schemeClr val="tx1"/>
                </a:solidFill>
                <a:effectLst/>
                <a:latin typeface="+mn-lt"/>
                <a:ea typeface="+mn-ea"/>
                <a:cs typeface="+mn-cs"/>
              </a:rPr>
              <a:t>MEWeb</a:t>
            </a:r>
            <a:r>
              <a:rPr lang="en-US" sz="1200" kern="1200">
                <a:solidFill>
                  <a:schemeClr val="tx1"/>
                </a:solidFill>
                <a:effectLst/>
                <a:latin typeface="+mn-lt"/>
                <a:ea typeface="+mn-ea"/>
                <a:cs typeface="+mn-cs"/>
              </a:rPr>
              <a:t> has renamed these reports “eReceipts”. This report is generated after TRI’s Data Processing Center receives and processes facilities’ forms. The Data Processing Center conducts data quality checks before the form data is accepted into TRI’s database, they also run various data validation of the facility’s location profile. If no discrepancies are found, the form data is flagged for public release and an eReceipt report to confirm completion of data processing is sent to the TRI-MEweb application. The eReceipt has two purposes: First, it’s also called an “echo back” because it echoes back to you the information of the form data that was processed by EPA and is on stand-by for public release. That gives facilities a chance to confirm that the data was captured correctly. Second, it identifies potential errors. Potential errors include: 1) non-technical errors, such as transposing a CAS Registry Number; or 2) technical errors, such as an invalid NAICS code; or 3) a significant error, which would be missing information like a chemical identifier, or the certifying signature. Third, it also identifies data quality alerts. Data quality alerts are indications of any significant reporting changes compared to the prior year or any reporting abnormalities that the facility needs to be aware of. Facilities may respond to significant errors pointed out in the eReceipts by submitting a revision.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Facilities may contact the e-mail address shown here if they have any problems accessing their eReceipts reports.</a:t>
            </a:r>
          </a:p>
        </p:txBody>
      </p:sp>
    </p:spTree>
    <p:extLst>
      <p:ext uri="{BB962C8B-B14F-4D97-AF65-F5344CB8AC3E}">
        <p14:creationId xmlns:p14="http://schemas.microsoft.com/office/powerpoint/2010/main" val="2487303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B6FFE9-26B1-4735-837A-ADCD2BBB5F85}" type="slidenum">
              <a:rPr lang="en-US" altLang="en-US" sz="1200" smtClean="0"/>
              <a:pPr/>
              <a:t>66</a:t>
            </a:fld>
            <a:endParaRPr lang="en-US" altLang="en-US" sz="1200"/>
          </a:p>
        </p:txBody>
      </p:sp>
      <p:sp>
        <p:nvSpPr>
          <p:cNvPr id="124931" name="Rectangle 2"/>
          <p:cNvSpPr>
            <a:spLocks noGrp="1" noChangeArrowheads="1"/>
          </p:cNvSpPr>
          <p:nvPr>
            <p:ph type="body" idx="1"/>
          </p:nvPr>
        </p:nvSpPr>
        <p:spPr>
          <a:xfrm>
            <a:off x="1282700" y="3475038"/>
            <a:ext cx="7035800" cy="1174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a:latin typeface="Arial" panose="020B0604020202020204" pitchFamily="34" charset="0"/>
                <a:ea typeface="ＭＳ Ｐゴシック" panose="020B0600070205080204" pitchFamily="34" charset="-128"/>
              </a:rPr>
              <a:t>There are other tools available to assist you with your TRI reporting and using the TRI-MEweb</a:t>
            </a:r>
            <a:r>
              <a:rPr lang="en-US" altLang="en-US" sz="1000" baseline="0">
                <a:latin typeface="Arial" panose="020B0604020202020204" pitchFamily="34" charset="0"/>
                <a:ea typeface="ＭＳ Ｐゴシック" panose="020B0600070205080204" pitchFamily="34" charset="-128"/>
              </a:rPr>
              <a:t> application</a:t>
            </a:r>
            <a:r>
              <a:rPr lang="en-US" altLang="en-US" sz="1000">
                <a:latin typeface="Arial" panose="020B0604020202020204" pitchFamily="34" charset="0"/>
                <a:ea typeface="ＭＳ Ｐゴシック" panose="020B0600070205080204" pitchFamily="34" charset="-128"/>
              </a:rPr>
              <a:t>. EPA has developed on-line tutorials that all of the steps needed to access, submit, and certify TRI forms using TRI-MEweb. </a:t>
            </a:r>
          </a:p>
          <a:p>
            <a:pPr eaLnBrk="1" hangingPunct="1">
              <a:spcBef>
                <a:spcPts val="1200"/>
              </a:spcBef>
            </a:pPr>
            <a:endParaRPr lang="en-US" altLang="en-US" sz="1000">
              <a:latin typeface="Arial" panose="020B0604020202020204" pitchFamily="34" charset="0"/>
              <a:ea typeface="ＭＳ Ｐゴシック" panose="020B0600070205080204" pitchFamily="34" charset="-128"/>
            </a:endParaRPr>
          </a:p>
          <a:p>
            <a:pPr eaLnBrk="1" hangingPunct="1">
              <a:spcBef>
                <a:spcPts val="1200"/>
              </a:spcBef>
            </a:pPr>
            <a:r>
              <a:rPr lang="en-US" altLang="en-US" sz="1000">
                <a:latin typeface="Arial" panose="020B0604020202020204" pitchFamily="34" charset="0"/>
                <a:ea typeface="ＭＳ Ｐゴシック" panose="020B0600070205080204" pitchFamily="34" charset="-128"/>
              </a:rPr>
              <a:t>These tutorials are available from the EPA Website shown here. There is audio along with the tutorials, so you need to have speakers or a headset. Alternatively, closed captioning is available.</a:t>
            </a:r>
          </a:p>
        </p:txBody>
      </p:sp>
    </p:spTree>
    <p:extLst>
      <p:ext uri="{BB962C8B-B14F-4D97-AF65-F5344CB8AC3E}">
        <p14:creationId xmlns:p14="http://schemas.microsoft.com/office/powerpoint/2010/main" val="2544109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F0F67D-0989-4C3B-87B8-82B906ED6D0D}" type="slidenum">
              <a:rPr lang="en-US" altLang="en-US" sz="1200" smtClean="0"/>
              <a:pPr/>
              <a:t>67</a:t>
            </a:fld>
            <a:endParaRPr lang="en-US" altLang="en-US"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1282700" y="3475038"/>
            <a:ext cx="7035800" cy="25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600"/>
              </a:spcBef>
            </a:pPr>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592289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5440363" y="6946900"/>
            <a:ext cx="4160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42" tIns="44770" rIns="89542" bIns="44770" anchor="b"/>
          <a:lstStyle>
            <a:lvl1pPr defTabSz="890588">
              <a:defRPr sz="2400">
                <a:solidFill>
                  <a:schemeClr val="tx1"/>
                </a:solidFill>
                <a:latin typeface="Arial" panose="020B0604020202020204" pitchFamily="34" charset="0"/>
                <a:ea typeface="ＭＳ Ｐゴシック" panose="020B0600070205080204" pitchFamily="34" charset="-128"/>
              </a:defRPr>
            </a:lvl1pPr>
            <a:lvl2pPr marL="742950" indent="-285750" defTabSz="890588">
              <a:defRPr sz="2400">
                <a:solidFill>
                  <a:schemeClr val="tx1"/>
                </a:solidFill>
                <a:latin typeface="Arial" panose="020B0604020202020204" pitchFamily="34" charset="0"/>
                <a:ea typeface="ＭＳ Ｐゴシック" panose="020B0600070205080204" pitchFamily="34" charset="-128"/>
              </a:defRPr>
            </a:lvl2pPr>
            <a:lvl3pPr marL="1143000" indent="-228600" defTabSz="890588">
              <a:defRPr sz="2400">
                <a:solidFill>
                  <a:schemeClr val="tx1"/>
                </a:solidFill>
                <a:latin typeface="Arial" panose="020B0604020202020204" pitchFamily="34" charset="0"/>
                <a:ea typeface="ＭＳ Ｐゴシック" panose="020B0600070205080204" pitchFamily="34" charset="-128"/>
              </a:defRPr>
            </a:lvl3pPr>
            <a:lvl4pPr marL="1600200" indent="-228600" defTabSz="890588">
              <a:defRPr sz="2400">
                <a:solidFill>
                  <a:schemeClr val="tx1"/>
                </a:solidFill>
                <a:latin typeface="Arial" panose="020B0604020202020204" pitchFamily="34" charset="0"/>
                <a:ea typeface="ＭＳ Ｐゴシック" panose="020B0600070205080204" pitchFamily="34" charset="-128"/>
              </a:defRPr>
            </a:lvl4pPr>
            <a:lvl5pPr marL="2057400" indent="-228600" defTabSz="890588">
              <a:defRPr sz="2400">
                <a:solidFill>
                  <a:schemeClr val="tx1"/>
                </a:solidFill>
                <a:latin typeface="Arial" panose="020B0604020202020204" pitchFamily="34" charset="0"/>
                <a:ea typeface="ＭＳ Ｐゴシック" panose="020B0600070205080204" pitchFamily="34" charset="-128"/>
              </a:defRPr>
            </a:lvl5pPr>
            <a:lvl6pPr marL="2514600" indent="-228600" defTabSz="8905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905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905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905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21899F2-B4FB-4AF9-B215-AABFB4442023}" type="slidenum">
              <a:rPr lang="en-US" altLang="en-US" sz="1200"/>
              <a:pPr algn="r"/>
              <a:t>68</a:t>
            </a:fld>
            <a:endParaRPr lang="en-US" altLang="en-US" sz="120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xfrm>
            <a:off x="1281113" y="3476625"/>
            <a:ext cx="7038975"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42" tIns="44770" rIns="89542" bIns="44770"/>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551215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0C76C-20C2-AA41-BAA3-490ECBDFFEE2}" type="slidenum">
              <a:rPr lang="en-US" smtClean="0"/>
              <a:t>69</a:t>
            </a:fld>
            <a:endParaRPr lang="en-US"/>
          </a:p>
        </p:txBody>
      </p:sp>
    </p:spTree>
    <p:extLst>
      <p:ext uri="{BB962C8B-B14F-4D97-AF65-F5344CB8AC3E}">
        <p14:creationId xmlns:p14="http://schemas.microsoft.com/office/powerpoint/2010/main" val="29501783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0C76C-20C2-AA41-BAA3-490ECBDFFEE2}" type="slidenum">
              <a:rPr lang="en-US" smtClean="0"/>
              <a:t>70</a:t>
            </a:fld>
            <a:endParaRPr lang="en-US"/>
          </a:p>
        </p:txBody>
      </p:sp>
    </p:spTree>
    <p:extLst>
      <p:ext uri="{BB962C8B-B14F-4D97-AF65-F5344CB8AC3E}">
        <p14:creationId xmlns:p14="http://schemas.microsoft.com/office/powerpoint/2010/main" val="28997907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0C76C-20C2-AA41-BAA3-490ECBDFFEE2}" type="slidenum">
              <a:rPr lang="en-US" smtClean="0"/>
              <a:t>71</a:t>
            </a:fld>
            <a:endParaRPr lang="en-US"/>
          </a:p>
        </p:txBody>
      </p:sp>
    </p:spTree>
    <p:extLst>
      <p:ext uri="{BB962C8B-B14F-4D97-AF65-F5344CB8AC3E}">
        <p14:creationId xmlns:p14="http://schemas.microsoft.com/office/powerpoint/2010/main" val="31874541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0C76C-20C2-AA41-BAA3-490ECBDFFEE2}" type="slidenum">
              <a:rPr lang="en-US" smtClean="0"/>
              <a:t>72</a:t>
            </a:fld>
            <a:endParaRPr lang="en-US"/>
          </a:p>
        </p:txBody>
      </p:sp>
    </p:spTree>
    <p:extLst>
      <p:ext uri="{BB962C8B-B14F-4D97-AF65-F5344CB8AC3E}">
        <p14:creationId xmlns:p14="http://schemas.microsoft.com/office/powerpoint/2010/main" val="2375067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A0C76C-20C2-AA41-BAA3-490ECBDFFEE2}" type="slidenum">
              <a:rPr lang="en-US" smtClean="0"/>
              <a:t>73</a:t>
            </a:fld>
            <a:endParaRPr lang="en-US"/>
          </a:p>
        </p:txBody>
      </p:sp>
    </p:spTree>
    <p:extLst>
      <p:ext uri="{BB962C8B-B14F-4D97-AF65-F5344CB8AC3E}">
        <p14:creationId xmlns:p14="http://schemas.microsoft.com/office/powerpoint/2010/main" val="2971145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altLang="en-US" sz="1200">
                <a:latin typeface="Arial"/>
                <a:ea typeface="ＭＳ Ｐゴシック"/>
                <a:cs typeface="Arial"/>
              </a:rPr>
              <a:t>Effective</a:t>
            </a:r>
            <a:r>
              <a:rPr lang="en-US" altLang="en-US" sz="1200" baseline="0">
                <a:latin typeface="Arial"/>
                <a:ea typeface="ＭＳ Ｐゴシック"/>
                <a:cs typeface="Arial"/>
              </a:rPr>
              <a:t> for </a:t>
            </a:r>
            <a:r>
              <a:rPr lang="en-US" altLang="en-US">
                <a:latin typeface="Arial"/>
                <a:ea typeface="ＭＳ Ｐゴシック"/>
                <a:cs typeface="Arial"/>
              </a:rPr>
              <a:t>RY2024</a:t>
            </a:r>
            <a:r>
              <a:rPr lang="en-US" altLang="en-US" sz="1200" baseline="0">
                <a:latin typeface="Arial"/>
                <a:ea typeface="ＭＳ Ｐゴシック"/>
                <a:cs typeface="Arial"/>
              </a:rPr>
              <a:t>, d</a:t>
            </a:r>
            <a:r>
              <a:rPr lang="en-US" altLang="en-US" sz="1200">
                <a:latin typeface="Arial"/>
                <a:ea typeface="ＭＳ Ｐゴシック"/>
                <a:cs typeface="Arial"/>
              </a:rPr>
              <a:t>e minimis levels </a:t>
            </a:r>
            <a:r>
              <a:rPr lang="en-US" altLang="en-US">
                <a:latin typeface="Arial"/>
                <a:ea typeface="ＭＳ Ｐゴシック"/>
                <a:cs typeface="Arial"/>
              </a:rPr>
              <a:t>for some cobalt and antimony compounds have been changed from 1.0% to 0.1%. </a:t>
            </a:r>
            <a:endParaRPr lang="en-US" altLang="en-US" sz="1200">
              <a:latin typeface="Arial"/>
              <a:ea typeface="ＭＳ Ｐゴシック"/>
              <a:cs typeface="Arial"/>
            </a:endParaRPr>
          </a:p>
        </p:txBody>
      </p:sp>
      <p:sp>
        <p:nvSpPr>
          <p:cNvPr id="4" name="Slide Number Placeholder 3"/>
          <p:cNvSpPr>
            <a:spLocks noGrp="1"/>
          </p:cNvSpPr>
          <p:nvPr>
            <p:ph type="sldNum" sz="quarter" idx="5"/>
          </p:nvPr>
        </p:nvSpPr>
        <p:spPr/>
        <p:txBody>
          <a:bodyPr/>
          <a:lstStyle/>
          <a:p>
            <a:fld id="{7EA0C76C-20C2-AA41-BAA3-490ECBDFFEE2}" type="slidenum">
              <a:rPr lang="en-US" smtClean="0"/>
              <a:t>8</a:t>
            </a:fld>
            <a:endParaRPr lang="en-US"/>
          </a:p>
        </p:txBody>
      </p:sp>
    </p:spTree>
    <p:extLst>
      <p:ext uri="{BB962C8B-B14F-4D97-AF65-F5344CB8AC3E}">
        <p14:creationId xmlns:p14="http://schemas.microsoft.com/office/powerpoint/2010/main" val="57809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rtl="1"/>
            <a:r>
              <a:rPr lang="en-US"/>
              <a:t>EPA finalized a rule on July 14, 2023 (88 FR 45089) to add a diisononyl phthalates (DINP) category to the list of toxic chemicals subject to the TRI reporting requirements effective beginning RY 2024, with TRI forms due by July 1, 2025. The DINP category includes branched alkyl di-esters of 1,2-benzenedicarboxylic acid in which alkyl ester moieties contain a total of nine carbons. This category (N125) includes but is not limited to the chemicals covered by the CAS numbers and names listed here. </a:t>
            </a:r>
          </a:p>
        </p:txBody>
      </p:sp>
      <p:sp>
        <p:nvSpPr>
          <p:cNvPr id="4" name="Slide Number Placeholder 3"/>
          <p:cNvSpPr>
            <a:spLocks noGrp="1"/>
          </p:cNvSpPr>
          <p:nvPr>
            <p:ph type="sldNum" sz="quarter" idx="5"/>
          </p:nvPr>
        </p:nvSpPr>
        <p:spPr/>
        <p:txBody>
          <a:bodyPr/>
          <a:lstStyle/>
          <a:p>
            <a:fld id="{7EA0C76C-20C2-AA41-BAA3-490ECBDFFEE2}" type="slidenum">
              <a:rPr lang="en-US" smtClean="0"/>
              <a:t>9</a:t>
            </a:fld>
            <a:endParaRPr lang="en-US"/>
          </a:p>
        </p:txBody>
      </p:sp>
    </p:spTree>
    <p:extLst>
      <p:ext uri="{BB962C8B-B14F-4D97-AF65-F5344CB8AC3E}">
        <p14:creationId xmlns:p14="http://schemas.microsoft.com/office/powerpoint/2010/main" val="3687764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Section 7321 of the National Defense Authorization Act for Fiscal Year 2020 (NDAA) added per- and polyfluoroalkyl substances (PFAS) </a:t>
            </a:r>
            <a:r>
              <a:rPr lang="en-US"/>
              <a:t>to the TRI list of reportable chemicals</a:t>
            </a:r>
            <a:r>
              <a:rPr lang="en-US" sz="1200" b="0" i="0" kern="1200">
                <a:solidFill>
                  <a:schemeClr val="tx1"/>
                </a:solidFill>
                <a:effectLst/>
                <a:latin typeface="+mn-lt"/>
                <a:ea typeface="+mn-ea"/>
                <a:cs typeface="+mn-cs"/>
              </a:rPr>
              <a:t>.</a:t>
            </a:r>
            <a:r>
              <a:rPr lang="en-US" sz="1200" b="0" i="0" kern="1200" baseline="0">
                <a:solidFill>
                  <a:schemeClr val="tx1"/>
                </a:solidFill>
                <a:effectLst/>
                <a:latin typeface="+mn-lt"/>
                <a:ea typeface="+mn-ea"/>
                <a:cs typeface="+mn-cs"/>
              </a:rPr>
              <a:t> </a:t>
            </a:r>
            <a:r>
              <a:rPr lang="en-US" altLang="en-US" sz="1000">
                <a:latin typeface="Arial" panose="020B0604020202020204" pitchFamily="34" charset="0"/>
                <a:ea typeface="ＭＳ Ｐゴシック" panose="020B0600070205080204" pitchFamily="34" charset="-128"/>
              </a:rPr>
              <a:t>Additional PFAS may be added to the TRI list for future reporting years due to the automatic addition of PFAS to the TRI list mandated by NDAA Section 7321(c) that occur under certain circumstances.</a:t>
            </a:r>
          </a:p>
        </p:txBody>
      </p:sp>
      <p:sp>
        <p:nvSpPr>
          <p:cNvPr id="4" name="Slide Number Placeholder 3"/>
          <p:cNvSpPr>
            <a:spLocks noGrp="1"/>
          </p:cNvSpPr>
          <p:nvPr>
            <p:ph type="sldNum" sz="quarter" idx="5"/>
          </p:nvPr>
        </p:nvSpPr>
        <p:spPr/>
        <p:txBody>
          <a:bodyPr/>
          <a:lstStyle/>
          <a:p>
            <a:fld id="{7EA0C76C-20C2-AA41-BAA3-490ECBDFFEE2}" type="slidenum">
              <a:rPr lang="en-US" smtClean="0"/>
              <a:t>10</a:t>
            </a:fld>
            <a:endParaRPr lang="en-US"/>
          </a:p>
        </p:txBody>
      </p:sp>
    </p:spTree>
    <p:extLst>
      <p:ext uri="{BB962C8B-B14F-4D97-AF65-F5344CB8AC3E}">
        <p14:creationId xmlns:p14="http://schemas.microsoft.com/office/powerpoint/2010/main" val="2686189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2A20ED-EFFE-F446-B093-52B57B0E96EA}"/>
              </a:ext>
            </a:extLst>
          </p:cNvPr>
          <p:cNvSpPr txBox="1"/>
          <p:nvPr userDrawn="1"/>
        </p:nvSpPr>
        <p:spPr>
          <a:xfrm>
            <a:off x="1381791" y="4439666"/>
            <a:ext cx="2699208" cy="338554"/>
          </a:xfrm>
          <a:prstGeom prst="rect">
            <a:avLst/>
          </a:prstGeom>
          <a:noFill/>
        </p:spPr>
        <p:txBody>
          <a:bodyPr wrap="square" rtlCol="0">
            <a:spAutoFit/>
          </a:bodyPr>
          <a:lstStyle/>
          <a:p>
            <a:r>
              <a:rPr lang="en-US" sz="1600">
                <a:solidFill>
                  <a:schemeClr val="bg1"/>
                </a:solidFill>
                <a:latin typeface="Arial" panose="020B0604020202020204" pitchFamily="34" charset="0"/>
                <a:cs typeface="Arial" panose="020B0604020202020204" pitchFamily="34" charset="0"/>
              </a:rPr>
              <a:t>REPORTING YEAR 2025</a:t>
            </a:r>
          </a:p>
        </p:txBody>
      </p:sp>
      <p:sp>
        <p:nvSpPr>
          <p:cNvPr id="9" name="TextBox 8">
            <a:extLst>
              <a:ext uri="{FF2B5EF4-FFF2-40B4-BE49-F238E27FC236}">
                <a16:creationId xmlns:a16="http://schemas.microsoft.com/office/drawing/2014/main" id="{72E9AEF3-B263-8D48-8276-969FFC081BB5}"/>
              </a:ext>
            </a:extLst>
          </p:cNvPr>
          <p:cNvSpPr txBox="1"/>
          <p:nvPr userDrawn="1"/>
        </p:nvSpPr>
        <p:spPr>
          <a:xfrm>
            <a:off x="1381791" y="2069169"/>
            <a:ext cx="5534180" cy="1077218"/>
          </a:xfrm>
          <a:prstGeom prst="rect">
            <a:avLst/>
          </a:prstGeom>
          <a:noFill/>
        </p:spPr>
        <p:txBody>
          <a:bodyPr wrap="square" rtlCol="0">
            <a:spAutoFit/>
          </a:bodyPr>
          <a:lstStyle/>
          <a:p>
            <a:pPr>
              <a:lnSpc>
                <a:spcPct val="100000"/>
              </a:lnSpc>
            </a:pPr>
            <a:r>
              <a:rPr lang="en-US" sz="3200" b="1" i="0">
                <a:solidFill>
                  <a:schemeClr val="bg1"/>
                </a:solidFill>
                <a:latin typeface="Arial" panose="020B0604020202020204" pitchFamily="34" charset="0"/>
                <a:cs typeface="Arial" panose="020B0604020202020204" pitchFamily="34" charset="0"/>
              </a:rPr>
              <a:t>Toxics Release Inventory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a:solidFill>
                  <a:schemeClr val="bg1"/>
                </a:solidFill>
                <a:latin typeface="Arial" panose="020B0604020202020204" pitchFamily="34" charset="0"/>
                <a:cs typeface="Arial" panose="020B0604020202020204" pitchFamily="34" charset="0"/>
              </a:rPr>
              <a:t>Reporting</a:t>
            </a:r>
          </a:p>
        </p:txBody>
      </p:sp>
      <p:sp>
        <p:nvSpPr>
          <p:cNvPr id="5" name="TextBox 4">
            <a:extLst>
              <a:ext uri="{FF2B5EF4-FFF2-40B4-BE49-F238E27FC236}">
                <a16:creationId xmlns:a16="http://schemas.microsoft.com/office/drawing/2014/main" id="{CBDBC628-061C-0547-ADB2-AAE47B99F96A}"/>
              </a:ext>
            </a:extLst>
          </p:cNvPr>
          <p:cNvSpPr txBox="1"/>
          <p:nvPr userDrawn="1"/>
        </p:nvSpPr>
        <p:spPr>
          <a:xfrm>
            <a:off x="1381792" y="3845967"/>
            <a:ext cx="45618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1" i="0">
                <a:solidFill>
                  <a:schemeClr val="bg1"/>
                </a:solidFill>
                <a:latin typeface="Arial" panose="020B0604020202020204" pitchFamily="34" charset="0"/>
                <a:cs typeface="Arial" panose="020B0604020202020204" pitchFamily="34" charset="0"/>
              </a:rPr>
              <a:t>Advanced Concepts</a:t>
            </a:r>
          </a:p>
        </p:txBody>
      </p:sp>
      <p:sp>
        <p:nvSpPr>
          <p:cNvPr id="6" name="TextBox 5">
            <a:extLst>
              <a:ext uri="{FF2B5EF4-FFF2-40B4-BE49-F238E27FC236}">
                <a16:creationId xmlns:a16="http://schemas.microsoft.com/office/drawing/2014/main" id="{792A1479-2010-EE4F-9D04-7678B394CF7F}"/>
              </a:ext>
            </a:extLst>
          </p:cNvPr>
          <p:cNvSpPr txBox="1"/>
          <p:nvPr userDrawn="1"/>
        </p:nvSpPr>
        <p:spPr>
          <a:xfrm>
            <a:off x="1381791" y="6410054"/>
            <a:ext cx="52376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a:solidFill>
                  <a:schemeClr val="bg1"/>
                </a:solidFill>
                <a:latin typeface="Arial" panose="020B0604020202020204" pitchFamily="34" charset="0"/>
                <a:ea typeface="+mn-ea"/>
                <a:cs typeface="Arial" panose="020B0604020202020204" pitchFamily="34" charset="0"/>
              </a:rPr>
              <a:t>Emergency Planning &amp; Community RIGHT-TO-KNOW Act (EPCRA) Section 313</a:t>
            </a:r>
            <a:endParaRPr lang="en-US" altLang="en-US" sz="1000" b="0" i="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80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0" cy="6318170"/>
            <a:chOff x="-1" y="-5036"/>
            <a:chExt cx="12192000" cy="6319965"/>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543798" y="-5036"/>
              <a:ext cx="4648201" cy="6319965"/>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1133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0" cy="6318170"/>
            <a:chOff x="-1" y="-5036"/>
            <a:chExt cx="12192000" cy="6319965"/>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543798" y="-5036"/>
              <a:ext cx="4648201" cy="6319965"/>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3" name="Picture 2" descr="Map&#10;&#10;AI-generated content may be incorrect.">
            <a:extLst>
              <a:ext uri="{FF2B5EF4-FFF2-40B4-BE49-F238E27FC236}">
                <a16:creationId xmlns:a16="http://schemas.microsoft.com/office/drawing/2014/main" id="{D15D84C1-DC50-3C21-7DA5-E2803C3A61ED}"/>
              </a:ext>
            </a:extLst>
          </p:cNvPr>
          <p:cNvPicPr>
            <a:picLocks noChangeAspect="1"/>
          </p:cNvPicPr>
          <p:nvPr userDrawn="1"/>
        </p:nvPicPr>
        <p:blipFill>
          <a:blip r:embed="rId3"/>
          <a:srcRect l="50942"/>
          <a:stretch>
            <a:fillRect/>
          </a:stretch>
        </p:blipFill>
        <p:spPr>
          <a:xfrm>
            <a:off x="7543797" y="0"/>
            <a:ext cx="4648202" cy="6316677"/>
          </a:xfrm>
          <a:prstGeom prst="rect">
            <a:avLst/>
          </a:prstGeom>
        </p:spPr>
      </p:pic>
    </p:spTree>
    <p:extLst>
      <p:ext uri="{BB962C8B-B14F-4D97-AF65-F5344CB8AC3E}">
        <p14:creationId xmlns:p14="http://schemas.microsoft.com/office/powerpoint/2010/main" val="3972032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0" cy="6318170"/>
            <a:chOff x="-1" y="-5036"/>
            <a:chExt cx="12192000" cy="6319965"/>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543798" y="-5036"/>
              <a:ext cx="4648201" cy="6319965"/>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2" name="Picture 1" descr="Piping and tanks of an industrial factory">
            <a:extLst>
              <a:ext uri="{FF2B5EF4-FFF2-40B4-BE49-F238E27FC236}">
                <a16:creationId xmlns:a16="http://schemas.microsoft.com/office/drawing/2014/main" id="{CBED9229-1684-69E9-450C-A619765AAF5B}"/>
              </a:ext>
            </a:extLst>
          </p:cNvPr>
          <p:cNvPicPr>
            <a:picLocks noChangeAspect="1"/>
          </p:cNvPicPr>
          <p:nvPr userDrawn="1"/>
        </p:nvPicPr>
        <p:blipFill>
          <a:blip r:embed="rId3"/>
          <a:srcRect l="12497" t="1978" r="37948" b="8365"/>
          <a:stretch>
            <a:fillRect/>
          </a:stretch>
        </p:blipFill>
        <p:spPr>
          <a:xfrm>
            <a:off x="7535539" y="0"/>
            <a:ext cx="4656461" cy="6314394"/>
          </a:xfrm>
          <a:prstGeom prst="rect">
            <a:avLst/>
          </a:prstGeom>
        </p:spPr>
      </p:pic>
    </p:spTree>
    <p:extLst>
      <p:ext uri="{BB962C8B-B14F-4D97-AF65-F5344CB8AC3E}">
        <p14:creationId xmlns:p14="http://schemas.microsoft.com/office/powerpoint/2010/main" val="660045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1"/>
            <a:ext cx="12192000" cy="6314396"/>
            <a:chOff x="-1" y="-5037"/>
            <a:chExt cx="12192000" cy="6316189"/>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7"/>
              <a:ext cx="4648201" cy="6316189"/>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72467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1" cy="6314394"/>
            <a:chOff x="-1" y="-5036"/>
            <a:chExt cx="12192001" cy="6316188"/>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6"/>
              <a:ext cx="4648202" cy="6316188"/>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76899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1" cy="6318551"/>
            <a:chOff x="-1" y="-5036"/>
            <a:chExt cx="12192001" cy="6320346"/>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6"/>
              <a:ext cx="4648202" cy="6320346"/>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79348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6002"/>
            <a:ext cx="12192001" cy="6308875"/>
            <a:chOff x="-1" y="968"/>
            <a:chExt cx="12192001" cy="6310667"/>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7" y="968"/>
              <a:ext cx="4648203" cy="6310667"/>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99037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3" name="Picture 2" descr="Piping and tanks of an industrial factory">
            <a:extLst>
              <a:ext uri="{FF2B5EF4-FFF2-40B4-BE49-F238E27FC236}">
                <a16:creationId xmlns:a16="http://schemas.microsoft.com/office/drawing/2014/main" id="{9D2BAB99-4DE8-21C1-21D1-D7CDD1FC1B41}"/>
              </a:ext>
            </a:extLst>
          </p:cNvPr>
          <p:cNvPicPr>
            <a:picLocks noChangeAspect="1"/>
          </p:cNvPicPr>
          <p:nvPr userDrawn="1"/>
        </p:nvPicPr>
        <p:blipFill>
          <a:blip r:embed="rId2"/>
          <a:srcRect l="12497" t="1978" r="37948" b="8365"/>
          <a:stretch>
            <a:fillRect/>
          </a:stretch>
        </p:blipFill>
        <p:spPr>
          <a:xfrm>
            <a:off x="7657740" y="0"/>
            <a:ext cx="4534260" cy="6148683"/>
          </a:xfrm>
          <a:prstGeom prst="rect">
            <a:avLst/>
          </a:prstGeom>
        </p:spPr>
      </p:pic>
    </p:spTree>
    <p:extLst>
      <p:ext uri="{BB962C8B-B14F-4D97-AF65-F5344CB8AC3E}">
        <p14:creationId xmlns:p14="http://schemas.microsoft.com/office/powerpoint/2010/main" val="1568790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2673"/>
            <a:ext cx="12192001" cy="6320220"/>
            <a:chOff x="-1" y="-7709"/>
            <a:chExt cx="12192001" cy="6322015"/>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7709"/>
              <a:ext cx="4648202" cy="6322015"/>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15988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105"/>
            <a:ext cx="12192001" cy="6319864"/>
            <a:chOff x="-1" y="-7814"/>
            <a:chExt cx="12192001" cy="6321659"/>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7814"/>
              <a:ext cx="4648202" cy="6321659"/>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9532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788"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11037887"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Tree>
    <p:extLst>
      <p:ext uri="{BB962C8B-B14F-4D97-AF65-F5344CB8AC3E}">
        <p14:creationId xmlns:p14="http://schemas.microsoft.com/office/powerpoint/2010/main" val="3744953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2D2B42-E321-C34D-9813-E86644F953FE}"/>
              </a:ext>
            </a:extLst>
          </p:cNvPr>
          <p:cNvSpPr/>
          <p:nvPr userDrawn="1"/>
        </p:nvSpPr>
        <p:spPr>
          <a:xfrm>
            <a:off x="-1" y="1405803"/>
            <a:ext cx="7543799" cy="4911264"/>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3" name="Picture 2" descr="A person in a hard hat working in a factory&#10;&#10;AI-generated content may be incorrect.">
            <a:extLst>
              <a:ext uri="{FF2B5EF4-FFF2-40B4-BE49-F238E27FC236}">
                <a16:creationId xmlns:a16="http://schemas.microsoft.com/office/drawing/2014/main" id="{06DEEAE4-94D6-113B-A9BE-868B0CC1C6C9}"/>
              </a:ext>
            </a:extLst>
          </p:cNvPr>
          <p:cNvPicPr>
            <a:picLocks noChangeAspect="1"/>
          </p:cNvPicPr>
          <p:nvPr userDrawn="1"/>
        </p:nvPicPr>
        <p:blipFill>
          <a:blip r:embed="rId2"/>
          <a:srcRect l="34758" r="16195"/>
          <a:stretch/>
        </p:blipFill>
        <p:spPr>
          <a:xfrm>
            <a:off x="7543798" y="0"/>
            <a:ext cx="4648202" cy="6320412"/>
          </a:xfrm>
          <a:prstGeom prst="rect">
            <a:avLst/>
          </a:prstGeom>
        </p:spPr>
      </p:pic>
    </p:spTree>
    <p:extLst>
      <p:ext uri="{BB962C8B-B14F-4D97-AF65-F5344CB8AC3E}">
        <p14:creationId xmlns:p14="http://schemas.microsoft.com/office/powerpoint/2010/main" val="1230695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2625"/>
            <a:ext cx="12192001" cy="6319302"/>
            <a:chOff x="-1" y="-5084"/>
            <a:chExt cx="12192001" cy="6321097"/>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7" y="-5084"/>
              <a:ext cx="4648203" cy="6321097"/>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9047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2548"/>
            <a:ext cx="12192001" cy="6311846"/>
            <a:chOff x="-1" y="-2487"/>
            <a:chExt cx="12192001" cy="6313639"/>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2487"/>
              <a:ext cx="4648202" cy="6313638"/>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75779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2" cy="6312049"/>
            <a:chOff x="-1" y="-2690"/>
            <a:chExt cx="12192002" cy="6313842"/>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2690"/>
              <a:ext cx="4648203" cy="6304280"/>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40893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Body 1">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BA30DFF-E63A-A645-9197-680FA100F1E4}"/>
              </a:ext>
            </a:extLst>
          </p:cNvPr>
          <p:cNvGrpSpPr/>
          <p:nvPr userDrawn="1"/>
        </p:nvGrpSpPr>
        <p:grpSpPr>
          <a:xfrm>
            <a:off x="-1" y="-1"/>
            <a:ext cx="12192000" cy="6314396"/>
            <a:chOff x="-1" y="-5037"/>
            <a:chExt cx="12192000" cy="6316189"/>
          </a:xfrm>
          <a:effectLst>
            <a:outerShdw blurRad="50800" dist="50800" dir="2040000" sx="101000" sy="101000" algn="ctr" rotWithShape="0">
              <a:srgbClr val="000000">
                <a:alpha val="16000"/>
              </a:srgbClr>
            </a:outerShdw>
          </a:effectLst>
        </p:grpSpPr>
        <p:sp>
          <p:nvSpPr>
            <p:cNvPr id="20" name="Rectangle 19">
              <a:extLst>
                <a:ext uri="{FF2B5EF4-FFF2-40B4-BE49-F238E27FC236}">
                  <a16:creationId xmlns:a16="http://schemas.microsoft.com/office/drawing/2014/main" id="{B8F68B8C-92CE-DF4F-92E8-BBED0D140657}"/>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58B30CC-49F8-FB40-9C95-CAFEE0D9DF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7"/>
              <a:ext cx="4648201" cy="6316189"/>
            </a:xfrm>
            <a:prstGeom prst="rect">
              <a:avLst/>
            </a:prstGeom>
          </p:spPr>
        </p:pic>
      </p:grpSp>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50574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1" cy="6314394"/>
            <a:chOff x="-1" y="-5036"/>
            <a:chExt cx="12192001" cy="6316188"/>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6"/>
              <a:ext cx="4648202" cy="6314353"/>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72001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Divider">
    <p:spTree>
      <p:nvGrpSpPr>
        <p:cNvPr id="1" name=""/>
        <p:cNvGrpSpPr/>
        <p:nvPr/>
      </p:nvGrpSpPr>
      <p:grpSpPr>
        <a:xfrm>
          <a:off x="0" y="0"/>
          <a:ext cx="0" cy="0"/>
          <a:chOff x="0" y="0"/>
          <a:chExt cx="0" cy="0"/>
        </a:xfrm>
      </p:grpSpPr>
      <p:pic>
        <p:nvPicPr>
          <p:cNvPr id="8" name="Picture 7" descr="A blue and yellow train at a train station&#10;&#10;Description automatically generated">
            <a:extLst>
              <a:ext uri="{FF2B5EF4-FFF2-40B4-BE49-F238E27FC236}">
                <a16:creationId xmlns:a16="http://schemas.microsoft.com/office/drawing/2014/main" id="{E58DD7DA-EDB5-8440-B2A8-EF84D97736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a:t>DIVIDER SLIDE</a:t>
            </a:r>
          </a:p>
        </p:txBody>
      </p:sp>
    </p:spTree>
    <p:extLst>
      <p:ext uri="{BB962C8B-B14F-4D97-AF65-F5344CB8AC3E}">
        <p14:creationId xmlns:p14="http://schemas.microsoft.com/office/powerpoint/2010/main" val="2621645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pic>
        <p:nvPicPr>
          <p:cNvPr id="11" name="Picture 10" descr="A person sitting at a table using a computer&#10;&#10;Description automatically generated">
            <a:extLst>
              <a:ext uri="{FF2B5EF4-FFF2-40B4-BE49-F238E27FC236}">
                <a16:creationId xmlns:a16="http://schemas.microsoft.com/office/drawing/2014/main" id="{122DF3C1-99B3-0443-B1BA-DCD845F937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a:t>DIVIDER SLIDE</a:t>
            </a:r>
          </a:p>
        </p:txBody>
      </p:sp>
    </p:spTree>
    <p:extLst>
      <p:ext uri="{BB962C8B-B14F-4D97-AF65-F5344CB8AC3E}">
        <p14:creationId xmlns:p14="http://schemas.microsoft.com/office/powerpoint/2010/main" val="2457274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Divider">
    <p:spTree>
      <p:nvGrpSpPr>
        <p:cNvPr id="1" name=""/>
        <p:cNvGrpSpPr/>
        <p:nvPr/>
      </p:nvGrpSpPr>
      <p:grpSpPr>
        <a:xfrm>
          <a:off x="0" y="0"/>
          <a:ext cx="0" cy="0"/>
          <a:chOff x="0" y="0"/>
          <a:chExt cx="0" cy="0"/>
        </a:xfrm>
      </p:grpSpPr>
      <p:pic>
        <p:nvPicPr>
          <p:cNvPr id="12" name="Picture 11" descr="A large white building&#10;&#10;Description automatically generated">
            <a:extLst>
              <a:ext uri="{FF2B5EF4-FFF2-40B4-BE49-F238E27FC236}">
                <a16:creationId xmlns:a16="http://schemas.microsoft.com/office/drawing/2014/main" id="{CC43470B-E933-2043-B58D-426748FC93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68" y="0"/>
            <a:ext cx="12197868"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a:t>DIVIDER SLIDE</a:t>
            </a:r>
          </a:p>
        </p:txBody>
      </p:sp>
    </p:spTree>
    <p:extLst>
      <p:ext uri="{BB962C8B-B14F-4D97-AF65-F5344CB8AC3E}">
        <p14:creationId xmlns:p14="http://schemas.microsoft.com/office/powerpoint/2010/main" val="3574864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A8E66E-C054-174E-8916-B7E0BF5D22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a:t>DIVIDER SLIDE</a:t>
            </a:r>
          </a:p>
        </p:txBody>
      </p:sp>
    </p:spTree>
    <p:extLst>
      <p:ext uri="{BB962C8B-B14F-4D97-AF65-F5344CB8AC3E}">
        <p14:creationId xmlns:p14="http://schemas.microsoft.com/office/powerpoint/2010/main" val="418993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ody Slide 4">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133"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hasCustomPrompt="1"/>
          </p:nvPr>
        </p:nvSpPr>
        <p:spPr>
          <a:xfrm>
            <a:off x="481014" y="1734532"/>
            <a:ext cx="5235500"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8" name="Text Placeholder 2">
            <a:extLst>
              <a:ext uri="{FF2B5EF4-FFF2-40B4-BE49-F238E27FC236}">
                <a16:creationId xmlns:a16="http://schemas.microsoft.com/office/drawing/2014/main" id="{BDB906A3-8A31-174E-A152-329B2A848F08}"/>
              </a:ext>
            </a:extLst>
          </p:cNvPr>
          <p:cNvSpPr>
            <a:spLocks noGrp="1"/>
          </p:cNvSpPr>
          <p:nvPr>
            <p:ph type="body" sz="quarter" idx="12" hasCustomPrompt="1"/>
          </p:nvPr>
        </p:nvSpPr>
        <p:spPr>
          <a:xfrm>
            <a:off x="6373261" y="1734531"/>
            <a:ext cx="5404938"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0062EE6C-D5E5-E746-AEC0-9D3C44FFA63C}"/>
              </a:ext>
            </a:extLst>
          </p:cNvPr>
          <p:cNvSpPr/>
          <p:nvPr userDrawn="1"/>
        </p:nvSpPr>
        <p:spPr>
          <a:xfrm rot="5400000">
            <a:off x="4500416" y="3753127"/>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931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A6DFE6-D4CF-8A44-998D-0F55D54A8D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07398"/>
            <a:ext cx="12192000" cy="8128001"/>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a:t>DIVIDER SLIDE</a:t>
            </a:r>
          </a:p>
        </p:txBody>
      </p:sp>
    </p:spTree>
    <p:extLst>
      <p:ext uri="{BB962C8B-B14F-4D97-AF65-F5344CB8AC3E}">
        <p14:creationId xmlns:p14="http://schemas.microsoft.com/office/powerpoint/2010/main" val="2689108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Divider">
    <p:spTree>
      <p:nvGrpSpPr>
        <p:cNvPr id="1" name=""/>
        <p:cNvGrpSpPr/>
        <p:nvPr/>
      </p:nvGrpSpPr>
      <p:grpSpPr>
        <a:xfrm>
          <a:off x="0" y="0"/>
          <a:ext cx="0" cy="0"/>
          <a:chOff x="0" y="0"/>
          <a:chExt cx="0" cy="0"/>
        </a:xfrm>
      </p:grpSpPr>
      <p:pic>
        <p:nvPicPr>
          <p:cNvPr id="8" name="Picture 7" descr="A close up of a large body of water&#10;&#10;Description automatically generated">
            <a:extLst>
              <a:ext uri="{FF2B5EF4-FFF2-40B4-BE49-F238E27FC236}">
                <a16:creationId xmlns:a16="http://schemas.microsoft.com/office/drawing/2014/main" id="{81858B98-8A0A-2E4B-9196-882FCDD7B1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a:t>DIVIDER SLIDE</a:t>
            </a:r>
          </a:p>
        </p:txBody>
      </p:sp>
    </p:spTree>
    <p:extLst>
      <p:ext uri="{BB962C8B-B14F-4D97-AF65-F5344CB8AC3E}">
        <p14:creationId xmlns:p14="http://schemas.microsoft.com/office/powerpoint/2010/main" val="3351678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Divi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8E49FF-24C1-594B-B1C6-0FF686F42E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9565"/>
          <a:stretch/>
        </p:blipFill>
        <p:spPr>
          <a:xfrm>
            <a:off x="0" y="-2027575"/>
            <a:ext cx="12192000" cy="8885575"/>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a:t>DIVIDER SLIDE</a:t>
            </a:r>
          </a:p>
        </p:txBody>
      </p:sp>
    </p:spTree>
    <p:extLst>
      <p:ext uri="{BB962C8B-B14F-4D97-AF65-F5344CB8AC3E}">
        <p14:creationId xmlns:p14="http://schemas.microsoft.com/office/powerpoint/2010/main" val="1576449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ody 3">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133"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9" name="Rectangle 8">
            <a:extLst>
              <a:ext uri="{FF2B5EF4-FFF2-40B4-BE49-F238E27FC236}">
                <a16:creationId xmlns:a16="http://schemas.microsoft.com/office/drawing/2014/main" id="{4E103DA9-6434-5245-8E43-87EFF77DDF5E}"/>
              </a:ext>
            </a:extLst>
          </p:cNvPr>
          <p:cNvSpPr/>
          <p:nvPr userDrawn="1"/>
        </p:nvSpPr>
        <p:spPr>
          <a:xfrm>
            <a:off x="0" y="6309610"/>
            <a:ext cx="12192000" cy="548390"/>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7F30BBD-A5EF-5E41-8929-2B19B8A91CE2}"/>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Tree>
    <p:extLst>
      <p:ext uri="{BB962C8B-B14F-4D97-AF65-F5344CB8AC3E}">
        <p14:creationId xmlns:p14="http://schemas.microsoft.com/office/powerpoint/2010/main" val="1572191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788"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11037887"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ADVANCED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pic>
        <p:nvPicPr>
          <p:cNvPr id="6" name="Picture 5">
            <a:extLst>
              <a:ext uri="{FF2B5EF4-FFF2-40B4-BE49-F238E27FC236}">
                <a16:creationId xmlns:a16="http://schemas.microsoft.com/office/drawing/2014/main" id="{0702BD03-F8DE-984B-B007-4409DE3B58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2662062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977908-516B-644A-8415-F4DD4660FBD9}"/>
              </a:ext>
            </a:extLst>
          </p:cNvPr>
          <p:cNvSpPr>
            <a:spLocks noGrp="1"/>
          </p:cNvSpPr>
          <p:nvPr>
            <p:ph type="body" sz="quarter" idx="10" hasCustomPrompt="1"/>
          </p:nvPr>
        </p:nvSpPr>
        <p:spPr>
          <a:xfrm>
            <a:off x="1744663" y="2978245"/>
            <a:ext cx="8181762" cy="434074"/>
          </a:xfrm>
          <a:prstGeom prst="rect">
            <a:avLst/>
          </a:prstGeom>
        </p:spPr>
        <p:txBody>
          <a:bodyPr/>
          <a:lstStyle>
            <a:lvl1pPr marL="0" indent="0">
              <a:buNone/>
              <a:defRPr sz="2400" b="1">
                <a:solidFill>
                  <a:srgbClr val="00875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Text</a:t>
            </a:r>
          </a:p>
        </p:txBody>
      </p:sp>
      <p:sp>
        <p:nvSpPr>
          <p:cNvPr id="5" name="Text Placeholder 3">
            <a:extLst>
              <a:ext uri="{FF2B5EF4-FFF2-40B4-BE49-F238E27FC236}">
                <a16:creationId xmlns:a16="http://schemas.microsoft.com/office/drawing/2014/main" id="{FC227E73-F27B-E14C-8ABA-3C7C92FDBB78}"/>
              </a:ext>
            </a:extLst>
          </p:cNvPr>
          <p:cNvSpPr>
            <a:spLocks noGrp="1"/>
          </p:cNvSpPr>
          <p:nvPr>
            <p:ph type="body" sz="quarter" idx="11" hasCustomPrompt="1"/>
          </p:nvPr>
        </p:nvSpPr>
        <p:spPr>
          <a:xfrm>
            <a:off x="1744663" y="5398716"/>
            <a:ext cx="8181762" cy="293872"/>
          </a:xfrm>
          <a:prstGeom prst="rect">
            <a:avLst/>
          </a:prstGeom>
        </p:spPr>
        <p:txBody>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TEXT    |    TEXT    |    TEXT</a:t>
            </a:r>
          </a:p>
        </p:txBody>
      </p:sp>
      <p:pic>
        <p:nvPicPr>
          <p:cNvPr id="6" name="Picture 5">
            <a:extLst>
              <a:ext uri="{FF2B5EF4-FFF2-40B4-BE49-F238E27FC236}">
                <a16:creationId xmlns:a16="http://schemas.microsoft.com/office/drawing/2014/main" id="{AE09AD0E-1280-284D-8835-0A3FCEB22E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44663" y="1377099"/>
            <a:ext cx="4245204" cy="1061301"/>
          </a:xfrm>
          <a:prstGeom prst="rect">
            <a:avLst/>
          </a:prstGeom>
        </p:spPr>
      </p:pic>
    </p:spTree>
    <p:extLst>
      <p:ext uri="{BB962C8B-B14F-4D97-AF65-F5344CB8AC3E}">
        <p14:creationId xmlns:p14="http://schemas.microsoft.com/office/powerpoint/2010/main" val="411275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ody Slide 4">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133"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hasCustomPrompt="1"/>
          </p:nvPr>
        </p:nvSpPr>
        <p:spPr>
          <a:xfrm>
            <a:off x="481014" y="1734532"/>
            <a:ext cx="3295854" cy="3996343"/>
          </a:xfrm>
          <a:prstGeom prst="rect">
            <a:avLst/>
          </a:prstGeom>
        </p:spPr>
        <p:txBody>
          <a:bodyPr/>
          <a:lstStyle>
            <a:lvl1pPr marL="0" indent="0">
              <a:lnSpc>
                <a:spcPct val="100000"/>
              </a:lnSpc>
              <a:spcBef>
                <a:spcPts val="1500"/>
              </a:spcBef>
              <a:buNone/>
              <a:defRPr sz="1600" b="1">
                <a:latin typeface="Arial" panose="020B0604020202020204" pitchFamily="34" charset="0"/>
                <a:cs typeface="Arial" panose="020B0604020202020204" pitchFamily="34" charset="0"/>
              </a:defRPr>
            </a:lvl1pPr>
            <a:lvl2pPr>
              <a:lnSpc>
                <a:spcPct val="100000"/>
              </a:lnSpc>
              <a:defRPr sz="1400">
                <a:latin typeface="Arial" panose="020B0604020202020204" pitchFamily="34" charset="0"/>
                <a:cs typeface="Arial" panose="020B0604020202020204" pitchFamily="34" charset="0"/>
              </a:defRPr>
            </a:lvl2pPr>
            <a:lvl3pPr>
              <a:lnSpc>
                <a:spcPct val="100000"/>
              </a:lnSpc>
              <a:spcAft>
                <a:spcPts val="0"/>
              </a:spcAft>
              <a:defRPr sz="14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0" name="Rectangle 9">
            <a:extLst>
              <a:ext uri="{FF2B5EF4-FFF2-40B4-BE49-F238E27FC236}">
                <a16:creationId xmlns:a16="http://schemas.microsoft.com/office/drawing/2014/main" id="{0062EE6C-D5E5-E746-AEC0-9D3C44FFA63C}"/>
              </a:ext>
            </a:extLst>
          </p:cNvPr>
          <p:cNvSpPr/>
          <p:nvPr userDrawn="1"/>
        </p:nvSpPr>
        <p:spPr>
          <a:xfrm rot="5400000">
            <a:off x="2576617" y="3753127"/>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515D53-9ADC-D942-BB4C-8959B59F21BF}"/>
              </a:ext>
            </a:extLst>
          </p:cNvPr>
          <p:cNvSpPr/>
          <p:nvPr userDrawn="1"/>
        </p:nvSpPr>
        <p:spPr>
          <a:xfrm rot="5400000">
            <a:off x="6682836" y="3753127"/>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8034C057-5678-4B4B-ADCC-A35235558D63}"/>
              </a:ext>
            </a:extLst>
          </p:cNvPr>
          <p:cNvSpPr>
            <a:spLocks noGrp="1"/>
          </p:cNvSpPr>
          <p:nvPr>
            <p:ph type="body" sz="quarter" idx="11" hasCustomPrompt="1"/>
          </p:nvPr>
        </p:nvSpPr>
        <p:spPr>
          <a:xfrm>
            <a:off x="4431888" y="1734532"/>
            <a:ext cx="3451199" cy="3996343"/>
          </a:xfrm>
          <a:prstGeom prst="rect">
            <a:avLst/>
          </a:prstGeom>
        </p:spPr>
        <p:txBody>
          <a:bodyPr/>
          <a:lstStyle>
            <a:lvl1pPr marL="0" indent="0">
              <a:lnSpc>
                <a:spcPct val="100000"/>
              </a:lnSpc>
              <a:buNone/>
              <a:defRPr sz="1600" b="1">
                <a:latin typeface="Arial" panose="020B0604020202020204" pitchFamily="34" charset="0"/>
                <a:cs typeface="Arial" panose="020B0604020202020204" pitchFamily="34" charset="0"/>
              </a:defRPr>
            </a:lvl1pPr>
            <a:lvl2pPr>
              <a:lnSpc>
                <a:spcPct val="100000"/>
              </a:lnSpc>
              <a:defRPr sz="1400">
                <a:latin typeface="Arial" panose="020B0604020202020204" pitchFamily="34" charset="0"/>
                <a:cs typeface="Arial" panose="020B0604020202020204" pitchFamily="34" charset="0"/>
              </a:defRPr>
            </a:lvl2pPr>
            <a:lvl3pPr>
              <a:lnSpc>
                <a:spcPct val="100000"/>
              </a:lnSpc>
              <a:spcAft>
                <a:spcPts val="0"/>
              </a:spcAft>
              <a:defRPr sz="14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952056EE-DEE2-DD47-97F1-292CA7D2AC08}"/>
              </a:ext>
            </a:extLst>
          </p:cNvPr>
          <p:cNvSpPr>
            <a:spLocks noGrp="1"/>
          </p:cNvSpPr>
          <p:nvPr>
            <p:ph type="body" sz="quarter" idx="12" hasCustomPrompt="1"/>
          </p:nvPr>
        </p:nvSpPr>
        <p:spPr>
          <a:xfrm>
            <a:off x="8481419" y="1734532"/>
            <a:ext cx="3352772" cy="3996343"/>
          </a:xfrm>
          <a:prstGeom prst="rect">
            <a:avLst/>
          </a:prstGeom>
        </p:spPr>
        <p:txBody>
          <a:bodyPr/>
          <a:lstStyle>
            <a:lvl1pPr marL="0" indent="0">
              <a:lnSpc>
                <a:spcPct val="100000"/>
              </a:lnSpc>
              <a:spcBef>
                <a:spcPts val="1500"/>
              </a:spcBef>
              <a:buNone/>
              <a:defRPr sz="1600" b="1">
                <a:latin typeface="Arial" panose="020B0604020202020204" pitchFamily="34" charset="0"/>
                <a:cs typeface="Arial" panose="020B0604020202020204" pitchFamily="34" charset="0"/>
              </a:defRPr>
            </a:lvl1pPr>
            <a:lvl2pPr>
              <a:lnSpc>
                <a:spcPct val="100000"/>
              </a:lnSpc>
              <a:defRPr sz="1400">
                <a:latin typeface="Arial" panose="020B0604020202020204" pitchFamily="34" charset="0"/>
                <a:cs typeface="Arial" panose="020B0604020202020204" pitchFamily="34" charset="0"/>
              </a:defRPr>
            </a:lvl2pPr>
            <a:lvl3pPr>
              <a:lnSpc>
                <a:spcPct val="100000"/>
              </a:lnSpc>
              <a:spcAft>
                <a:spcPts val="0"/>
              </a:spcAft>
              <a:defRPr sz="14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5132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ED8126B-2112-4181-B656-5E4D563574C5}" type="datetime1">
              <a:rPr lang="en-US"/>
              <a:pPr>
                <a:defRPr/>
              </a:pPr>
              <a:t>4/20/2026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2BC14C3-8E71-4444-B445-F99740DE72DC}" type="slidenum">
              <a:rPr lang="en-US" altLang="en-US"/>
              <a:pPr>
                <a:defRPr/>
              </a:pPr>
              <a:t>‹#›</a:t>
            </a:fld>
            <a:endParaRPr lang="en-US" altLang="en-US"/>
          </a:p>
        </p:txBody>
      </p:sp>
    </p:spTree>
    <p:extLst>
      <p:ext uri="{BB962C8B-B14F-4D97-AF65-F5344CB8AC3E}">
        <p14:creationId xmlns:p14="http://schemas.microsoft.com/office/powerpoint/2010/main" val="293306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5AFA6D0-0FDF-420B-8EA4-F9E3E2693A9B}" type="datetime1">
              <a:rPr lang="en-US"/>
              <a:pPr>
                <a:defRPr/>
              </a:pPr>
              <a:t>4/20/2026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2702E03-DD91-4B29-AC1E-4DED426B5136}" type="slidenum">
              <a:rPr lang="en-US" altLang="en-US"/>
              <a:pPr>
                <a:defRPr/>
              </a:pPr>
              <a:t>‹#›</a:t>
            </a:fld>
            <a:endParaRPr lang="en-US" altLang="en-US"/>
          </a:p>
        </p:txBody>
      </p:sp>
    </p:spTree>
    <p:extLst>
      <p:ext uri="{BB962C8B-B14F-4D97-AF65-F5344CB8AC3E}">
        <p14:creationId xmlns:p14="http://schemas.microsoft.com/office/powerpoint/2010/main" val="62842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47713"/>
            <a:ext cx="10871200" cy="355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320800" y="1524000"/>
            <a:ext cx="94488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xfrm>
            <a:off x="9652000" y="6210300"/>
            <a:ext cx="2540000" cy="457200"/>
          </a:xfrm>
          <a:prstGeom prst="rect">
            <a:avLst/>
          </a:prstGeom>
          <a:ln/>
        </p:spPr>
        <p:txBody>
          <a:bodyPr/>
          <a:lstStyle>
            <a:lvl1pPr>
              <a:defRPr/>
            </a:lvl1pPr>
          </a:lstStyle>
          <a:p>
            <a:fld id="{24804C68-D9AD-4398-8346-F2D7AEDF4447}" type="slidenum">
              <a:rPr lang="en-US" altLang="en-US"/>
              <a:pPr/>
              <a:t>‹#›</a:t>
            </a:fld>
            <a:endParaRPr lang="en-US" altLang="en-US"/>
          </a:p>
        </p:txBody>
      </p:sp>
    </p:spTree>
    <p:extLst>
      <p:ext uri="{BB962C8B-B14F-4D97-AF65-F5344CB8AC3E}">
        <p14:creationId xmlns:p14="http://schemas.microsoft.com/office/powerpoint/2010/main" val="275060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ody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316A60-6C3E-3D42-8895-20E4B30824CE}"/>
              </a:ext>
            </a:extLst>
          </p:cNvPr>
          <p:cNvSpPr/>
          <p:nvPr userDrawn="1"/>
        </p:nvSpPr>
        <p:spPr>
          <a:xfrm>
            <a:off x="1" y="1"/>
            <a:ext cx="12192000" cy="1435100"/>
          </a:xfrm>
          <a:prstGeom prst="rect">
            <a:avLst/>
          </a:prstGeom>
          <a:solidFill>
            <a:srgbClr val="006CB6"/>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p:nvPr>
        </p:nvSpPr>
        <p:spPr>
          <a:xfrm>
            <a:off x="1843726" y="386498"/>
            <a:ext cx="11038788" cy="744717"/>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622479" y="1758485"/>
            <a:ext cx="10947042" cy="1048215"/>
          </a:xfrm>
          <a:prstGeom prst="rect">
            <a:avLst/>
          </a:prstGeom>
        </p:spPr>
        <p:txBody>
          <a:bodyPr/>
          <a:lstStyle>
            <a:lvl1pPr marL="7938" indent="-7938">
              <a:lnSpc>
                <a:spcPct val="100000"/>
              </a:lnSpc>
              <a:spcBef>
                <a:spcPts val="500"/>
              </a:spcBef>
              <a:spcAft>
                <a:spcPts val="1000"/>
              </a:spcAft>
              <a:buNone/>
              <a:defRPr sz="1400" b="0">
                <a:solidFill>
                  <a:schemeClr val="tx1"/>
                </a:solidFill>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50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0" name="Oval 9">
            <a:extLst>
              <a:ext uri="{FF2B5EF4-FFF2-40B4-BE49-F238E27FC236}">
                <a16:creationId xmlns:a16="http://schemas.microsoft.com/office/drawing/2014/main" id="{EDA68B35-B949-C949-B21E-455353004DBC}"/>
              </a:ext>
            </a:extLst>
          </p:cNvPr>
          <p:cNvSpPr/>
          <p:nvPr userDrawn="1"/>
        </p:nvSpPr>
        <p:spPr>
          <a:xfrm>
            <a:off x="622479" y="265236"/>
            <a:ext cx="865979" cy="8659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BF432D0C-5564-6549-AB16-99F329A710F6}"/>
              </a:ext>
            </a:extLst>
          </p:cNvPr>
          <p:cNvSpPr>
            <a:spLocks noGrp="1"/>
          </p:cNvSpPr>
          <p:nvPr>
            <p:ph type="body" sz="quarter" idx="11"/>
          </p:nvPr>
        </p:nvSpPr>
        <p:spPr>
          <a:xfrm>
            <a:off x="622479" y="3890107"/>
            <a:ext cx="10947042" cy="2040793"/>
          </a:xfrm>
          <a:prstGeom prst="rect">
            <a:avLst/>
          </a:prstGeom>
        </p:spPr>
        <p:txBody>
          <a:bodyPr/>
          <a:lstStyle>
            <a:lvl1pPr marL="7938" indent="-7938">
              <a:lnSpc>
                <a:spcPct val="100000"/>
              </a:lnSpc>
              <a:spcBef>
                <a:spcPts val="500"/>
              </a:spcBef>
              <a:spcAft>
                <a:spcPts val="1000"/>
              </a:spcAft>
              <a:buNone/>
              <a:defRPr sz="2400" b="1">
                <a:solidFill>
                  <a:srgbClr val="006CB6"/>
                </a:solidFill>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50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13" name="Rectangle 12">
            <a:extLst>
              <a:ext uri="{FF2B5EF4-FFF2-40B4-BE49-F238E27FC236}">
                <a16:creationId xmlns:a16="http://schemas.microsoft.com/office/drawing/2014/main" id="{3F4A64D6-D3AE-5C49-8010-36849BF8AD94}"/>
              </a:ext>
            </a:extLst>
          </p:cNvPr>
          <p:cNvSpPr/>
          <p:nvPr userDrawn="1"/>
        </p:nvSpPr>
        <p:spPr>
          <a:xfrm>
            <a:off x="85330" y="63114"/>
            <a:ext cx="12017770" cy="6159886"/>
          </a:xfrm>
          <a:prstGeom prst="rect">
            <a:avLst/>
          </a:prstGeom>
          <a:noFill/>
          <a:ln w="57150">
            <a:solidFill>
              <a:srgbClr val="00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BA13FCA-4E8F-C345-A0E2-4E7FAF0C4A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634" y="386498"/>
            <a:ext cx="422877" cy="654049"/>
          </a:xfrm>
          <a:prstGeom prst="rect">
            <a:avLst/>
          </a:prstGeom>
        </p:spPr>
      </p:pic>
    </p:spTree>
    <p:extLst>
      <p:ext uri="{BB962C8B-B14F-4D97-AF65-F5344CB8AC3E}">
        <p14:creationId xmlns:p14="http://schemas.microsoft.com/office/powerpoint/2010/main" val="308812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ody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316A60-6C3E-3D42-8895-20E4B30824CE}"/>
              </a:ext>
            </a:extLst>
          </p:cNvPr>
          <p:cNvSpPr/>
          <p:nvPr userDrawn="1"/>
        </p:nvSpPr>
        <p:spPr>
          <a:xfrm>
            <a:off x="1" y="1"/>
            <a:ext cx="12192000" cy="1435100"/>
          </a:xfrm>
          <a:prstGeom prst="rect">
            <a:avLst/>
          </a:prstGeom>
          <a:solidFill>
            <a:srgbClr val="006CB6"/>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p:nvPr>
        </p:nvSpPr>
        <p:spPr>
          <a:xfrm>
            <a:off x="1843726" y="386498"/>
            <a:ext cx="11038788" cy="744717"/>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622479" y="1758485"/>
            <a:ext cx="10947042" cy="1048215"/>
          </a:xfrm>
          <a:prstGeom prst="rect">
            <a:avLst/>
          </a:prstGeom>
        </p:spPr>
        <p:txBody>
          <a:bodyPr/>
          <a:lstStyle>
            <a:lvl1pPr marL="7938" indent="-7938">
              <a:lnSpc>
                <a:spcPct val="100000"/>
              </a:lnSpc>
              <a:spcBef>
                <a:spcPts val="500"/>
              </a:spcBef>
              <a:spcAft>
                <a:spcPts val="1000"/>
              </a:spcAft>
              <a:buNone/>
              <a:defRPr sz="2000" b="0">
                <a:solidFill>
                  <a:schemeClr val="tx1"/>
                </a:solidFill>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50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0" name="Oval 9">
            <a:extLst>
              <a:ext uri="{FF2B5EF4-FFF2-40B4-BE49-F238E27FC236}">
                <a16:creationId xmlns:a16="http://schemas.microsoft.com/office/drawing/2014/main" id="{EDA68B35-B949-C949-B21E-455353004DBC}"/>
              </a:ext>
            </a:extLst>
          </p:cNvPr>
          <p:cNvSpPr/>
          <p:nvPr userDrawn="1"/>
        </p:nvSpPr>
        <p:spPr>
          <a:xfrm>
            <a:off x="622479" y="265236"/>
            <a:ext cx="865979" cy="8659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BF432D0C-5564-6549-AB16-99F329A710F6}"/>
              </a:ext>
            </a:extLst>
          </p:cNvPr>
          <p:cNvSpPr>
            <a:spLocks noGrp="1"/>
          </p:cNvSpPr>
          <p:nvPr>
            <p:ph type="body" sz="quarter" idx="11"/>
          </p:nvPr>
        </p:nvSpPr>
        <p:spPr>
          <a:xfrm>
            <a:off x="622479" y="3890107"/>
            <a:ext cx="10947042" cy="2040793"/>
          </a:xfrm>
          <a:prstGeom prst="rect">
            <a:avLst/>
          </a:prstGeom>
        </p:spPr>
        <p:txBody>
          <a:bodyPr/>
          <a:lstStyle>
            <a:lvl1pPr marL="7938" indent="-7938">
              <a:lnSpc>
                <a:spcPct val="100000"/>
              </a:lnSpc>
              <a:spcBef>
                <a:spcPts val="500"/>
              </a:spcBef>
              <a:spcAft>
                <a:spcPts val="1000"/>
              </a:spcAft>
              <a:buNone/>
              <a:defRPr sz="2400" b="1">
                <a:solidFill>
                  <a:srgbClr val="006CB6"/>
                </a:solidFill>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50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13" name="Rectangle 12">
            <a:extLst>
              <a:ext uri="{FF2B5EF4-FFF2-40B4-BE49-F238E27FC236}">
                <a16:creationId xmlns:a16="http://schemas.microsoft.com/office/drawing/2014/main" id="{3F4A64D6-D3AE-5C49-8010-36849BF8AD94}"/>
              </a:ext>
            </a:extLst>
          </p:cNvPr>
          <p:cNvSpPr/>
          <p:nvPr userDrawn="1"/>
        </p:nvSpPr>
        <p:spPr>
          <a:xfrm>
            <a:off x="85330" y="63114"/>
            <a:ext cx="12017770" cy="6159886"/>
          </a:xfrm>
          <a:prstGeom prst="rect">
            <a:avLst/>
          </a:prstGeom>
          <a:noFill/>
          <a:ln w="57150">
            <a:solidFill>
              <a:srgbClr val="00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BA13FCA-4E8F-C345-A0E2-4E7FAF0C4A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634" y="386498"/>
            <a:ext cx="422877" cy="654049"/>
          </a:xfrm>
          <a:prstGeom prst="rect">
            <a:avLst/>
          </a:prstGeom>
        </p:spPr>
      </p:pic>
    </p:spTree>
    <p:extLst>
      <p:ext uri="{BB962C8B-B14F-4D97-AF65-F5344CB8AC3E}">
        <p14:creationId xmlns:p14="http://schemas.microsoft.com/office/powerpoint/2010/main" val="1697809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person standing in front of a building&#10;&#10;Description automatically generated">
            <a:extLst>
              <a:ext uri="{FF2B5EF4-FFF2-40B4-BE49-F238E27FC236}">
                <a16:creationId xmlns:a16="http://schemas.microsoft.com/office/drawing/2014/main" id="{37596190-590D-5E43-A60E-7D214B61D4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608" y="467709"/>
            <a:ext cx="11140458" cy="5922581"/>
          </a:xfrm>
          <a:prstGeom prst="rect">
            <a:avLst/>
          </a:prstGeom>
        </p:spPr>
      </p:pic>
      <p:sp>
        <p:nvSpPr>
          <p:cNvPr id="8" name="Rectangle 7">
            <a:extLst>
              <a:ext uri="{FF2B5EF4-FFF2-40B4-BE49-F238E27FC236}">
                <a16:creationId xmlns:a16="http://schemas.microsoft.com/office/drawing/2014/main" id="{DD428512-EBBE-9040-B198-9510B0FDDCAF}"/>
              </a:ext>
            </a:extLst>
          </p:cNvPr>
          <p:cNvSpPr/>
          <p:nvPr userDrawn="1"/>
        </p:nvSpPr>
        <p:spPr>
          <a:xfrm>
            <a:off x="259975" y="201706"/>
            <a:ext cx="11716871" cy="6454588"/>
          </a:xfrm>
          <a:prstGeom prst="rect">
            <a:avLst/>
          </a:prstGeom>
          <a:noFill/>
          <a:ln w="57150">
            <a:solidFill>
              <a:srgbClr val="00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4A2EE2-B6D3-0D49-B41A-E31FFA36E02A}"/>
              </a:ext>
            </a:extLst>
          </p:cNvPr>
          <p:cNvSpPr/>
          <p:nvPr userDrawn="1"/>
        </p:nvSpPr>
        <p:spPr>
          <a:xfrm>
            <a:off x="1004048" y="0"/>
            <a:ext cx="5903528" cy="6858000"/>
          </a:xfrm>
          <a:prstGeom prst="rect">
            <a:avLst/>
          </a:prstGeom>
          <a:solidFill>
            <a:srgbClr val="006CB6"/>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1C01140-6D37-A14E-92B3-E4A340FF3C6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25388" y="306018"/>
            <a:ext cx="3554116" cy="888529"/>
          </a:xfrm>
          <a:prstGeom prst="rect">
            <a:avLst/>
          </a:prstGeom>
        </p:spPr>
      </p:pic>
      <p:sp>
        <p:nvSpPr>
          <p:cNvPr id="17" name="Rectangle 16">
            <a:extLst>
              <a:ext uri="{FF2B5EF4-FFF2-40B4-BE49-F238E27FC236}">
                <a16:creationId xmlns:a16="http://schemas.microsoft.com/office/drawing/2014/main" id="{1F487FE4-D60C-6849-876F-62161EDFD9EF}"/>
              </a:ext>
            </a:extLst>
          </p:cNvPr>
          <p:cNvSpPr/>
          <p:nvPr userDrawn="1"/>
        </p:nvSpPr>
        <p:spPr>
          <a:xfrm>
            <a:off x="1498015" y="3429000"/>
            <a:ext cx="4021297" cy="16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z</a:t>
            </a:r>
          </a:p>
        </p:txBody>
      </p:sp>
      <p:sp>
        <p:nvSpPr>
          <p:cNvPr id="25" name="TextBox 24">
            <a:extLst>
              <a:ext uri="{FF2B5EF4-FFF2-40B4-BE49-F238E27FC236}">
                <a16:creationId xmlns:a16="http://schemas.microsoft.com/office/drawing/2014/main" id="{5259A2B0-B01E-B94C-9B2D-AC6DCEBD75CF}"/>
              </a:ext>
            </a:extLst>
          </p:cNvPr>
          <p:cNvSpPr txBox="1"/>
          <p:nvPr userDrawn="1"/>
        </p:nvSpPr>
        <p:spPr>
          <a:xfrm>
            <a:off x="117987" y="3028335"/>
            <a:ext cx="237566" cy="369332"/>
          </a:xfrm>
          <a:prstGeom prst="rect">
            <a:avLst/>
          </a:prstGeom>
          <a:noFill/>
        </p:spPr>
        <p:txBody>
          <a:bodyPr wrap="none" rtlCol="0">
            <a:spAutoFit/>
          </a:bodyPr>
          <a:lstStyle/>
          <a:p>
            <a:r>
              <a:rPr lang="en-US"/>
              <a:t> </a:t>
            </a:r>
          </a:p>
        </p:txBody>
      </p:sp>
    </p:spTree>
    <p:extLst>
      <p:ext uri="{BB962C8B-B14F-4D97-AF65-F5344CB8AC3E}">
        <p14:creationId xmlns:p14="http://schemas.microsoft.com/office/powerpoint/2010/main" val="3716876915"/>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5B1FC98-005C-1F44-B4A8-1E240BFCCE1A}"/>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8A462C-F1A6-6B4E-8805-0EC020F6E5CE}"/>
              </a:ext>
            </a:extLst>
          </p:cNvPr>
          <p:cNvSpPr/>
          <p:nvPr userDrawn="1"/>
        </p:nvSpPr>
        <p:spPr>
          <a:xfrm>
            <a:off x="1" y="1398494"/>
            <a:ext cx="12192000" cy="4912659"/>
          </a:xfrm>
          <a:prstGeom prst="rect">
            <a:avLst/>
          </a:prstGeom>
          <a:solidFill>
            <a:srgbClr val="006CB6"/>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975D9D-9BF8-2549-8768-5766E653C23E}"/>
              </a:ext>
            </a:extLst>
          </p:cNvPr>
          <p:cNvPicPr>
            <a:picLocks noChangeAspect="1"/>
          </p:cNvPicPr>
          <p:nvPr userDrawn="1"/>
        </p:nvPicPr>
        <p:blipFill rotWithShape="1">
          <a:blip r:embed="rId8" cstate="print">
            <a:alphaModFix amt="15000"/>
            <a:extLst>
              <a:ext uri="{28A0092B-C50C-407E-A947-70E740481C1C}">
                <a14:useLocalDpi xmlns:a14="http://schemas.microsoft.com/office/drawing/2010/main"/>
              </a:ext>
            </a:extLst>
          </a:blip>
          <a:srcRect l="-2695"/>
          <a:stretch/>
        </p:blipFill>
        <p:spPr>
          <a:xfrm flipV="1">
            <a:off x="7500499" y="-9"/>
            <a:ext cx="4691501" cy="1398495"/>
          </a:xfrm>
          <a:prstGeom prst="rect">
            <a:avLst/>
          </a:prstGeom>
        </p:spPr>
      </p:pic>
    </p:spTree>
    <p:extLst>
      <p:ext uri="{BB962C8B-B14F-4D97-AF65-F5344CB8AC3E}">
        <p14:creationId xmlns:p14="http://schemas.microsoft.com/office/powerpoint/2010/main" val="1365294044"/>
      </p:ext>
    </p:extLst>
  </p:cSld>
  <p:clrMap bg1="lt1" tx1="dk1" bg2="lt2" tx2="dk2" accent1="accent1" accent2="accent2" accent3="accent3" accent4="accent4" accent5="accent5" accent6="accent6" hlink="hlink" folHlink="folHlink"/>
  <p:sldLayoutIdLst>
    <p:sldLayoutId id="2147483651" r:id="rId1"/>
    <p:sldLayoutId id="2147483667" r:id="rId2"/>
    <p:sldLayoutId id="2147483677" r:id="rId3"/>
    <p:sldLayoutId id="2147483682" r:id="rId4"/>
    <p:sldLayoutId id="2147483683" r:id="rId5"/>
    <p:sldLayoutId id="2147483703" r:id="rId6"/>
  </p:sldLayoutIdLst>
  <p:hf sldNum="0" hdr="0" ftr="0" dt="0"/>
  <p:txStyles>
    <p:titleStyle>
      <a:lvl1pPr algn="l" defTabSz="914400" rtl="0" eaLnBrk="1" latinLnBrk="0" hangingPunct="1">
        <a:lnSpc>
          <a:spcPct val="90000"/>
        </a:lnSpc>
        <a:spcBef>
          <a:spcPct val="0"/>
        </a:spcBef>
        <a:buNone/>
        <a:defRPr sz="2800" b="1" i="0" kern="1200">
          <a:solidFill>
            <a:srgbClr val="0087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015988"/>
      </p:ext>
    </p:extLst>
  </p:cSld>
  <p:clrMap bg1="lt1" tx1="dk1" bg2="lt2" tx2="dk2" accent1="accent1" accent2="accent2" accent3="accent3" accent4="accent4" accent5="accent5" accent6="accent6" hlink="hlink" folHlink="folHlink"/>
  <p:sldLayoutIdLst>
    <p:sldLayoutId id="2147483678" r:id="rId1"/>
    <p:sldLayoutId id="2147483699" r:id="rId2"/>
    <p:sldLayoutId id="2147483702" r:id="rId3"/>
    <p:sldLayoutId id="2147483705" r:id="rId4"/>
    <p:sldLayoutId id="2147483704" r:id="rId5"/>
    <p:sldLayoutId id="2147483700" r:id="rId6"/>
    <p:sldLayoutId id="2147483701" r:id="rId7"/>
    <p:sldLayoutId id="2147483656" r:id="rId8"/>
    <p:sldLayoutId id="2147483684" r:id="rId9"/>
    <p:sldLayoutId id="2147483693" r:id="rId10"/>
    <p:sldLayoutId id="2147483685" r:id="rId11"/>
    <p:sldLayoutId id="2147483686" r:id="rId12"/>
    <p:sldLayoutId id="2147483692" r:id="rId13"/>
    <p:sldLayoutId id="2147483695" r:id="rId14"/>
    <p:sldLayoutId id="2147483694" r:id="rId15"/>
    <p:sldLayoutId id="2147483696" r:id="rId16"/>
    <p:sldLayoutId id="2147483697" r:id="rId17"/>
    <p:sldLayoutId id="2147483698" r:id="rId18"/>
  </p:sldLayoutIdLst>
  <p:hf sldNum="0" hdr="0" ftr="0" dt="0"/>
  <p:txStyles>
    <p:titleStyle>
      <a:lvl1pPr algn="l" defTabSz="914400" rtl="0" eaLnBrk="1" latinLnBrk="0" hangingPunct="1">
        <a:lnSpc>
          <a:spcPct val="90000"/>
        </a:lnSpc>
        <a:spcBef>
          <a:spcPct val="0"/>
        </a:spcBef>
        <a:buNone/>
        <a:defRPr sz="2800" b="1" i="0" kern="1200">
          <a:solidFill>
            <a:srgbClr val="0087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408864"/>
      </p:ext>
    </p:extLst>
  </p:cSld>
  <p:clrMap bg1="lt1" tx1="dk1" bg2="lt2" tx2="dk2" accent1="accent1" accent2="accent2" accent3="accent3" accent4="accent4" accent5="accent5" accent6="accent6" hlink="hlink" folHlink="folHlink"/>
  <p:sldLayoutIdLst>
    <p:sldLayoutId id="2147483676" r:id="rId1"/>
    <p:sldLayoutId id="2147483672" r:id="rId2"/>
    <p:sldLayoutId id="2147483691" r:id="rId3"/>
    <p:sldLayoutId id="2147483687" r:id="rId4"/>
    <p:sldLayoutId id="2147483690" r:id="rId5"/>
    <p:sldLayoutId id="2147483688" r:id="rId6"/>
    <p:sldLayoutId id="2147483689" r:id="rId7"/>
    <p:sldLayoutId id="2147483674" r:id="rId8"/>
    <p:sldLayoutId id="2147483679" r:id="rId9"/>
  </p:sldLayoutIdLst>
  <p:hf sldNum="0" hdr="0" ftr="0" dt="0"/>
  <p:txStyles>
    <p:titleStyle>
      <a:lvl1pPr algn="l" defTabSz="914400" rtl="0" eaLnBrk="1" latinLnBrk="0" hangingPunct="1">
        <a:lnSpc>
          <a:spcPct val="90000"/>
        </a:lnSpc>
        <a:spcBef>
          <a:spcPct val="0"/>
        </a:spcBef>
        <a:buNone/>
        <a:defRPr sz="2800" b="1" i="0" kern="1200">
          <a:solidFill>
            <a:srgbClr val="0087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AA32D8-9F14-B040-96E9-E9EB11612007}"/>
              </a:ext>
            </a:extLst>
          </p:cNvPr>
          <p:cNvSpPr/>
          <p:nvPr userDrawn="1"/>
        </p:nvSpPr>
        <p:spPr>
          <a:xfrm>
            <a:off x="0" y="0"/>
            <a:ext cx="12192000" cy="6858000"/>
          </a:xfrm>
          <a:prstGeom prst="rect">
            <a:avLst/>
          </a:prstGeom>
          <a:solidFill>
            <a:srgbClr val="006C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9C57078-A7D1-9B48-BE05-958077867C18}"/>
              </a:ext>
            </a:extLst>
          </p:cNvPr>
          <p:cNvSpPr/>
          <p:nvPr userDrawn="1"/>
        </p:nvSpPr>
        <p:spPr>
          <a:xfrm>
            <a:off x="869575" y="699247"/>
            <a:ext cx="10461813" cy="5459505"/>
          </a:xfrm>
          <a:prstGeom prst="rect">
            <a:avLst/>
          </a:prstGeom>
          <a:solidFill>
            <a:schemeClr val="bg1"/>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66AC5B-B5DD-894A-BDE2-98DA9A3E8104}"/>
              </a:ext>
            </a:extLst>
          </p:cNvPr>
          <p:cNvSpPr/>
          <p:nvPr userDrawn="1"/>
        </p:nvSpPr>
        <p:spPr>
          <a:xfrm>
            <a:off x="1743959" y="2376665"/>
            <a:ext cx="4594088" cy="143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A42121-4734-FF4B-BCDF-865B5EB5691F}"/>
              </a:ext>
            </a:extLst>
          </p:cNvPr>
          <p:cNvSpPr/>
          <p:nvPr userDrawn="1"/>
        </p:nvSpPr>
        <p:spPr>
          <a:xfrm>
            <a:off x="233082" y="206189"/>
            <a:ext cx="11761693" cy="6436658"/>
          </a:xfrm>
          <a:prstGeom prst="rect">
            <a:avLst/>
          </a:prstGeom>
          <a:noFill/>
          <a:ln w="57150">
            <a:solidFill>
              <a:schemeClr val="accent5">
                <a:lumMod val="40000"/>
                <a:lumOff val="60000"/>
              </a:schemeClr>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826475"/>
      </p:ext>
    </p:extLst>
  </p:cSld>
  <p:clrMap bg1="lt1" tx1="dk1" bg2="lt2" tx2="dk2" accent1="accent1" accent2="accent2" accent3="accent3" accent4="accent4" accent5="accent5" accent6="accent6" hlink="hlink" folHlink="folHlink"/>
  <p:sldLayoutIdLst>
    <p:sldLayoutId id="2147483664" r:id="rId1"/>
  </p:sldLayoutIdLst>
  <p:hf sldNum="0" hdr="0" ftr="0" dt="0"/>
  <p:txStyles>
    <p:titleStyle>
      <a:lvl1pPr algn="l" defTabSz="914400" rtl="0" eaLnBrk="1" latinLnBrk="0" hangingPunct="1">
        <a:lnSpc>
          <a:spcPct val="90000"/>
        </a:lnSpc>
        <a:spcBef>
          <a:spcPct val="0"/>
        </a:spcBef>
        <a:buNone/>
        <a:defRPr sz="2800" b="1" i="0" kern="1200">
          <a:solidFill>
            <a:srgbClr val="0087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pa.gov/toxics-release-inventory-tri-program/addition-certain-pfas-tri-national-defense-authorization-act"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s://guideme.epa.gov/ords/guideme_ext/f?p=guideme:gd-list#chemical"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guideme.epa.gov/ords/guideme_ext/f?p=guideme:gd-list#exemptio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epa.gov/compliance/audit-protocol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3.xml.rels><?xml version="1.0" encoding="UTF-8" standalone="yes"?>
<Relationships xmlns="http://schemas.openxmlformats.org/package/2006/relationships"><Relationship Id="rId3" Type="http://schemas.openxmlformats.org/officeDocument/2006/relationships/hyperlink" Target="https://www.epa.gov/compliance/epas-audit-policy"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hyperlink" Target="http://www.epa.gov/compliance/incentives/smallbusiness/index.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epa.gov/compliance/small-business-complianc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epa.gov/sites/production/files/2017-03/documents/epcra313erpamendments2017.pdf"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hyperlink" Target="https://guideme.epa.gov/ords/guideme_ext/f?p=guideme:gd-title:::::title:dioxi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s://guideme.epa.gov/ords/guideme_ext/f?p=guideme:gd-title:::::title:pac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ofmpub.epa.gov/apex/guideme_ext/f?p=guideme:gd-title:::::title:pbts"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5.xml"/><Relationship Id="rId1" Type="http://schemas.openxmlformats.org/officeDocument/2006/relationships/tags" Target="../tags/tag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2.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3.xml"/><Relationship Id="rId1" Type="http://schemas.openxmlformats.org/officeDocument/2006/relationships/tags" Target="../tags/tag10.xml"/></Relationships>
</file>

<file path=ppt/slides/_rels/slide52.xml.rels><?xml version="1.0" encoding="UTF-8" standalone="yes"?>
<Relationships xmlns="http://schemas.openxmlformats.org/package/2006/relationships"><Relationship Id="rId3" Type="http://schemas.openxmlformats.org/officeDocument/2006/relationships/hyperlink" Target="http://javascript:apex.navigation.dialog.close(true,atob('zj9wpudvsurftuvfsu5uoljgsto4mzi5ndg2otmynzq0ojo6onjmatoyxznfmq=='));"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guideme.epa.gov/ords/guideme_ext/f?p=GUIDEME:GD::::RP:gd:pfas_resources"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0.xml"/><Relationship Id="rId1" Type="http://schemas.openxmlformats.org/officeDocument/2006/relationships/tags" Target="../tags/tag1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s://guideme.epa.gov/"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www.epa.gov/technical-air-pollution-resources" TargetMode="External"/><Relationship Id="rId5" Type="http://schemas.openxmlformats.org/officeDocument/2006/relationships/hyperlink" Target="http://www.epa.gov/air-emissions-factors-and-quantification/ap-42-compilation-air-emissions-factors" TargetMode="External"/><Relationship Id="rId4" Type="http://schemas.openxmlformats.org/officeDocument/2006/relationships/hyperlink" Target="https://guideme.epa.gov/ords/guideme_ext/f?p=guideme:gd-list"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mailto:p2hub@epa.gov" TargetMode="External"/><Relationship Id="rId3" Type="http://schemas.openxmlformats.org/officeDocument/2006/relationships/notesSlide" Target="../notesSlides/notesSlide51.xml"/><Relationship Id="rId7" Type="http://schemas.openxmlformats.org/officeDocument/2006/relationships/hyperlink" Target="http://www.epa.gov/p2/forms/contact-us-about-pollution-prevention#helpline" TargetMode="Externa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hyperlink" Target="http://www.epa.gov/p2/p2-resources-search" TargetMode="External"/><Relationship Id="rId5" Type="http://schemas.openxmlformats.org/officeDocument/2006/relationships/hyperlink" Target="https://guideme.epa.gov/ords/guideme_ext/f?p=guideme:gd:::::gd:p2_reporting_guide" TargetMode="External"/><Relationship Id="rId4" Type="http://schemas.openxmlformats.org/officeDocument/2006/relationships/hyperlink" Target="http://www.epa.gov/tri/p2"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4.xml"/><Relationship Id="rId1" Type="http://schemas.openxmlformats.org/officeDocument/2006/relationships/tags" Target="../tags/tag15.xml"/><Relationship Id="rId5" Type="http://schemas.openxmlformats.org/officeDocument/2006/relationships/hyperlink" Target="http://www.epa.gov/toxics-release-inventory-tri-program/tri-regional-coordinators" TargetMode="External"/><Relationship Id="rId4" Type="http://schemas.openxmlformats.org/officeDocument/2006/relationships/hyperlink" Target="mailto:TRI.help@epa.gov"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7.xml"/><Relationship Id="rId1" Type="http://schemas.openxmlformats.org/officeDocument/2006/relationships/tags" Target="../tags/tag1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43.emf"/><Relationship Id="rId5" Type="http://schemas.openxmlformats.org/officeDocument/2006/relationships/hyperlink" Target="https://guideme.epa.gov/ords/guideme_ext/f?p=guideme:rfi:::::rfi:apx_a" TargetMode="External"/><Relationship Id="rId4" Type="http://schemas.openxmlformats.org/officeDocument/2006/relationships/hyperlink" Target="https://www.epa.gov/toxics-release-inventory-tri-program/electronic-submission-tri-reporting-for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guideme.epa.gov/ords/guideme_ext/f?p=guideme:rfi-home#summary"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4.emf"/><Relationship Id="rId4" Type="http://schemas.openxmlformats.org/officeDocument/2006/relationships/hyperlink" Target="https://cdx.epa.gov/"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4.em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3.xml"/><Relationship Id="rId1" Type="http://schemas.openxmlformats.org/officeDocument/2006/relationships/tags" Target="../tags/tag20.xml"/><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mailto:tridpc@epa.gov" TargetMode="Externa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46.emf"/><Relationship Id="rId4" Type="http://schemas.openxmlformats.org/officeDocument/2006/relationships/hyperlink" Target="https://www.epa.gov/toxics-release-inventory-tri-program/electronic-submission-tri-reporting-forms#q2" TargetMode="Externa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1.xml"/><Relationship Id="rId1" Type="http://schemas.openxmlformats.org/officeDocument/2006/relationships/tags" Target="../tags/tag2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epa.gov/toxics-release-inventory-tri-program/changes-tri-reporting-requirements-and-polyfluoroalkyl"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069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lstStyle/>
          <a:p>
            <a:r>
              <a:rPr lang="en-US" altLang="en-US"/>
              <a:t>Chemical List Changes: PFAS</a:t>
            </a:r>
            <a:endParaRPr lang="en-US"/>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a:xfrm>
            <a:off x="381149" y="1506243"/>
            <a:ext cx="6670099" cy="3996343"/>
          </a:xfrm>
        </p:spPr>
        <p:txBody>
          <a:bodyPr/>
          <a:lstStyle/>
          <a:p>
            <a:pPr>
              <a:spcAft>
                <a:spcPts val="400"/>
              </a:spcAft>
            </a:pPr>
            <a:r>
              <a:rPr lang="en-US" sz="1800"/>
              <a:t>Section 7321 of the National Defense Authorization Act for Fiscal Year 2020 (NDAA) adds certain per- and polyfluoroalkyl substances (PFAS) to the TRI chemical list. </a:t>
            </a:r>
          </a:p>
          <a:p>
            <a:pPr marL="461963" lvl="1" indent="-288925">
              <a:spcAft>
                <a:spcPts val="400"/>
              </a:spcAft>
            </a:pPr>
            <a:r>
              <a:rPr lang="en-US"/>
              <a:t>Additional PFAS may be added to the TRI list for future reporting years due to the automatic addition of PFAS to the TRI list mandated by NDAA Section 7321(c) that occur under certain circumstances:</a:t>
            </a:r>
          </a:p>
          <a:p>
            <a:pPr marL="914400" lvl="3" indent="-227013">
              <a:spcAft>
                <a:spcPts val="300"/>
              </a:spcAft>
            </a:pPr>
            <a:r>
              <a:rPr lang="en-US" sz="1500" i="0"/>
              <a:t>EPA finalizing a toxicity value for a PFAS,</a:t>
            </a:r>
          </a:p>
          <a:p>
            <a:pPr marL="914400" lvl="3" indent="-227013">
              <a:spcAft>
                <a:spcPts val="300"/>
              </a:spcAft>
            </a:pPr>
            <a:r>
              <a:rPr lang="en-US" sz="1500" i="0"/>
              <a:t>Issuing certain Significant New Use Rules (SNURs) under TSCA for a PFAS, or adding a PFAS to certain existing SNURs,</a:t>
            </a:r>
          </a:p>
          <a:p>
            <a:pPr marL="914400" lvl="3" indent="-227013">
              <a:spcAft>
                <a:spcPts val="400"/>
              </a:spcAft>
            </a:pPr>
            <a:r>
              <a:rPr lang="en-US" sz="1500" i="0"/>
              <a:t>Adding a PFAS as an active chemical on the TSCA Inventory.</a:t>
            </a:r>
          </a:p>
          <a:p>
            <a:pPr marL="461963" lvl="1" indent="-288925">
              <a:spcAft>
                <a:spcPts val="300"/>
              </a:spcAft>
            </a:pPr>
            <a:r>
              <a:rPr lang="en-US"/>
              <a:t>PFAS are individually listed and subject to manufacturing, processing, and otherwise use reporting thresholds of 100 pounds.</a:t>
            </a:r>
          </a:p>
          <a:p>
            <a:pPr marL="461963" lvl="1" indent="-288925"/>
            <a:r>
              <a:rPr lang="en-US">
                <a:hlinkClick r:id="rId3"/>
              </a:rPr>
              <a:t>www.epa.gov/tri/pfas</a:t>
            </a:r>
            <a:endParaRPr lang="en-US"/>
          </a:p>
        </p:txBody>
      </p:sp>
      <p:sp>
        <p:nvSpPr>
          <p:cNvPr id="4" name="TextBox 3">
            <a:extLst>
              <a:ext uri="{FF2B5EF4-FFF2-40B4-BE49-F238E27FC236}">
                <a16:creationId xmlns:a16="http://schemas.microsoft.com/office/drawing/2014/main" id="{2E2E3834-E5B6-F1FF-859C-C3221298C240}"/>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Recent TRI Program Changes</a:t>
            </a:r>
          </a:p>
        </p:txBody>
      </p:sp>
    </p:spTree>
    <p:extLst>
      <p:ext uri="{BB962C8B-B14F-4D97-AF65-F5344CB8AC3E}">
        <p14:creationId xmlns:p14="http://schemas.microsoft.com/office/powerpoint/2010/main" val="1125792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lstStyle/>
          <a:p>
            <a:r>
              <a:rPr lang="en-US"/>
              <a:t>Chemical List Changes: PFAS</a:t>
            </a:r>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a:xfrm>
            <a:off x="480767" y="1555161"/>
            <a:ext cx="6894148" cy="4525553"/>
          </a:xfrm>
        </p:spPr>
        <p:txBody>
          <a:bodyPr lIns="91440" tIns="45720" rIns="91440" bIns="45720" anchor="t"/>
          <a:lstStyle/>
          <a:p>
            <a:r>
              <a:rPr lang="en-US" sz="1800" dirty="0">
                <a:latin typeface="Arial"/>
                <a:cs typeface="Arial"/>
              </a:rPr>
              <a:t>Beginning RY 2025, nine PFAS have been added to the TRI chemical list, per the requirements of the NDAA. </a:t>
            </a:r>
          </a:p>
          <a:p>
            <a:r>
              <a:rPr lang="en-US" sz="1800" dirty="0">
                <a:latin typeface="Arial"/>
                <a:cs typeface="Arial"/>
              </a:rPr>
              <a:t>These are:</a:t>
            </a:r>
          </a:p>
          <a:p>
            <a:pPr marL="285750" indent="-285750">
              <a:spcBef>
                <a:spcPts val="1000"/>
              </a:spcBef>
              <a:spcAft>
                <a:spcPts val="200"/>
              </a:spcAft>
              <a:buFont typeface="Arial" panose="020B0604020202020204" pitchFamily="34" charset="0"/>
              <a:buChar char="•"/>
            </a:pPr>
            <a:r>
              <a:rPr lang="en-US" sz="1400" b="0" dirty="0"/>
              <a:t>Perfluoro-3-methoxypropanoic acid </a:t>
            </a:r>
            <a:r>
              <a:rPr lang="en-US" sz="1400" b="0" dirty="0">
                <a:latin typeface="Arial"/>
                <a:cs typeface="Arial"/>
              </a:rPr>
              <a:t>(</a:t>
            </a:r>
            <a:r>
              <a:rPr lang="en-US" sz="1400" b="0" dirty="0"/>
              <a:t>377-73-1</a:t>
            </a:r>
            <a:r>
              <a:rPr lang="en-US" sz="1400" b="0" dirty="0">
                <a:latin typeface="Arial"/>
                <a:cs typeface="Arial"/>
              </a:rPr>
              <a:t>)</a:t>
            </a:r>
          </a:p>
          <a:p>
            <a:pPr marL="285750" indent="-285750">
              <a:spcBef>
                <a:spcPts val="1000"/>
              </a:spcBef>
              <a:spcAft>
                <a:spcPts val="200"/>
              </a:spcAft>
              <a:buFont typeface="Arial" panose="020B0604020202020204" pitchFamily="34" charset="0"/>
              <a:buChar char="•"/>
            </a:pPr>
            <a:r>
              <a:rPr lang="en-US" sz="1400" b="0" dirty="0"/>
              <a:t>Ammonium perfluorodecanoate (PFDA NH4)</a:t>
            </a:r>
            <a:r>
              <a:rPr lang="en-US" sz="1400" b="0" dirty="0">
                <a:latin typeface="Arial"/>
                <a:cs typeface="Arial"/>
              </a:rPr>
              <a:t>  (</a:t>
            </a:r>
            <a:r>
              <a:rPr lang="en-US" sz="1400" b="0" dirty="0"/>
              <a:t>3108-42-7)</a:t>
            </a:r>
          </a:p>
          <a:p>
            <a:pPr marL="285750" indent="-285750">
              <a:spcBef>
                <a:spcPts val="1000"/>
              </a:spcBef>
              <a:spcAft>
                <a:spcPts val="200"/>
              </a:spcAft>
              <a:buFont typeface="Arial" panose="020B0604020202020204" pitchFamily="34" charset="0"/>
              <a:buChar char="•"/>
            </a:pPr>
            <a:r>
              <a:rPr lang="en-US" sz="1400" b="0" dirty="0"/>
              <a:t>Sodium perfluorodecanoate (PFDA-Na) (3830-45-3)</a:t>
            </a:r>
          </a:p>
          <a:p>
            <a:pPr marL="285750" indent="-285750">
              <a:spcBef>
                <a:spcPts val="1000"/>
              </a:spcBef>
              <a:spcAft>
                <a:spcPts val="200"/>
              </a:spcAft>
              <a:buFont typeface="Arial" panose="020B0604020202020204" pitchFamily="34" charset="0"/>
              <a:buChar char="•"/>
            </a:pPr>
            <a:r>
              <a:rPr lang="en-US" sz="1400" b="0" dirty="0"/>
              <a:t>6:2 Fluorotelomer sulfonate acid  (27619-97-2)</a:t>
            </a:r>
          </a:p>
          <a:p>
            <a:pPr marL="285750" indent="-285750">
              <a:spcBef>
                <a:spcPts val="1000"/>
              </a:spcBef>
              <a:spcAft>
                <a:spcPts val="200"/>
              </a:spcAft>
              <a:buFont typeface="Arial" panose="020B0604020202020204" pitchFamily="34" charset="0"/>
              <a:buChar char="•"/>
            </a:pPr>
            <a:r>
              <a:rPr lang="en-US" sz="1400" b="0" dirty="0"/>
              <a:t>6:2 Fluorotelomer sulfonate anion (425670-75-3)</a:t>
            </a:r>
          </a:p>
          <a:p>
            <a:pPr marL="285750" indent="-285750">
              <a:spcBef>
                <a:spcPts val="1000"/>
              </a:spcBef>
              <a:spcAft>
                <a:spcPts val="200"/>
              </a:spcAft>
              <a:buFont typeface="Arial" panose="020B0604020202020204" pitchFamily="34" charset="0"/>
              <a:buChar char="•"/>
            </a:pPr>
            <a:r>
              <a:rPr lang="en-US" sz="1400" b="0" dirty="0"/>
              <a:t>6:2 Fluorotelomer sulfonate potassium salt (59587-38-1)</a:t>
            </a:r>
          </a:p>
          <a:p>
            <a:pPr marL="285750" indent="-285750">
              <a:spcBef>
                <a:spcPts val="1000"/>
              </a:spcBef>
              <a:spcAft>
                <a:spcPts val="200"/>
              </a:spcAft>
              <a:buFont typeface="Arial" panose="020B0604020202020204" pitchFamily="34" charset="0"/>
              <a:buChar char="•"/>
            </a:pPr>
            <a:r>
              <a:rPr lang="en-US" sz="1400" b="0" dirty="0"/>
              <a:t>6:2 Fluorotelomer sulfonate ammonium salt (59587-39-2)</a:t>
            </a:r>
          </a:p>
          <a:p>
            <a:pPr marL="285750" indent="-285750">
              <a:spcBef>
                <a:spcPts val="1000"/>
              </a:spcBef>
              <a:spcAft>
                <a:spcPts val="200"/>
              </a:spcAft>
              <a:buFont typeface="Arial" panose="020B0604020202020204" pitchFamily="34" charset="0"/>
              <a:buChar char="•"/>
            </a:pPr>
            <a:r>
              <a:rPr lang="en-US" sz="1400" b="0" dirty="0"/>
              <a:t>6:2 Fluorotelomer sulfonate sodium salt (27619-94-9)</a:t>
            </a:r>
          </a:p>
          <a:p>
            <a:pPr marL="285750" indent="-285750">
              <a:spcBef>
                <a:spcPts val="1000"/>
              </a:spcBef>
              <a:spcAft>
                <a:spcPts val="200"/>
              </a:spcAft>
              <a:buFont typeface="Arial" panose="020B0604020202020204" pitchFamily="34" charset="0"/>
              <a:buChar char="•"/>
            </a:pPr>
            <a:r>
              <a:rPr lang="en-US" sz="1400" b="0" dirty="0"/>
              <a:t>Acetic acid, [(</a:t>
            </a:r>
            <a:r>
              <a:rPr lang="el-GR" sz="1400" b="0" dirty="0"/>
              <a:t>γ-ω-</a:t>
            </a:r>
            <a:r>
              <a:rPr lang="en-US" sz="1400" b="0" dirty="0"/>
              <a:t>perfluoro-C8-10-alkyl)thio] derivs., Bu esters (3030471-22-5) </a:t>
            </a:r>
          </a:p>
          <a:p>
            <a:pPr>
              <a:spcBef>
                <a:spcPts val="1000"/>
              </a:spcBef>
            </a:pPr>
            <a:r>
              <a:rPr lang="en-US" b="0" dirty="0"/>
              <a:t> </a:t>
            </a:r>
          </a:p>
          <a:p>
            <a:pPr marL="285750" indent="-285750">
              <a:spcBef>
                <a:spcPts val="1000"/>
              </a:spcBef>
              <a:buFont typeface="Arial" panose="020B0604020202020204" pitchFamily="34" charset="0"/>
              <a:buChar char="•"/>
            </a:pPr>
            <a:endParaRPr lang="en-US" b="0" dirty="0"/>
          </a:p>
          <a:p>
            <a:pPr marL="285750" indent="-285750">
              <a:spcBef>
                <a:spcPts val="1000"/>
              </a:spcBef>
              <a:buFont typeface="Arial" panose="020B0604020202020204" pitchFamily="34" charset="0"/>
              <a:buChar char="•"/>
            </a:pPr>
            <a:endParaRPr lang="en-US" b="0" dirty="0"/>
          </a:p>
          <a:p>
            <a:pPr marL="285750" indent="-285750">
              <a:spcBef>
                <a:spcPts val="1000"/>
              </a:spcBef>
              <a:buFont typeface="Arial" panose="020B0604020202020204" pitchFamily="34" charset="0"/>
              <a:buChar char="•"/>
            </a:pPr>
            <a:endParaRPr lang="en-US" b="0" dirty="0"/>
          </a:p>
          <a:p>
            <a:pPr marL="285750" indent="-285750">
              <a:spcBef>
                <a:spcPts val="1000"/>
              </a:spcBef>
              <a:buFont typeface="Arial" panose="020B0604020202020204" pitchFamily="34" charset="0"/>
              <a:buChar char="•"/>
            </a:pPr>
            <a:endParaRPr lang="en-US" sz="1400" b="0" dirty="0">
              <a:solidFill>
                <a:srgbClr val="000000"/>
              </a:solidFill>
            </a:endParaRPr>
          </a:p>
        </p:txBody>
      </p:sp>
      <p:sp>
        <p:nvSpPr>
          <p:cNvPr id="4" name="TextBox 3">
            <a:extLst>
              <a:ext uri="{FF2B5EF4-FFF2-40B4-BE49-F238E27FC236}">
                <a16:creationId xmlns:a16="http://schemas.microsoft.com/office/drawing/2014/main" id="{FB10682C-7F26-0B14-4935-ADDCAEB7F2A3}"/>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Recent TRI Program Changes</a:t>
            </a:r>
          </a:p>
        </p:txBody>
      </p:sp>
      <p:pic>
        <p:nvPicPr>
          <p:cNvPr id="6" name="Picture 5" descr="Piping and tanks of an industrial factory">
            <a:extLst>
              <a:ext uri="{FF2B5EF4-FFF2-40B4-BE49-F238E27FC236}">
                <a16:creationId xmlns:a16="http://schemas.microsoft.com/office/drawing/2014/main" id="{0E3AE86A-57C9-CDCA-FB86-F0C67B9E479B}"/>
              </a:ext>
            </a:extLst>
          </p:cNvPr>
          <p:cNvPicPr>
            <a:picLocks noChangeAspect="1"/>
          </p:cNvPicPr>
          <p:nvPr/>
        </p:nvPicPr>
        <p:blipFill>
          <a:blip r:embed="rId3"/>
          <a:srcRect l="12497" t="1978" r="37948" b="8365"/>
          <a:stretch>
            <a:fillRect/>
          </a:stretch>
        </p:blipFill>
        <p:spPr>
          <a:xfrm>
            <a:off x="7531319" y="-1"/>
            <a:ext cx="4660681" cy="6320117"/>
          </a:xfrm>
          <a:prstGeom prst="rect">
            <a:avLst/>
          </a:prstGeom>
        </p:spPr>
      </p:pic>
    </p:spTree>
    <p:extLst>
      <p:ext uri="{BB962C8B-B14F-4D97-AF65-F5344CB8AC3E}">
        <p14:creationId xmlns:p14="http://schemas.microsoft.com/office/powerpoint/2010/main" val="104124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6585-1792-504C-AF60-CD85DE7FD11D}"/>
              </a:ext>
            </a:extLst>
          </p:cNvPr>
          <p:cNvSpPr>
            <a:spLocks noGrp="1"/>
          </p:cNvSpPr>
          <p:nvPr>
            <p:ph type="title"/>
          </p:nvPr>
        </p:nvSpPr>
        <p:spPr>
          <a:xfrm>
            <a:off x="1344026" y="1417367"/>
            <a:ext cx="11089712" cy="573371"/>
          </a:xfrm>
        </p:spPr>
        <p:txBody>
          <a:bodyPr/>
          <a:lstStyle/>
          <a:p>
            <a:r>
              <a:rPr lang="en-US" sz="3200"/>
              <a:t>SECTION 2: </a:t>
            </a:r>
            <a:r>
              <a:rPr lang="en-US" sz="3200" b="0"/>
              <a:t>ADVANCED REPORTING GUIDANCE</a:t>
            </a:r>
          </a:p>
        </p:txBody>
      </p:sp>
    </p:spTree>
    <p:extLst>
      <p:ext uri="{BB962C8B-B14F-4D97-AF65-F5344CB8AC3E}">
        <p14:creationId xmlns:p14="http://schemas.microsoft.com/office/powerpoint/2010/main" val="345368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3"/>
          <p:cNvSpPr>
            <a:spLocks noGrp="1" noChangeArrowheads="1"/>
          </p:cNvSpPr>
          <p:nvPr>
            <p:ph type="title"/>
          </p:nvPr>
        </p:nvSpPr>
        <p:spPr/>
        <p:txBody>
          <a:bodyPr>
            <a:normAutofit fontScale="90000"/>
          </a:bodyPr>
          <a:lstStyle/>
          <a:p>
            <a:r>
              <a:rPr lang="en-US" altLang="en-US" dirty="0"/>
              <a:t>Chemicals with 25,000/10,000-pound Activity Thresholds</a:t>
            </a:r>
          </a:p>
        </p:txBody>
      </p:sp>
      <p:sp>
        <p:nvSpPr>
          <p:cNvPr id="8" name="Text Placeholder 7">
            <a:extLst>
              <a:ext uri="{FF2B5EF4-FFF2-40B4-BE49-F238E27FC236}">
                <a16:creationId xmlns:a16="http://schemas.microsoft.com/office/drawing/2014/main" id="{E48D04B5-942E-2D46-B1C3-068BDC646D78}"/>
              </a:ext>
            </a:extLst>
          </p:cNvPr>
          <p:cNvSpPr>
            <a:spLocks noGrp="1"/>
          </p:cNvSpPr>
          <p:nvPr>
            <p:ph type="body" sz="quarter" idx="10"/>
          </p:nvPr>
        </p:nvSpPr>
        <p:spPr>
          <a:xfrm>
            <a:off x="512686" y="1839236"/>
            <a:ext cx="11166629" cy="759091"/>
          </a:xfrm>
        </p:spPr>
        <p:txBody>
          <a:bodyPr/>
          <a:lstStyle/>
          <a:p>
            <a:r>
              <a:rPr lang="en-US" altLang="en-US"/>
              <a:t>A TRI-covered facility must submit a reporting form for a TRI-listed chemical with 25,000/10,000-pound reporting threshold if it:</a:t>
            </a:r>
          </a:p>
        </p:txBody>
      </p:sp>
      <p:sp>
        <p:nvSpPr>
          <p:cNvPr id="27" name="Rectangle 26" descr="Box lists the TRI manufacturing, processing, and otherwise use thresholds, which are 25,000 pounds, 25,000 pounds, and 10,000 pounds, respectively.  ">
            <a:extLst>
              <a:ext uri="{FF2B5EF4-FFF2-40B4-BE49-F238E27FC236}">
                <a16:creationId xmlns:a16="http://schemas.microsoft.com/office/drawing/2014/main" id="{DBF4E1C6-E220-2041-8A52-324DDD900C07}"/>
              </a:ext>
            </a:extLst>
          </p:cNvPr>
          <p:cNvSpPr/>
          <p:nvPr/>
        </p:nvSpPr>
        <p:spPr>
          <a:xfrm>
            <a:off x="512686" y="3025079"/>
            <a:ext cx="11166628" cy="1480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0E8D74D4-6AA8-134D-ED4E-A04E446EB2D0}"/>
              </a:ext>
              <a:ext uri="{C183D7F6-B498-43B3-948B-1728B52AA6E4}">
                <adec:decorative xmlns:adec="http://schemas.microsoft.com/office/drawing/2017/decorative" val="1"/>
              </a:ext>
            </a:extLst>
          </p:cNvPr>
          <p:cNvGrpSpPr/>
          <p:nvPr/>
        </p:nvGrpSpPr>
        <p:grpSpPr>
          <a:xfrm>
            <a:off x="730896" y="3143877"/>
            <a:ext cx="10367840" cy="1216705"/>
            <a:chOff x="673145" y="3534255"/>
            <a:chExt cx="10367840" cy="1216705"/>
          </a:xfrm>
        </p:grpSpPr>
        <p:sp>
          <p:nvSpPr>
            <p:cNvPr id="28" name="Oval 27">
              <a:extLst>
                <a:ext uri="{FF2B5EF4-FFF2-40B4-BE49-F238E27FC236}">
                  <a16:creationId xmlns:a16="http://schemas.microsoft.com/office/drawing/2014/main" id="{94DF3384-8BDF-9E45-9F63-0D3B7275A848}"/>
                </a:ext>
              </a:extLst>
            </p:cNvPr>
            <p:cNvSpPr/>
            <p:nvPr/>
          </p:nvSpPr>
          <p:spPr>
            <a:xfrm>
              <a:off x="4076919" y="3814505"/>
              <a:ext cx="646908" cy="646908"/>
            </a:xfrm>
            <a:prstGeom prst="ellipse">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7">
              <a:extLst>
                <a:ext uri="{FF2B5EF4-FFF2-40B4-BE49-F238E27FC236}">
                  <a16:creationId xmlns:a16="http://schemas.microsoft.com/office/drawing/2014/main" id="{6386A740-058F-E945-B8D9-838CDA356993}"/>
                </a:ext>
              </a:extLst>
            </p:cNvPr>
            <p:cNvSpPr txBox="1">
              <a:spLocks/>
            </p:cNvSpPr>
            <p:nvPr/>
          </p:nvSpPr>
          <p:spPr>
            <a:xfrm>
              <a:off x="673145" y="3534256"/>
              <a:ext cx="3079047" cy="1216704"/>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defRPr/>
              </a:pPr>
              <a:r>
                <a:rPr lang="en-US" dirty="0">
                  <a:solidFill>
                    <a:srgbClr val="002060"/>
                  </a:solidFill>
                  <a:latin typeface="Arial" charset="0"/>
                  <a:ea typeface="ＭＳ Ｐゴシック" charset="-128"/>
                </a:rPr>
                <a:t>Manufactured (including imported</a:t>
              </a:r>
              <a:r>
                <a:rPr lang="en-US" sz="1600" b="0" dirty="0">
                  <a:solidFill>
                    <a:srgbClr val="002060"/>
                  </a:solidFill>
                  <a:latin typeface="Arial" charset="0"/>
                  <a:ea typeface="ＭＳ Ｐゴシック" charset="-128"/>
                </a:rPr>
                <a:t>)</a:t>
              </a:r>
              <a:endParaRPr lang="en-US" sz="1600" b="0" u="sng" dirty="0">
                <a:solidFill>
                  <a:srgbClr val="002060"/>
                </a:solidFill>
                <a:latin typeface="Arial" charset="0"/>
                <a:ea typeface="ＭＳ Ｐゴシック" charset="-128"/>
              </a:endParaRPr>
            </a:p>
            <a:p>
              <a:pPr indent="-220758">
                <a:spcBef>
                  <a:spcPts val="500"/>
                </a:spcBef>
                <a:defRPr/>
              </a:pPr>
              <a:r>
                <a:rPr lang="en-US" sz="1600" b="0" dirty="0">
                  <a:solidFill>
                    <a:srgbClr val="002060"/>
                  </a:solidFill>
                  <a:latin typeface="Arial" charset="0"/>
                  <a:ea typeface="ＭＳ Ｐゴシック" charset="-128"/>
                </a:rPr>
                <a:t>more than </a:t>
              </a:r>
              <a:r>
                <a:rPr lang="en-US" sz="1600" b="0" i="1" dirty="0">
                  <a:solidFill>
                    <a:srgbClr val="002060"/>
                  </a:solidFill>
                  <a:latin typeface="Arial" charset="0"/>
                  <a:ea typeface="ＭＳ Ｐゴシック" charset="-128"/>
                </a:rPr>
                <a:t>25,000</a:t>
              </a:r>
              <a:r>
                <a:rPr lang="en-US" sz="1600" b="0" dirty="0">
                  <a:solidFill>
                    <a:srgbClr val="002060"/>
                  </a:solidFill>
                  <a:latin typeface="Arial" charset="0"/>
                  <a:ea typeface="ＭＳ Ｐゴシック" charset="-128"/>
                </a:rPr>
                <a:t> pounds of the chemical in the reporting year</a:t>
              </a:r>
            </a:p>
          </p:txBody>
        </p:sp>
        <p:sp>
          <p:nvSpPr>
            <p:cNvPr id="37" name="Text Placeholder 7">
              <a:extLst>
                <a:ext uri="{FF2B5EF4-FFF2-40B4-BE49-F238E27FC236}">
                  <a16:creationId xmlns:a16="http://schemas.microsoft.com/office/drawing/2014/main" id="{739090D9-A6EA-B843-95B2-405D3484EAB7}"/>
                </a:ext>
              </a:extLst>
            </p:cNvPr>
            <p:cNvSpPr txBox="1">
              <a:spLocks/>
            </p:cNvSpPr>
            <p:nvPr/>
          </p:nvSpPr>
          <p:spPr>
            <a:xfrm>
              <a:off x="5123814" y="3534256"/>
              <a:ext cx="2411772" cy="1216703"/>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spcBef>
                  <a:spcPts val="500"/>
                </a:spcBef>
                <a:defRPr/>
              </a:pPr>
              <a:r>
                <a:rPr lang="en-US" dirty="0">
                  <a:solidFill>
                    <a:srgbClr val="002060"/>
                  </a:solidFill>
                  <a:latin typeface="Arial" charset="0"/>
                  <a:ea typeface="ＭＳ Ｐゴシック" charset="-128"/>
                </a:rPr>
                <a:t>Processed </a:t>
              </a:r>
              <a:endParaRPr lang="en-US" sz="1600" b="0" dirty="0">
                <a:solidFill>
                  <a:srgbClr val="002060"/>
                </a:solidFill>
                <a:latin typeface="Arial" charset="0"/>
                <a:ea typeface="ＭＳ Ｐゴシック" charset="-128"/>
              </a:endParaRPr>
            </a:p>
            <a:p>
              <a:pPr indent="-220758">
                <a:spcBef>
                  <a:spcPts val="500"/>
                </a:spcBef>
                <a:defRPr/>
              </a:pPr>
              <a:r>
                <a:rPr lang="en-US" sz="1600" b="0" dirty="0">
                  <a:solidFill>
                    <a:srgbClr val="002060"/>
                  </a:solidFill>
                  <a:latin typeface="Arial" charset="0"/>
                  <a:ea typeface="ＭＳ Ｐゴシック" charset="-128"/>
                </a:rPr>
                <a:t>more than </a:t>
              </a:r>
              <a:r>
                <a:rPr lang="en-US" sz="1600" b="0" i="1" dirty="0">
                  <a:solidFill>
                    <a:srgbClr val="002060"/>
                  </a:solidFill>
                  <a:latin typeface="Arial" charset="0"/>
                  <a:ea typeface="ＭＳ Ｐゴシック" charset="-128"/>
                </a:rPr>
                <a:t>25,000</a:t>
              </a:r>
              <a:r>
                <a:rPr lang="en-US" sz="1600" b="0" dirty="0">
                  <a:solidFill>
                    <a:srgbClr val="002060"/>
                  </a:solidFill>
                  <a:latin typeface="Arial" charset="0"/>
                  <a:ea typeface="ＭＳ Ｐゴシック" charset="-128"/>
                </a:rPr>
                <a:t> pounds of the chemical in the reporting year</a:t>
              </a:r>
              <a:endParaRPr lang="en-US" sz="1600" b="0" i="1" dirty="0">
                <a:solidFill>
                  <a:srgbClr val="002060"/>
                </a:solidFill>
                <a:latin typeface="Arial" charset="0"/>
                <a:ea typeface="ＭＳ Ｐゴシック" charset="-128"/>
              </a:endParaRPr>
            </a:p>
          </p:txBody>
        </p:sp>
        <p:sp>
          <p:nvSpPr>
            <p:cNvPr id="38" name="Text Placeholder 7">
              <a:extLst>
                <a:ext uri="{FF2B5EF4-FFF2-40B4-BE49-F238E27FC236}">
                  <a16:creationId xmlns:a16="http://schemas.microsoft.com/office/drawing/2014/main" id="{35362DC9-A908-6D43-A7C4-78A5DFACE61D}"/>
                </a:ext>
              </a:extLst>
            </p:cNvPr>
            <p:cNvSpPr txBox="1">
              <a:spLocks/>
            </p:cNvSpPr>
            <p:nvPr/>
          </p:nvSpPr>
          <p:spPr>
            <a:xfrm>
              <a:off x="8629213" y="3534255"/>
              <a:ext cx="2411772" cy="1138315"/>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defRPr/>
              </a:pPr>
              <a:r>
                <a:rPr lang="en-US" dirty="0">
                  <a:solidFill>
                    <a:srgbClr val="002060"/>
                  </a:solidFill>
                  <a:latin typeface="Arial" charset="0"/>
                  <a:ea typeface="ＭＳ Ｐゴシック" charset="-128"/>
                </a:rPr>
                <a:t>Otherwise Used</a:t>
              </a:r>
            </a:p>
            <a:p>
              <a:pPr indent="-220758">
                <a:spcBef>
                  <a:spcPts val="500"/>
                </a:spcBef>
                <a:defRPr/>
              </a:pPr>
              <a:r>
                <a:rPr lang="en-US" sz="1600" b="0" dirty="0">
                  <a:solidFill>
                    <a:srgbClr val="002060"/>
                  </a:solidFill>
                  <a:latin typeface="Arial" charset="0"/>
                  <a:ea typeface="ＭＳ Ｐゴシック" charset="-128"/>
                </a:rPr>
                <a:t>more than </a:t>
              </a:r>
              <a:r>
                <a:rPr lang="en-US" sz="1600" b="0" i="1" dirty="0">
                  <a:solidFill>
                    <a:srgbClr val="002060"/>
                  </a:solidFill>
                  <a:latin typeface="Arial" charset="0"/>
                  <a:ea typeface="ＭＳ Ｐゴシック" charset="-128"/>
                </a:rPr>
                <a:t>10,000</a:t>
              </a:r>
              <a:r>
                <a:rPr lang="en-US" sz="1600" b="0" dirty="0">
                  <a:solidFill>
                    <a:srgbClr val="002060"/>
                  </a:solidFill>
                  <a:latin typeface="Arial" charset="0"/>
                  <a:ea typeface="ＭＳ Ｐゴシック" charset="-128"/>
                </a:rPr>
                <a:t> pounds of the chemical in the reporting year</a:t>
              </a:r>
            </a:p>
          </p:txBody>
        </p:sp>
        <p:sp>
          <p:nvSpPr>
            <p:cNvPr id="43" name="Oval 42">
              <a:extLst>
                <a:ext uri="{FF2B5EF4-FFF2-40B4-BE49-F238E27FC236}">
                  <a16:creationId xmlns:a16="http://schemas.microsoft.com/office/drawing/2014/main" id="{7840B078-670E-2247-A8D0-FB791B61AD6C}"/>
                </a:ext>
              </a:extLst>
            </p:cNvPr>
            <p:cNvSpPr/>
            <p:nvPr/>
          </p:nvSpPr>
          <p:spPr>
            <a:xfrm>
              <a:off x="7797581" y="3814505"/>
              <a:ext cx="646908" cy="646908"/>
            </a:xfrm>
            <a:prstGeom prst="ellipse">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5D5FDE-5C39-E942-9AFE-02387DAA74BA}"/>
                </a:ext>
              </a:extLst>
            </p:cNvPr>
            <p:cNvSpPr/>
            <p:nvPr/>
          </p:nvSpPr>
          <p:spPr>
            <a:xfrm>
              <a:off x="4121462" y="3951950"/>
              <a:ext cx="530915" cy="369332"/>
            </a:xfrm>
            <a:prstGeom prst="rect">
              <a:avLst/>
            </a:prstGeom>
          </p:spPr>
          <p:txBody>
            <a:bodyPr wrap="none">
              <a:spAutoFit/>
            </a:bodyPr>
            <a:lstStyle/>
            <a:p>
              <a:r>
                <a:rPr lang="en-US">
                  <a:solidFill>
                    <a:schemeClr val="bg1"/>
                  </a:solidFill>
                  <a:latin typeface="Arial" charset="0"/>
                  <a:ea typeface="ＭＳ Ｐゴシック" charset="-128"/>
                </a:rPr>
                <a:t>OR</a:t>
              </a:r>
              <a:endParaRPr lang="en-US">
                <a:solidFill>
                  <a:schemeClr val="bg1"/>
                </a:solidFill>
              </a:endParaRPr>
            </a:p>
          </p:txBody>
        </p:sp>
        <p:sp>
          <p:nvSpPr>
            <p:cNvPr id="45" name="Rectangle 44">
              <a:extLst>
                <a:ext uri="{FF2B5EF4-FFF2-40B4-BE49-F238E27FC236}">
                  <a16:creationId xmlns:a16="http://schemas.microsoft.com/office/drawing/2014/main" id="{0AD40BB6-F033-8F4D-9E39-3CECCC2370EA}"/>
                </a:ext>
              </a:extLst>
            </p:cNvPr>
            <p:cNvSpPr/>
            <p:nvPr/>
          </p:nvSpPr>
          <p:spPr>
            <a:xfrm>
              <a:off x="7842124" y="3951950"/>
              <a:ext cx="530915" cy="369332"/>
            </a:xfrm>
            <a:prstGeom prst="rect">
              <a:avLst/>
            </a:prstGeom>
          </p:spPr>
          <p:txBody>
            <a:bodyPr wrap="none">
              <a:spAutoFit/>
            </a:bodyPr>
            <a:lstStyle/>
            <a:p>
              <a:r>
                <a:rPr lang="en-US">
                  <a:solidFill>
                    <a:schemeClr val="bg1"/>
                  </a:solidFill>
                  <a:latin typeface="Arial" charset="0"/>
                  <a:ea typeface="ＭＳ Ｐゴシック" charset="-128"/>
                </a:rPr>
                <a:t>OR</a:t>
              </a:r>
              <a:endParaRPr lang="en-US">
                <a:solidFill>
                  <a:schemeClr val="bg1"/>
                </a:solidFill>
              </a:endParaRPr>
            </a:p>
          </p:txBody>
        </p:sp>
      </p:grpSp>
      <p:sp>
        <p:nvSpPr>
          <p:cNvPr id="49" name="Rectangle 48">
            <a:extLst>
              <a:ext uri="{FF2B5EF4-FFF2-40B4-BE49-F238E27FC236}">
                <a16:creationId xmlns:a16="http://schemas.microsoft.com/office/drawing/2014/main" id="{D5503BC4-4B4B-7C42-8EF0-82AE4F55F226}"/>
              </a:ext>
            </a:extLst>
          </p:cNvPr>
          <p:cNvSpPr/>
          <p:nvPr/>
        </p:nvSpPr>
        <p:spPr>
          <a:xfrm>
            <a:off x="468322" y="5181746"/>
            <a:ext cx="11406176" cy="830997"/>
          </a:xfrm>
          <a:prstGeom prst="rect">
            <a:avLst/>
          </a:prstGeom>
        </p:spPr>
        <p:txBody>
          <a:bodyPr wrap="square">
            <a:spAutoFit/>
          </a:bodyPr>
          <a:lstStyle/>
          <a:p>
            <a:r>
              <a:rPr lang="en-US" altLang="en-US" sz="1600" dirty="0">
                <a:solidFill>
                  <a:schemeClr val="bg1"/>
                </a:solidFill>
                <a:latin typeface="Arial" panose="020B0604020202020204" pitchFamily="34" charset="0"/>
                <a:cs typeface="Arial" panose="020B0604020202020204" pitchFamily="34" charset="0"/>
              </a:rPr>
              <a:t>Most of the 800+ chemicals and chemical categories on the TRI list have 25,000/10,000-pound activity thresholds. </a:t>
            </a:r>
          </a:p>
          <a:p>
            <a:r>
              <a:rPr lang="en-US" altLang="en-US" sz="1600" dirty="0">
                <a:solidFill>
                  <a:schemeClr val="bg1"/>
                </a:solidFill>
                <a:latin typeface="Arial" panose="020B0604020202020204" pitchFamily="34" charset="0"/>
                <a:cs typeface="Arial" panose="020B0604020202020204" pitchFamily="34" charset="0"/>
              </a:rPr>
              <a:t>Some have qualifiers (see the Reporting Forms and Instructions, Table II). Guidance documents for many chemicals are available at </a:t>
            </a:r>
            <a:r>
              <a:rPr lang="en-US" sz="1600" dirty="0">
                <a:latin typeface="Arial" panose="020B0604020202020204" pitchFamily="34" charset="0"/>
                <a:cs typeface="Arial" panose="020B0604020202020204" pitchFamily="34" charset="0"/>
                <a:hlinkClick r:id="rId4"/>
              </a:rPr>
              <a:t>guideme.epa.gov/</a:t>
            </a:r>
            <a:r>
              <a:rPr lang="en-US" sz="1600" dirty="0" err="1">
                <a:latin typeface="Arial" panose="020B0604020202020204" pitchFamily="34" charset="0"/>
                <a:cs typeface="Arial" panose="020B0604020202020204" pitchFamily="34" charset="0"/>
                <a:hlinkClick r:id="rId4"/>
              </a:rPr>
              <a:t>ords</a:t>
            </a:r>
            <a:r>
              <a:rPr lang="en-US" sz="1600" dirty="0">
                <a:latin typeface="Arial" panose="020B0604020202020204" pitchFamily="34" charset="0"/>
                <a:cs typeface="Arial" panose="020B0604020202020204" pitchFamily="34" charset="0"/>
                <a:hlinkClick r:id="rId4"/>
              </a:rPr>
              <a:t>/</a:t>
            </a:r>
            <a:r>
              <a:rPr lang="en-US" sz="1600" dirty="0" err="1">
                <a:latin typeface="Arial" panose="020B0604020202020204" pitchFamily="34" charset="0"/>
                <a:cs typeface="Arial" panose="020B0604020202020204" pitchFamily="34" charset="0"/>
                <a:hlinkClick r:id="rId4"/>
              </a:rPr>
              <a:t>guideme_ext</a:t>
            </a:r>
            <a:r>
              <a:rPr lang="en-US" sz="1600" dirty="0">
                <a:latin typeface="Arial" panose="020B0604020202020204" pitchFamily="34" charset="0"/>
                <a:cs typeface="Arial" panose="020B0604020202020204" pitchFamily="34" charset="0"/>
                <a:hlinkClick r:id="rId4"/>
              </a:rPr>
              <a:t>/</a:t>
            </a:r>
            <a:r>
              <a:rPr lang="en-US" sz="1600" dirty="0" err="1">
                <a:latin typeface="Arial" panose="020B0604020202020204" pitchFamily="34" charset="0"/>
                <a:cs typeface="Arial" panose="020B0604020202020204" pitchFamily="34" charset="0"/>
                <a:hlinkClick r:id="rId4"/>
              </a:rPr>
              <a:t>f?p</a:t>
            </a:r>
            <a:r>
              <a:rPr lang="en-US" sz="1600" dirty="0">
                <a:latin typeface="Arial" panose="020B0604020202020204" pitchFamily="34" charset="0"/>
                <a:cs typeface="Arial" panose="020B0604020202020204" pitchFamily="34" charset="0"/>
                <a:hlinkClick r:id="rId4"/>
              </a:rPr>
              <a:t>=</a:t>
            </a:r>
            <a:r>
              <a:rPr lang="en-US" sz="1600" dirty="0" err="1">
                <a:latin typeface="Arial" panose="020B0604020202020204" pitchFamily="34" charset="0"/>
                <a:cs typeface="Arial" panose="020B0604020202020204" pitchFamily="34" charset="0"/>
                <a:hlinkClick r:id="rId4"/>
              </a:rPr>
              <a:t>guideme:gd-list#chemical</a:t>
            </a:r>
            <a:r>
              <a:rPr lang="en-US" sz="1600" dirty="0">
                <a:solidFill>
                  <a:schemeClr val="bg1"/>
                </a:solidFill>
                <a:latin typeface="Arial" panose="020B0604020202020204" pitchFamily="34" charset="0"/>
                <a:cs typeface="Arial" panose="020B0604020202020204" pitchFamily="34" charset="0"/>
              </a:rPr>
              <a:t>.</a:t>
            </a:r>
            <a:endParaRPr lang="en-US" altLang="en-US" sz="16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48D96F7-D628-92E3-AE69-F0AA43A31B09}"/>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custDataLst>
      <p:tags r:id="rId1"/>
    </p:custDataLst>
    <p:extLst>
      <p:ext uri="{BB962C8B-B14F-4D97-AF65-F5344CB8AC3E}">
        <p14:creationId xmlns:p14="http://schemas.microsoft.com/office/powerpoint/2010/main" val="610673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3"/>
          <p:cNvSpPr>
            <a:spLocks noGrp="1" noChangeArrowheads="1"/>
          </p:cNvSpPr>
          <p:nvPr>
            <p:ph type="title"/>
          </p:nvPr>
        </p:nvSpPr>
        <p:spPr/>
        <p:txBody>
          <a:bodyPr/>
          <a:lstStyle/>
          <a:p>
            <a:r>
              <a:rPr lang="en-US" altLang="en-US"/>
              <a:t>PFAS Activity Thresholds</a:t>
            </a:r>
          </a:p>
        </p:txBody>
      </p:sp>
      <p:sp>
        <p:nvSpPr>
          <p:cNvPr id="8" name="Text Placeholder 7">
            <a:extLst>
              <a:ext uri="{FF2B5EF4-FFF2-40B4-BE49-F238E27FC236}">
                <a16:creationId xmlns:a16="http://schemas.microsoft.com/office/drawing/2014/main" id="{E48D04B5-942E-2D46-B1C3-068BDC646D78}"/>
              </a:ext>
            </a:extLst>
          </p:cNvPr>
          <p:cNvSpPr>
            <a:spLocks noGrp="1"/>
          </p:cNvSpPr>
          <p:nvPr>
            <p:ph type="body" sz="quarter" idx="10"/>
          </p:nvPr>
        </p:nvSpPr>
        <p:spPr>
          <a:xfrm>
            <a:off x="577056" y="1825388"/>
            <a:ext cx="11037887" cy="855924"/>
          </a:xfrm>
        </p:spPr>
        <p:txBody>
          <a:bodyPr/>
          <a:lstStyle/>
          <a:p>
            <a:r>
              <a:rPr lang="en-US" altLang="en-US"/>
              <a:t>A TRI-covered facility must submit a reporting form a TRI-listed PFAS if it:</a:t>
            </a:r>
          </a:p>
        </p:txBody>
      </p:sp>
      <p:sp>
        <p:nvSpPr>
          <p:cNvPr id="27" name="Rectangle 26">
            <a:extLst>
              <a:ext uri="{FF2B5EF4-FFF2-40B4-BE49-F238E27FC236}">
                <a16:creationId xmlns:a16="http://schemas.microsoft.com/office/drawing/2014/main" id="{DBF4E1C6-E220-2041-8A52-324DDD900C07}"/>
              </a:ext>
              <a:ext uri="{C183D7F6-B498-43B3-948B-1728B52AA6E4}">
                <adec:decorative xmlns:adec="http://schemas.microsoft.com/office/drawing/2017/decorative" val="1"/>
              </a:ext>
            </a:extLst>
          </p:cNvPr>
          <p:cNvSpPr/>
          <p:nvPr/>
        </p:nvSpPr>
        <p:spPr>
          <a:xfrm>
            <a:off x="660513" y="2507662"/>
            <a:ext cx="11166628" cy="1694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709C38B-7019-684B-A102-E231EE32DCE1}"/>
              </a:ext>
            </a:extLst>
          </p:cNvPr>
          <p:cNvGrpSpPr/>
          <p:nvPr/>
        </p:nvGrpSpPr>
        <p:grpSpPr>
          <a:xfrm>
            <a:off x="816241" y="2740384"/>
            <a:ext cx="10367840" cy="1216705"/>
            <a:chOff x="660513" y="3196908"/>
            <a:chExt cx="10367840" cy="1216705"/>
          </a:xfrm>
        </p:grpSpPr>
        <p:sp>
          <p:nvSpPr>
            <p:cNvPr id="28" name="Oval 27">
              <a:extLst>
                <a:ext uri="{FF2B5EF4-FFF2-40B4-BE49-F238E27FC236}">
                  <a16:creationId xmlns:a16="http://schemas.microsoft.com/office/drawing/2014/main" id="{94DF3384-8BDF-9E45-9F63-0D3B7275A848}"/>
                </a:ext>
              </a:extLst>
            </p:cNvPr>
            <p:cNvSpPr/>
            <p:nvPr/>
          </p:nvSpPr>
          <p:spPr>
            <a:xfrm>
              <a:off x="4064287" y="3477158"/>
              <a:ext cx="646908" cy="646908"/>
            </a:xfrm>
            <a:prstGeom prst="ellipse">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7">
              <a:extLst>
                <a:ext uri="{FF2B5EF4-FFF2-40B4-BE49-F238E27FC236}">
                  <a16:creationId xmlns:a16="http://schemas.microsoft.com/office/drawing/2014/main" id="{6386A740-058F-E945-B8D9-838CDA356993}"/>
                </a:ext>
              </a:extLst>
            </p:cNvPr>
            <p:cNvSpPr txBox="1">
              <a:spLocks/>
            </p:cNvSpPr>
            <p:nvPr/>
          </p:nvSpPr>
          <p:spPr>
            <a:xfrm>
              <a:off x="660513" y="3196909"/>
              <a:ext cx="3079047" cy="1216704"/>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defRPr/>
              </a:pPr>
              <a:r>
                <a:rPr lang="en-US">
                  <a:solidFill>
                    <a:srgbClr val="002060"/>
                  </a:solidFill>
                  <a:latin typeface="Arial" charset="0"/>
                  <a:ea typeface="ＭＳ Ｐゴシック" charset="-128"/>
                </a:rPr>
                <a:t>Manufactured (including imported</a:t>
              </a:r>
              <a:r>
                <a:rPr lang="en-US" sz="1600" b="0">
                  <a:solidFill>
                    <a:srgbClr val="002060"/>
                  </a:solidFill>
                  <a:latin typeface="Arial" charset="0"/>
                  <a:ea typeface="ＭＳ Ｐゴシック" charset="-128"/>
                </a:rPr>
                <a:t>)</a:t>
              </a:r>
              <a:endParaRPr lang="en-US" sz="1600" b="0" u="sng">
                <a:solidFill>
                  <a:srgbClr val="002060"/>
                </a:solidFill>
                <a:latin typeface="Arial" charset="0"/>
                <a:ea typeface="ＭＳ Ｐゴシック" charset="-128"/>
              </a:endParaRPr>
            </a:p>
            <a:p>
              <a:pPr indent="-220758">
                <a:spcBef>
                  <a:spcPts val="500"/>
                </a:spcBef>
                <a:defRPr/>
              </a:pPr>
              <a:r>
                <a:rPr lang="en-US" sz="1600" b="0">
                  <a:solidFill>
                    <a:srgbClr val="002060"/>
                  </a:solidFill>
                  <a:latin typeface="Arial" charset="0"/>
                  <a:ea typeface="ＭＳ Ｐゴシック" charset="-128"/>
                </a:rPr>
                <a:t>more than </a:t>
              </a:r>
              <a:r>
                <a:rPr lang="en-US" sz="1600" b="0" i="1">
                  <a:solidFill>
                    <a:srgbClr val="002060"/>
                  </a:solidFill>
                  <a:latin typeface="Arial" charset="0"/>
                  <a:ea typeface="ＭＳ Ｐゴシック" charset="-128"/>
                </a:rPr>
                <a:t>100</a:t>
              </a:r>
              <a:r>
                <a:rPr lang="en-US" sz="1600" b="0">
                  <a:solidFill>
                    <a:srgbClr val="002060"/>
                  </a:solidFill>
                  <a:latin typeface="Arial" charset="0"/>
                  <a:ea typeface="ＭＳ Ｐゴシック" charset="-128"/>
                </a:rPr>
                <a:t> pounds of the chemical in the reporting year</a:t>
              </a:r>
            </a:p>
          </p:txBody>
        </p:sp>
        <p:sp>
          <p:nvSpPr>
            <p:cNvPr id="37" name="Text Placeholder 7">
              <a:extLst>
                <a:ext uri="{FF2B5EF4-FFF2-40B4-BE49-F238E27FC236}">
                  <a16:creationId xmlns:a16="http://schemas.microsoft.com/office/drawing/2014/main" id="{739090D9-A6EA-B843-95B2-405D3484EAB7}"/>
                </a:ext>
              </a:extLst>
            </p:cNvPr>
            <p:cNvSpPr txBox="1">
              <a:spLocks/>
            </p:cNvSpPr>
            <p:nvPr/>
          </p:nvSpPr>
          <p:spPr>
            <a:xfrm>
              <a:off x="5111182" y="3196909"/>
              <a:ext cx="2411772" cy="1216703"/>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spcBef>
                  <a:spcPts val="500"/>
                </a:spcBef>
                <a:defRPr/>
              </a:pPr>
              <a:r>
                <a:rPr lang="en-US">
                  <a:solidFill>
                    <a:srgbClr val="002060"/>
                  </a:solidFill>
                  <a:latin typeface="Arial" charset="0"/>
                  <a:ea typeface="ＭＳ Ｐゴシック" charset="-128"/>
                </a:rPr>
                <a:t>Processed </a:t>
              </a:r>
              <a:endParaRPr lang="en-US" sz="1600" b="0">
                <a:solidFill>
                  <a:srgbClr val="002060"/>
                </a:solidFill>
                <a:latin typeface="Arial" charset="0"/>
                <a:ea typeface="ＭＳ Ｐゴシック" charset="-128"/>
              </a:endParaRPr>
            </a:p>
            <a:p>
              <a:pPr indent="-220758">
                <a:spcBef>
                  <a:spcPts val="500"/>
                </a:spcBef>
                <a:defRPr/>
              </a:pPr>
              <a:r>
                <a:rPr lang="en-US" sz="1600" b="0">
                  <a:solidFill>
                    <a:srgbClr val="002060"/>
                  </a:solidFill>
                  <a:latin typeface="Arial" charset="0"/>
                  <a:ea typeface="ＭＳ Ｐゴシック" charset="-128"/>
                </a:rPr>
                <a:t>more than </a:t>
              </a:r>
              <a:r>
                <a:rPr lang="en-US" sz="1600" b="0" i="1">
                  <a:solidFill>
                    <a:srgbClr val="002060"/>
                  </a:solidFill>
                  <a:latin typeface="Arial" charset="0"/>
                  <a:ea typeface="ＭＳ Ｐゴシック" charset="-128"/>
                </a:rPr>
                <a:t>100</a:t>
              </a:r>
              <a:r>
                <a:rPr lang="en-US" sz="1600" b="0">
                  <a:solidFill>
                    <a:srgbClr val="002060"/>
                  </a:solidFill>
                  <a:latin typeface="Arial" charset="0"/>
                  <a:ea typeface="ＭＳ Ｐゴシック" charset="-128"/>
                </a:rPr>
                <a:t> pounds of the chemical in the reporting year</a:t>
              </a:r>
              <a:endParaRPr lang="en-US" sz="1600" b="0" i="1">
                <a:solidFill>
                  <a:srgbClr val="002060"/>
                </a:solidFill>
                <a:latin typeface="Arial" charset="0"/>
                <a:ea typeface="ＭＳ Ｐゴシック" charset="-128"/>
              </a:endParaRPr>
            </a:p>
          </p:txBody>
        </p:sp>
        <p:sp>
          <p:nvSpPr>
            <p:cNvPr id="38" name="Text Placeholder 7">
              <a:extLst>
                <a:ext uri="{FF2B5EF4-FFF2-40B4-BE49-F238E27FC236}">
                  <a16:creationId xmlns:a16="http://schemas.microsoft.com/office/drawing/2014/main" id="{35362DC9-A908-6D43-A7C4-78A5DFACE61D}"/>
                </a:ext>
              </a:extLst>
            </p:cNvPr>
            <p:cNvSpPr txBox="1">
              <a:spLocks/>
            </p:cNvSpPr>
            <p:nvPr/>
          </p:nvSpPr>
          <p:spPr>
            <a:xfrm>
              <a:off x="8616581" y="3196908"/>
              <a:ext cx="2411772" cy="1138315"/>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defRPr/>
              </a:pPr>
              <a:r>
                <a:rPr lang="en-US">
                  <a:solidFill>
                    <a:srgbClr val="002060"/>
                  </a:solidFill>
                  <a:latin typeface="Arial" charset="0"/>
                  <a:ea typeface="ＭＳ Ｐゴシック" charset="-128"/>
                </a:rPr>
                <a:t>Otherwise Used</a:t>
              </a:r>
            </a:p>
            <a:p>
              <a:pPr indent="-220758">
                <a:spcBef>
                  <a:spcPts val="500"/>
                </a:spcBef>
                <a:defRPr/>
              </a:pPr>
              <a:r>
                <a:rPr lang="en-US" sz="1600" b="0">
                  <a:solidFill>
                    <a:srgbClr val="002060"/>
                  </a:solidFill>
                  <a:latin typeface="Arial" charset="0"/>
                  <a:ea typeface="ＭＳ Ｐゴシック" charset="-128"/>
                </a:rPr>
                <a:t>more than </a:t>
              </a:r>
              <a:r>
                <a:rPr lang="en-US" sz="1600" b="0" i="1">
                  <a:solidFill>
                    <a:srgbClr val="002060"/>
                  </a:solidFill>
                  <a:latin typeface="Arial" charset="0"/>
                  <a:ea typeface="ＭＳ Ｐゴシック" charset="-128"/>
                </a:rPr>
                <a:t>100</a:t>
              </a:r>
              <a:r>
                <a:rPr lang="en-US" sz="1600" b="0">
                  <a:solidFill>
                    <a:srgbClr val="002060"/>
                  </a:solidFill>
                  <a:latin typeface="Arial" charset="0"/>
                  <a:ea typeface="ＭＳ Ｐゴシック" charset="-128"/>
                </a:rPr>
                <a:t> pounds of the chemical in the reporting year</a:t>
              </a:r>
            </a:p>
          </p:txBody>
        </p:sp>
        <p:sp>
          <p:nvSpPr>
            <p:cNvPr id="43" name="Oval 42">
              <a:extLst>
                <a:ext uri="{FF2B5EF4-FFF2-40B4-BE49-F238E27FC236}">
                  <a16:creationId xmlns:a16="http://schemas.microsoft.com/office/drawing/2014/main" id="{7840B078-670E-2247-A8D0-FB791B61AD6C}"/>
                </a:ext>
              </a:extLst>
            </p:cNvPr>
            <p:cNvSpPr/>
            <p:nvPr/>
          </p:nvSpPr>
          <p:spPr>
            <a:xfrm>
              <a:off x="7784949" y="3477158"/>
              <a:ext cx="646908" cy="646908"/>
            </a:xfrm>
            <a:prstGeom prst="ellipse">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5D5FDE-5C39-E942-9AFE-02387DAA74BA}"/>
                </a:ext>
              </a:extLst>
            </p:cNvPr>
            <p:cNvSpPr/>
            <p:nvPr/>
          </p:nvSpPr>
          <p:spPr>
            <a:xfrm>
              <a:off x="4108830" y="3614603"/>
              <a:ext cx="530915" cy="369332"/>
            </a:xfrm>
            <a:prstGeom prst="rect">
              <a:avLst/>
            </a:prstGeom>
          </p:spPr>
          <p:txBody>
            <a:bodyPr wrap="none">
              <a:spAutoFit/>
            </a:bodyPr>
            <a:lstStyle/>
            <a:p>
              <a:r>
                <a:rPr lang="en-US">
                  <a:solidFill>
                    <a:schemeClr val="bg1"/>
                  </a:solidFill>
                  <a:latin typeface="Arial" charset="0"/>
                  <a:ea typeface="ＭＳ Ｐゴシック" charset="-128"/>
                </a:rPr>
                <a:t>OR</a:t>
              </a:r>
              <a:endParaRPr lang="en-US">
                <a:solidFill>
                  <a:schemeClr val="bg1"/>
                </a:solidFill>
              </a:endParaRPr>
            </a:p>
          </p:txBody>
        </p:sp>
        <p:sp>
          <p:nvSpPr>
            <p:cNvPr id="45" name="Rectangle 44">
              <a:extLst>
                <a:ext uri="{FF2B5EF4-FFF2-40B4-BE49-F238E27FC236}">
                  <a16:creationId xmlns:a16="http://schemas.microsoft.com/office/drawing/2014/main" id="{0AD40BB6-F033-8F4D-9E39-3CECCC2370EA}"/>
                </a:ext>
              </a:extLst>
            </p:cNvPr>
            <p:cNvSpPr/>
            <p:nvPr/>
          </p:nvSpPr>
          <p:spPr>
            <a:xfrm>
              <a:off x="7829492" y="3614603"/>
              <a:ext cx="530915" cy="369332"/>
            </a:xfrm>
            <a:prstGeom prst="rect">
              <a:avLst/>
            </a:prstGeom>
          </p:spPr>
          <p:txBody>
            <a:bodyPr wrap="none">
              <a:spAutoFit/>
            </a:bodyPr>
            <a:lstStyle/>
            <a:p>
              <a:r>
                <a:rPr lang="en-US">
                  <a:solidFill>
                    <a:schemeClr val="bg1"/>
                  </a:solidFill>
                  <a:latin typeface="Arial" charset="0"/>
                  <a:ea typeface="ＭＳ Ｐゴシック" charset="-128"/>
                </a:rPr>
                <a:t>OR</a:t>
              </a:r>
              <a:endParaRPr lang="en-US">
                <a:solidFill>
                  <a:schemeClr val="bg1"/>
                </a:solidFill>
              </a:endParaRPr>
            </a:p>
          </p:txBody>
        </p:sp>
      </p:grpSp>
      <p:sp>
        <p:nvSpPr>
          <p:cNvPr id="49" name="Rectangle 48">
            <a:extLst>
              <a:ext uri="{FF2B5EF4-FFF2-40B4-BE49-F238E27FC236}">
                <a16:creationId xmlns:a16="http://schemas.microsoft.com/office/drawing/2014/main" id="{D5503BC4-4B4B-7C42-8EF0-82AE4F55F226}"/>
              </a:ext>
            </a:extLst>
          </p:cNvPr>
          <p:cNvSpPr/>
          <p:nvPr/>
        </p:nvSpPr>
        <p:spPr>
          <a:xfrm>
            <a:off x="577056" y="4687223"/>
            <a:ext cx="9126829" cy="400110"/>
          </a:xfrm>
          <a:prstGeom prst="rect">
            <a:avLst/>
          </a:prstGeom>
        </p:spPr>
        <p:txBody>
          <a:bodyPr wrap="square" lIns="91440" tIns="45720" rIns="91440" bIns="45720" anchor="t">
            <a:spAutoFit/>
          </a:bodyPr>
          <a:lstStyle/>
          <a:p>
            <a:r>
              <a:rPr lang="en-US" altLang="en-US" sz="2000" b="1" dirty="0">
                <a:solidFill>
                  <a:schemeClr val="bg1"/>
                </a:solidFill>
                <a:latin typeface="Arial"/>
                <a:cs typeface="Arial"/>
              </a:rPr>
              <a:t>205 TRI-listed PFAS are reportable for RY 2025.</a:t>
            </a:r>
          </a:p>
        </p:txBody>
      </p:sp>
      <p:sp>
        <p:nvSpPr>
          <p:cNvPr id="2" name="TextBox 1">
            <a:extLst>
              <a:ext uri="{FF2B5EF4-FFF2-40B4-BE49-F238E27FC236}">
                <a16:creationId xmlns:a16="http://schemas.microsoft.com/office/drawing/2014/main" id="{C8714457-DC48-FFB1-858B-BDD9D3EAE8D9}"/>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custDataLst>
      <p:tags r:id="rId1"/>
    </p:custDataLst>
    <p:extLst>
      <p:ext uri="{BB962C8B-B14F-4D97-AF65-F5344CB8AC3E}">
        <p14:creationId xmlns:p14="http://schemas.microsoft.com/office/powerpoint/2010/main" val="1281428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3"/>
          <p:cNvSpPr>
            <a:spLocks noGrp="1" noChangeArrowheads="1"/>
          </p:cNvSpPr>
          <p:nvPr>
            <p:ph type="title"/>
          </p:nvPr>
        </p:nvSpPr>
        <p:spPr/>
        <p:txBody>
          <a:bodyPr/>
          <a:lstStyle/>
          <a:p>
            <a:r>
              <a:rPr lang="en-US" altLang="en-US">
                <a:solidFill>
                  <a:srgbClr val="006CB6"/>
                </a:solidFill>
              </a:rPr>
              <a:t> Chemicals of Special Concern and Activity Thresholds</a:t>
            </a:r>
          </a:p>
        </p:txBody>
      </p:sp>
      <p:sp>
        <p:nvSpPr>
          <p:cNvPr id="12" name="Rectangle 4"/>
          <p:cNvSpPr txBox="1">
            <a:spLocks noChangeArrowheads="1"/>
          </p:cNvSpPr>
          <p:nvPr/>
        </p:nvSpPr>
        <p:spPr bwMode="auto">
          <a:xfrm>
            <a:off x="76505" y="1507330"/>
            <a:ext cx="12115493" cy="369312"/>
          </a:xfrm>
          <a:prstGeom prst="rect">
            <a:avLst/>
          </a:prstGeom>
          <a:noFill/>
          <a:ln w="9525">
            <a:noFill/>
            <a:miter lim="800000"/>
            <a:headEnd/>
            <a:tailEnd/>
          </a:ln>
        </p:spPr>
        <p:txBody>
          <a:bodyPr wrap="square" lIns="91421" tIns="45710" rIns="91421" bIns="45710">
            <a:spAutoFit/>
          </a:bodyPr>
          <a:lstStyle/>
          <a:p>
            <a:pPr defTabSz="914212">
              <a:lnSpc>
                <a:spcPct val="90000"/>
              </a:lnSpc>
              <a:spcBef>
                <a:spcPct val="20000"/>
              </a:spcBef>
              <a:defRPr/>
            </a:pPr>
            <a:r>
              <a:rPr lang="en-US" sz="2000" b="1" kern="0">
                <a:solidFill>
                  <a:schemeClr val="bg1"/>
                </a:solidFill>
                <a:latin typeface="Arial" panose="020B0604020202020204" pitchFamily="34" charset="0"/>
                <a:cs typeface="Arial" panose="020B0604020202020204" pitchFamily="34" charset="0"/>
              </a:rPr>
              <a:t>Chemicals of special concern are subject to separate, lower activity thresholds. (40 CFR § 372.28)</a:t>
            </a:r>
          </a:p>
        </p:txBody>
      </p:sp>
      <p:sp>
        <p:nvSpPr>
          <p:cNvPr id="29" name="Text Placeholder 28">
            <a:extLst>
              <a:ext uri="{FF2B5EF4-FFF2-40B4-BE49-F238E27FC236}">
                <a16:creationId xmlns:a16="http://schemas.microsoft.com/office/drawing/2014/main" id="{0272749F-6F3F-464E-9C4C-E03F8B6DBAD3}"/>
              </a:ext>
            </a:extLst>
          </p:cNvPr>
          <p:cNvSpPr>
            <a:spLocks noGrp="1"/>
          </p:cNvSpPr>
          <p:nvPr>
            <p:ph type="body" sz="quarter" idx="10"/>
          </p:nvPr>
        </p:nvSpPr>
        <p:spPr>
          <a:xfrm>
            <a:off x="480767" y="2085614"/>
            <a:ext cx="3588710" cy="3464753"/>
          </a:xfrm>
        </p:spPr>
        <p:txBody>
          <a:bodyPr/>
          <a:lstStyle/>
          <a:p>
            <a:r>
              <a:rPr lang="en-US" altLang="en-US"/>
              <a:t>100 </a:t>
            </a:r>
            <a:r>
              <a:rPr lang="en-US" altLang="en-US" err="1"/>
              <a:t>lb</a:t>
            </a:r>
            <a:r>
              <a:rPr lang="en-US" altLang="en-US"/>
              <a:t>/yr (manufactured, processed, or otherwise used):</a:t>
            </a:r>
          </a:p>
          <a:p>
            <a:pPr lvl="1"/>
            <a:r>
              <a:rPr lang="en-US" altLang="en-US"/>
              <a:t>Aldrin</a:t>
            </a:r>
          </a:p>
          <a:p>
            <a:pPr lvl="1"/>
            <a:r>
              <a:rPr lang="en-US" altLang="en-US"/>
              <a:t>Hexabromocyclododecane</a:t>
            </a:r>
          </a:p>
          <a:p>
            <a:pPr lvl="1"/>
            <a:r>
              <a:rPr lang="en-US" altLang="en-US"/>
              <a:t>Lead*</a:t>
            </a:r>
          </a:p>
          <a:p>
            <a:pPr lvl="1"/>
            <a:r>
              <a:rPr lang="en-US" altLang="en-US"/>
              <a:t>Lead compounds</a:t>
            </a:r>
          </a:p>
          <a:p>
            <a:pPr lvl="1"/>
            <a:r>
              <a:rPr lang="en-US" altLang="en-US"/>
              <a:t>Pendimethalin</a:t>
            </a:r>
          </a:p>
          <a:p>
            <a:pPr lvl="1"/>
            <a:r>
              <a:rPr lang="en-US" altLang="en-US"/>
              <a:t>PFAS</a:t>
            </a:r>
          </a:p>
          <a:p>
            <a:pPr lvl="1"/>
            <a:r>
              <a:rPr lang="en-US" altLang="en-US"/>
              <a:t>Polycyclic aromatic compounds</a:t>
            </a:r>
          </a:p>
          <a:p>
            <a:pPr lvl="1"/>
            <a:r>
              <a:rPr lang="en-US" altLang="en-US"/>
              <a:t>Tetrabromobisphenol A</a:t>
            </a:r>
          </a:p>
          <a:p>
            <a:pPr lvl="1"/>
            <a:r>
              <a:rPr lang="en-US" altLang="en-US"/>
              <a:t>Trifluralin</a:t>
            </a:r>
          </a:p>
          <a:p>
            <a:pPr lvl="1"/>
            <a:r>
              <a:rPr lang="en-US" altLang="en-US"/>
              <a:t>Methoxychlor</a:t>
            </a:r>
          </a:p>
          <a:p>
            <a:pPr lvl="1"/>
            <a:r>
              <a:rPr lang="en-US" altLang="en-US"/>
              <a:t>1,3,4,6,7,8-Hexahydro-4,6,6,7,8,8-hexamethylcyclopenta[g]-2-benzopyran </a:t>
            </a:r>
          </a:p>
          <a:p>
            <a:pPr lvl="1"/>
            <a:endParaRPr lang="en-US" altLang="en-US"/>
          </a:p>
        </p:txBody>
      </p:sp>
      <p:sp>
        <p:nvSpPr>
          <p:cNvPr id="25" name="Text Placeholder 24">
            <a:extLst>
              <a:ext uri="{FF2B5EF4-FFF2-40B4-BE49-F238E27FC236}">
                <a16:creationId xmlns:a16="http://schemas.microsoft.com/office/drawing/2014/main" id="{999FA441-FDD4-5649-964A-169BE64C26EC}"/>
              </a:ext>
            </a:extLst>
          </p:cNvPr>
          <p:cNvSpPr>
            <a:spLocks noGrp="1"/>
          </p:cNvSpPr>
          <p:nvPr>
            <p:ph type="body" sz="quarter" idx="11"/>
          </p:nvPr>
        </p:nvSpPr>
        <p:spPr>
          <a:xfrm>
            <a:off x="4480014" y="2095504"/>
            <a:ext cx="3451199" cy="3464753"/>
          </a:xfrm>
        </p:spPr>
        <p:txBody>
          <a:bodyPr/>
          <a:lstStyle/>
          <a:p>
            <a:r>
              <a:rPr lang="en-US" altLang="en-US"/>
              <a:t>10 </a:t>
            </a:r>
            <a:r>
              <a:rPr lang="en-US" altLang="en-US" err="1"/>
              <a:t>lb</a:t>
            </a:r>
            <a:r>
              <a:rPr lang="en-US" altLang="en-US"/>
              <a:t>/yr (manufactured, processed, or otherwise used):</a:t>
            </a:r>
          </a:p>
          <a:p>
            <a:pPr lvl="1">
              <a:spcAft>
                <a:spcPts val="200"/>
              </a:spcAft>
            </a:pPr>
            <a:r>
              <a:rPr lang="en-US" altLang="en-US"/>
              <a:t>Chlordane</a:t>
            </a:r>
          </a:p>
          <a:p>
            <a:pPr lvl="1">
              <a:spcAft>
                <a:spcPts val="200"/>
              </a:spcAft>
            </a:pPr>
            <a:r>
              <a:rPr lang="en-US" altLang="en-US"/>
              <a:t>Heptachlor</a:t>
            </a:r>
          </a:p>
          <a:p>
            <a:pPr lvl="1">
              <a:spcAft>
                <a:spcPts val="200"/>
              </a:spcAft>
            </a:pPr>
            <a:r>
              <a:rPr lang="en-US" altLang="en-US"/>
              <a:t>Mercury</a:t>
            </a:r>
          </a:p>
          <a:p>
            <a:pPr lvl="1">
              <a:spcAft>
                <a:spcPts val="200"/>
              </a:spcAft>
            </a:pPr>
            <a:r>
              <a:rPr lang="en-US" altLang="en-US"/>
              <a:t>Toxaphene</a:t>
            </a:r>
          </a:p>
          <a:p>
            <a:pPr lvl="1">
              <a:spcAft>
                <a:spcPts val="200"/>
              </a:spcAft>
            </a:pPr>
            <a:r>
              <a:rPr lang="en-US" altLang="en-US"/>
              <a:t>Isodrin</a:t>
            </a:r>
          </a:p>
          <a:p>
            <a:pPr lvl="1">
              <a:spcAft>
                <a:spcPts val="200"/>
              </a:spcAft>
            </a:pPr>
            <a:r>
              <a:rPr lang="en-US" altLang="en-US"/>
              <a:t>Polychlorinated biphenyls</a:t>
            </a:r>
          </a:p>
          <a:p>
            <a:pPr lvl="1">
              <a:spcAft>
                <a:spcPts val="200"/>
              </a:spcAft>
            </a:pPr>
            <a:r>
              <a:rPr lang="en-US" altLang="en-US"/>
              <a:t>Benzo[</a:t>
            </a:r>
            <a:r>
              <a:rPr lang="en-US" altLang="en-US" err="1"/>
              <a:t>g,h,i</a:t>
            </a:r>
            <a:r>
              <a:rPr lang="en-US" altLang="en-US"/>
              <a:t>]perylene</a:t>
            </a:r>
          </a:p>
          <a:p>
            <a:pPr lvl="1">
              <a:spcAft>
                <a:spcPts val="200"/>
              </a:spcAft>
            </a:pPr>
            <a:r>
              <a:rPr lang="en-US" altLang="en-US"/>
              <a:t>Hexachlorobenzene </a:t>
            </a:r>
          </a:p>
          <a:p>
            <a:pPr lvl="1">
              <a:spcAft>
                <a:spcPts val="200"/>
              </a:spcAft>
            </a:pPr>
            <a:r>
              <a:rPr lang="en-US" altLang="en-US"/>
              <a:t>Mercury compounds</a:t>
            </a:r>
          </a:p>
          <a:p>
            <a:pPr lvl="1">
              <a:spcAft>
                <a:spcPts val="200"/>
              </a:spcAft>
            </a:pPr>
            <a:r>
              <a:rPr lang="en-US" altLang="en-US"/>
              <a:t>Octachlorostyrene</a:t>
            </a:r>
          </a:p>
          <a:p>
            <a:pPr lvl="1">
              <a:spcAft>
                <a:spcPts val="200"/>
              </a:spcAft>
            </a:pPr>
            <a:r>
              <a:rPr lang="en-US" altLang="en-US"/>
              <a:t>Pentachlorobenzene</a:t>
            </a:r>
          </a:p>
          <a:p>
            <a:endParaRPr lang="en-US"/>
          </a:p>
        </p:txBody>
      </p:sp>
      <p:sp>
        <p:nvSpPr>
          <p:cNvPr id="27" name="Text Placeholder 26">
            <a:extLst>
              <a:ext uri="{FF2B5EF4-FFF2-40B4-BE49-F238E27FC236}">
                <a16:creationId xmlns:a16="http://schemas.microsoft.com/office/drawing/2014/main" id="{F171D36C-5B0F-F84E-A369-D6B58A194AE9}"/>
              </a:ext>
            </a:extLst>
          </p:cNvPr>
          <p:cNvSpPr>
            <a:spLocks noGrp="1"/>
          </p:cNvSpPr>
          <p:nvPr>
            <p:ph type="body" sz="quarter" idx="12"/>
          </p:nvPr>
        </p:nvSpPr>
        <p:spPr>
          <a:xfrm>
            <a:off x="8558421" y="2085613"/>
            <a:ext cx="3710581" cy="3464753"/>
          </a:xfrm>
        </p:spPr>
        <p:txBody>
          <a:bodyPr/>
          <a:lstStyle/>
          <a:p>
            <a:pPr>
              <a:spcAft>
                <a:spcPts val="300"/>
              </a:spcAft>
            </a:pPr>
            <a:r>
              <a:rPr lang="en-US" altLang="en-US"/>
              <a:t>0.1 g/yr (manufactured, </a:t>
            </a:r>
            <a:br>
              <a:rPr lang="en-US" altLang="en-US"/>
            </a:br>
            <a:r>
              <a:rPr lang="en-US" altLang="en-US"/>
              <a:t>processed, or otherwise used):</a:t>
            </a:r>
          </a:p>
          <a:p>
            <a:pPr lvl="1"/>
            <a:r>
              <a:rPr lang="en-US" altLang="en-US"/>
              <a:t>Dioxin and dioxin-like compounds</a:t>
            </a:r>
          </a:p>
          <a:p>
            <a:endParaRPr lang="en-US"/>
          </a:p>
        </p:txBody>
      </p:sp>
      <p:sp>
        <p:nvSpPr>
          <p:cNvPr id="48" name="Rectangle 47">
            <a:extLst>
              <a:ext uri="{FF2B5EF4-FFF2-40B4-BE49-F238E27FC236}">
                <a16:creationId xmlns:a16="http://schemas.microsoft.com/office/drawing/2014/main" id="{699B5B04-257A-F640-8537-7DB9BB70AAC4}"/>
              </a:ext>
            </a:extLst>
          </p:cNvPr>
          <p:cNvSpPr/>
          <p:nvPr/>
        </p:nvSpPr>
        <p:spPr>
          <a:xfrm>
            <a:off x="7458012" y="6003403"/>
            <a:ext cx="4733988" cy="307777"/>
          </a:xfrm>
          <a:prstGeom prst="rect">
            <a:avLst/>
          </a:prstGeom>
        </p:spPr>
        <p:txBody>
          <a:bodyPr wrap="none">
            <a:spAutoFit/>
          </a:bodyPr>
          <a:lstStyle/>
          <a:p>
            <a:r>
              <a:rPr lang="en-US" altLang="en-US" sz="1400" i="1">
                <a:solidFill>
                  <a:schemeClr val="bg1"/>
                </a:solidFill>
                <a:latin typeface="Arial" panose="020B0604020202020204" pitchFamily="34" charset="0"/>
                <a:cs typeface="Arial" panose="020B0604020202020204" pitchFamily="34" charset="0"/>
              </a:rPr>
              <a:t> *Excluding lead in stainless steel, brass, or bronze alloys</a:t>
            </a:r>
            <a:endParaRPr lang="en-US" sz="1400" i="1">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5E22599-2CCD-DA3D-C1F4-11468F3A2C80}"/>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custDataLst>
      <p:tags r:id="rId1"/>
    </p:custDataLst>
    <p:extLst>
      <p:ext uri="{BB962C8B-B14F-4D97-AF65-F5344CB8AC3E}">
        <p14:creationId xmlns:p14="http://schemas.microsoft.com/office/powerpoint/2010/main" val="1021451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normAutofit/>
          </a:bodyPr>
          <a:lstStyle/>
          <a:p>
            <a:r>
              <a:rPr lang="en-US" altLang="en-US" dirty="0"/>
              <a:t>Threshold Guidance</a:t>
            </a:r>
          </a:p>
        </p:txBody>
      </p:sp>
      <p:sp>
        <p:nvSpPr>
          <p:cNvPr id="11" name="Text Placeholder 2">
            <a:extLst>
              <a:ext uri="{FF2B5EF4-FFF2-40B4-BE49-F238E27FC236}">
                <a16:creationId xmlns:a16="http://schemas.microsoft.com/office/drawing/2014/main" id="{39629994-20E1-5244-90F2-EDE0559F37D0}"/>
              </a:ext>
            </a:extLst>
          </p:cNvPr>
          <p:cNvSpPr txBox="1">
            <a:spLocks/>
          </p:cNvSpPr>
          <p:nvPr/>
        </p:nvSpPr>
        <p:spPr>
          <a:xfrm>
            <a:off x="481015" y="1642894"/>
            <a:ext cx="11710985" cy="510363"/>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a:t>The following activities are not considered “manufacturing,” “processing,” or “otherwise use”:</a:t>
            </a:r>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0"/>
          </p:nvPr>
        </p:nvSpPr>
        <p:spPr>
          <a:xfrm>
            <a:off x="481015" y="2276593"/>
            <a:ext cx="5318270" cy="3383545"/>
          </a:xfrm>
        </p:spPr>
        <p:txBody>
          <a:bodyPr/>
          <a:lstStyle/>
          <a:p>
            <a:pPr>
              <a:spcAft>
                <a:spcPts val="300"/>
              </a:spcAft>
            </a:pPr>
            <a:r>
              <a:rPr lang="en-US" altLang="en-US" sz="1800" dirty="0"/>
              <a:t>Remediation </a:t>
            </a:r>
          </a:p>
          <a:p>
            <a:pPr marL="568325" lvl="1" indent="-222250">
              <a:spcAft>
                <a:spcPts val="200"/>
              </a:spcAft>
            </a:pPr>
            <a:r>
              <a:rPr lang="en-US" altLang="en-US" sz="1400" dirty="0"/>
              <a:t>Chemicals being remediated are not manufactured, processed, or otherwise used.</a:t>
            </a:r>
          </a:p>
          <a:p>
            <a:pPr marL="568325" lvl="1" indent="-222250">
              <a:spcAft>
                <a:spcPts val="200"/>
              </a:spcAft>
            </a:pPr>
            <a:r>
              <a:rPr lang="en-US" altLang="en-US" sz="1400" dirty="0"/>
              <a:t>Chemicals used to remediate waste ARE counted as otherwise used.</a:t>
            </a:r>
          </a:p>
          <a:p>
            <a:pPr marL="568325" lvl="1" indent="-222250"/>
            <a:r>
              <a:rPr lang="en-US" altLang="en-US" sz="1400" dirty="0"/>
              <a:t>Chemicals manufactured when treating or remediating waste ARE counted toward the manufacturing threshold</a:t>
            </a:r>
          </a:p>
          <a:p>
            <a:r>
              <a:rPr lang="en-US" altLang="en-US" sz="1800" dirty="0"/>
              <a:t>Treatment of wastes generated on site</a:t>
            </a:r>
          </a:p>
          <a:p>
            <a:pPr marL="568325" lvl="1" indent="-222250"/>
            <a:r>
              <a:rPr lang="en-US" altLang="en-US" sz="1400" dirty="0"/>
              <a:t>Wastes brought in from off site for treatment or other management count towards the otherwise use threshold.</a:t>
            </a:r>
          </a:p>
          <a:p>
            <a:r>
              <a:rPr lang="en-US" altLang="en-US" sz="1800" dirty="0"/>
              <a:t>Storage</a:t>
            </a:r>
          </a:p>
        </p:txBody>
      </p:sp>
      <p:sp>
        <p:nvSpPr>
          <p:cNvPr id="10" name="Text Placeholder 2">
            <a:extLst>
              <a:ext uri="{FF2B5EF4-FFF2-40B4-BE49-F238E27FC236}">
                <a16:creationId xmlns:a16="http://schemas.microsoft.com/office/drawing/2014/main" id="{2551CBE8-3DA0-A541-B7A8-E8D9D72B0D7E}"/>
              </a:ext>
            </a:extLst>
          </p:cNvPr>
          <p:cNvSpPr txBox="1">
            <a:spLocks/>
          </p:cNvSpPr>
          <p:nvPr/>
        </p:nvSpPr>
        <p:spPr>
          <a:xfrm>
            <a:off x="6096000" y="2217091"/>
            <a:ext cx="5558279" cy="1751275"/>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a:t>Recycling </a:t>
            </a:r>
            <a:r>
              <a:rPr lang="en-US" altLang="en-US" sz="1800" dirty="0"/>
              <a:t>on site </a:t>
            </a:r>
            <a:r>
              <a:rPr lang="en-US" altLang="en-US" sz="1800"/>
              <a:t>for use </a:t>
            </a:r>
            <a:r>
              <a:rPr lang="en-US" altLang="en-US" sz="1800" dirty="0"/>
              <a:t>on site</a:t>
            </a:r>
            <a:endParaRPr lang="en-US" altLang="en-US" sz="1800"/>
          </a:p>
          <a:p>
            <a:r>
              <a:rPr lang="en-US" altLang="en-US" sz="1800"/>
              <a:t>Transferring chemicals off-site for further waste management (except off-site transfers for recycling)</a:t>
            </a:r>
          </a:p>
          <a:p>
            <a:pPr lvl="1"/>
            <a:r>
              <a:rPr lang="en-US" altLang="en-US" sz="1400"/>
              <a:t>Chemicals sent off-site for recycling are counted as processed.</a:t>
            </a:r>
          </a:p>
        </p:txBody>
      </p:sp>
      <p:sp>
        <p:nvSpPr>
          <p:cNvPr id="16" name="Rectangle 15">
            <a:extLst>
              <a:ext uri="{FF2B5EF4-FFF2-40B4-BE49-F238E27FC236}">
                <a16:creationId xmlns:a16="http://schemas.microsoft.com/office/drawing/2014/main" id="{FE17A2FE-AF90-7A4D-82A9-5261A40B1D1E}"/>
              </a:ext>
              <a:ext uri="{C183D7F6-B498-43B3-948B-1728B52AA6E4}">
                <adec:decorative xmlns:adec="http://schemas.microsoft.com/office/drawing/2017/decorative" val="1"/>
              </a:ext>
            </a:extLst>
          </p:cNvPr>
          <p:cNvSpPr/>
          <p:nvPr/>
        </p:nvSpPr>
        <p:spPr>
          <a:xfrm>
            <a:off x="6322168" y="4413367"/>
            <a:ext cx="5765929" cy="175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4E57A125-7EAC-FA4D-A4F0-28906ADEE40B}"/>
              </a:ext>
            </a:extLst>
          </p:cNvPr>
          <p:cNvSpPr txBox="1">
            <a:spLocks/>
          </p:cNvSpPr>
          <p:nvPr/>
        </p:nvSpPr>
        <p:spPr>
          <a:xfrm>
            <a:off x="6445698" y="4480070"/>
            <a:ext cx="5395476" cy="1617871"/>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a:solidFill>
                  <a:srgbClr val="006CB6"/>
                </a:solidFill>
              </a:rPr>
              <a:t>These activities do not constitute threshold activities</a:t>
            </a:r>
            <a:r>
              <a:rPr lang="en-US" altLang="en-US" sz="1400" b="0">
                <a:solidFill>
                  <a:srgbClr val="006CB6"/>
                </a:solidFill>
              </a:rPr>
              <a:t> but are not exempt from reporting if a threshold is exceeded through other activities unless specifically eligible for one of the reporting exemptions.</a:t>
            </a:r>
          </a:p>
          <a:p>
            <a:r>
              <a:rPr lang="en-US" altLang="en-US" sz="1400" b="0">
                <a:solidFill>
                  <a:srgbClr val="006CB6"/>
                </a:solidFill>
              </a:rPr>
              <a:t>Chemicals coincidentally manufactured during waste treatment or remediation must be considered.</a:t>
            </a:r>
          </a:p>
        </p:txBody>
      </p:sp>
      <p:sp>
        <p:nvSpPr>
          <p:cNvPr id="2" name="TextBox 1">
            <a:extLst>
              <a:ext uri="{FF2B5EF4-FFF2-40B4-BE49-F238E27FC236}">
                <a16:creationId xmlns:a16="http://schemas.microsoft.com/office/drawing/2014/main" id="{C3BB6CDB-482F-185B-269F-8BBCEE937166}"/>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2895890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normAutofit fontScale="90000"/>
          </a:bodyPr>
          <a:lstStyle/>
          <a:p>
            <a:r>
              <a:rPr lang="en-US" altLang="en-US"/>
              <a:t>Threshold Guidance: </a:t>
            </a:r>
            <a:r>
              <a:rPr lang="en-US" altLang="en-US" b="0"/>
              <a:t>Combustion</a:t>
            </a:r>
            <a:endParaRPr lang="en-US" b="0"/>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1"/>
          </p:nvPr>
        </p:nvSpPr>
        <p:spPr/>
        <p:txBody>
          <a:bodyPr/>
          <a:lstStyle/>
          <a:p>
            <a:pPr>
              <a:spcAft>
                <a:spcPts val="400"/>
              </a:spcAft>
            </a:pPr>
            <a:r>
              <a:rPr lang="en-US" altLang="en-US"/>
              <a:t>TRI-listed chemicals may be coincidentally manufactured during combustion of:</a:t>
            </a:r>
          </a:p>
          <a:p>
            <a:pPr lvl="1"/>
            <a:r>
              <a:rPr lang="en-US" altLang="en-US"/>
              <a:t>Oil</a:t>
            </a:r>
          </a:p>
          <a:p>
            <a:pPr lvl="1"/>
            <a:r>
              <a:rPr lang="en-US" altLang="en-US"/>
              <a:t>Coal</a:t>
            </a:r>
          </a:p>
          <a:p>
            <a:pPr lvl="1"/>
            <a:r>
              <a:rPr lang="en-US" altLang="en-US"/>
              <a:t>Natural gas</a:t>
            </a:r>
          </a:p>
          <a:p>
            <a:pPr lvl="1"/>
            <a:r>
              <a:rPr lang="en-US" altLang="en-US"/>
              <a:t>Waste</a:t>
            </a:r>
          </a:p>
          <a:p>
            <a:pPr lvl="1"/>
            <a:r>
              <a:rPr lang="en-US" altLang="en-US"/>
              <a:t>Other materials</a:t>
            </a:r>
          </a:p>
          <a:p>
            <a:r>
              <a:rPr lang="en-US" altLang="en-US"/>
              <a:t>Includes acid aerosols and metal compounds manufactured as by-products of fuel combustion.</a:t>
            </a:r>
          </a:p>
          <a:p>
            <a:r>
              <a:rPr lang="en-US"/>
              <a:t>Any TRI-listed chemicals in fuels combusted for energy are considered otherwise used.</a:t>
            </a:r>
            <a:endParaRPr lang="en-US" altLang="en-US"/>
          </a:p>
        </p:txBody>
      </p:sp>
      <p:sp>
        <p:nvSpPr>
          <p:cNvPr id="2" name="TextBox 1">
            <a:extLst>
              <a:ext uri="{FF2B5EF4-FFF2-40B4-BE49-F238E27FC236}">
                <a16:creationId xmlns:a16="http://schemas.microsoft.com/office/drawing/2014/main" id="{78C2ACB5-E2B2-3A87-2C85-740BC98CF793}"/>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1290762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Exemptions</a:t>
            </a:r>
          </a:p>
        </p:txBody>
      </p:sp>
      <p:sp>
        <p:nvSpPr>
          <p:cNvPr id="4" name="Text Placeholder 3"/>
          <p:cNvSpPr>
            <a:spLocks noGrp="1"/>
          </p:cNvSpPr>
          <p:nvPr>
            <p:ph type="body" sz="quarter" idx="10"/>
          </p:nvPr>
        </p:nvSpPr>
        <p:spPr>
          <a:xfrm>
            <a:off x="314760" y="1734530"/>
            <a:ext cx="5258268" cy="3996343"/>
          </a:xfrm>
        </p:spPr>
        <p:txBody>
          <a:bodyPr/>
          <a:lstStyle/>
          <a:p>
            <a:pPr marL="342900" indent="-342900">
              <a:buFont typeface="Arial" panose="020B0604020202020204" pitchFamily="34" charset="0"/>
              <a:buChar char="•"/>
            </a:pPr>
            <a:r>
              <a:rPr lang="en-US" b="0"/>
              <a:t>TRI regulations </a:t>
            </a:r>
            <a:r>
              <a:rPr lang="en-US"/>
              <a:t>provide </a:t>
            </a:r>
            <a:br>
              <a:rPr lang="en-US"/>
            </a:br>
            <a:r>
              <a:rPr lang="en-US"/>
              <a:t>exemptions </a:t>
            </a:r>
            <a:r>
              <a:rPr lang="en-US" b="0"/>
              <a:t>for specific scenarios.</a:t>
            </a:r>
          </a:p>
          <a:p>
            <a:pPr marL="342900" indent="-342900">
              <a:buFont typeface="Arial" panose="020B0604020202020204" pitchFamily="34" charset="0"/>
              <a:buChar char="•"/>
            </a:pPr>
            <a:r>
              <a:rPr lang="en-US" b="0"/>
              <a:t>These exemptions allow a </a:t>
            </a:r>
            <a:br>
              <a:rPr lang="en-US" b="0"/>
            </a:br>
            <a:r>
              <a:rPr lang="en-US" b="0"/>
              <a:t>facility to </a:t>
            </a:r>
            <a:r>
              <a:rPr lang="en-US"/>
              <a:t>not consider quantities </a:t>
            </a:r>
            <a:br>
              <a:rPr lang="en-US"/>
            </a:br>
            <a:r>
              <a:rPr lang="en-US" b="0"/>
              <a:t>of TRI-listed chemicals for certain </a:t>
            </a:r>
            <a:br>
              <a:rPr lang="en-US" b="0"/>
            </a:br>
            <a:r>
              <a:rPr lang="en-US" b="0"/>
              <a:t>threshold determinations and </a:t>
            </a:r>
            <a:br>
              <a:rPr lang="en-US" b="0"/>
            </a:br>
            <a:r>
              <a:rPr lang="en-US" b="0"/>
              <a:t>waste management calculations.</a:t>
            </a:r>
          </a:p>
          <a:p>
            <a:pPr marL="342900" indent="-342900">
              <a:buFont typeface="Arial" panose="020B0604020202020204" pitchFamily="34" charset="0"/>
              <a:buChar char="•"/>
            </a:pPr>
            <a:r>
              <a:rPr lang="en-US" b="0"/>
              <a:t>More about TRI exemptions</a:t>
            </a:r>
            <a:r>
              <a:rPr lang="en-US"/>
              <a:t>:</a:t>
            </a:r>
            <a:endParaRPr lang="en-US" b="0"/>
          </a:p>
          <a:p>
            <a:pPr marL="741363" lvl="1" indent="-231775"/>
            <a:r>
              <a:rPr lang="en-US">
                <a:hlinkClick r:id="rId3"/>
              </a:rPr>
              <a:t>gui</a:t>
            </a:r>
            <a:r>
              <a:rPr lang="en-US" b="0">
                <a:hlinkClick r:id="rId3"/>
              </a:rPr>
              <a:t>deme.epa.gov/ords/guideme_ext/f?p=guideme:gd-list#exemption</a:t>
            </a:r>
            <a:r>
              <a:rPr lang="en-US" b="0"/>
              <a:t> </a:t>
            </a:r>
          </a:p>
        </p:txBody>
      </p:sp>
      <p:sp>
        <p:nvSpPr>
          <p:cNvPr id="5" name="Text Placeholder 4"/>
          <p:cNvSpPr>
            <a:spLocks noGrp="1"/>
          </p:cNvSpPr>
          <p:nvPr>
            <p:ph type="body" sz="quarter" idx="12"/>
          </p:nvPr>
        </p:nvSpPr>
        <p:spPr>
          <a:xfrm>
            <a:off x="6354788" y="1734529"/>
            <a:ext cx="5522453" cy="3996343"/>
          </a:xfrm>
        </p:spPr>
        <p:txBody>
          <a:bodyPr/>
          <a:lstStyle/>
          <a:p>
            <a:pPr>
              <a:spcAft>
                <a:spcPts val="400"/>
              </a:spcAft>
            </a:pPr>
            <a:r>
              <a:rPr lang="en-US"/>
              <a:t>Exemption List</a:t>
            </a:r>
          </a:p>
          <a:p>
            <a:pPr marL="342900" indent="-342900">
              <a:spcBef>
                <a:spcPts val="0"/>
              </a:spcBef>
              <a:spcAft>
                <a:spcPts val="300"/>
              </a:spcAft>
              <a:buFont typeface="Arial" panose="020B0604020202020204" pitchFamily="34" charset="0"/>
              <a:buChar char="•"/>
            </a:pPr>
            <a:r>
              <a:rPr lang="en-US" sz="1800" b="0"/>
              <a:t>Articles</a:t>
            </a:r>
          </a:p>
          <a:p>
            <a:pPr marL="342900" indent="-342900">
              <a:spcBef>
                <a:spcPts val="0"/>
              </a:spcBef>
              <a:spcAft>
                <a:spcPts val="300"/>
              </a:spcAft>
              <a:buFont typeface="Arial" panose="020B0604020202020204" pitchFamily="34" charset="0"/>
              <a:buChar char="•"/>
            </a:pPr>
            <a:r>
              <a:rPr lang="en-US" sz="1800" b="0" i="1"/>
              <a:t>De Minimis</a:t>
            </a:r>
          </a:p>
          <a:p>
            <a:pPr marL="342900" indent="-342900">
              <a:spcBef>
                <a:spcPts val="0"/>
              </a:spcBef>
              <a:spcAft>
                <a:spcPts val="300"/>
              </a:spcAft>
              <a:buFont typeface="Arial" panose="020B0604020202020204" pitchFamily="34" charset="0"/>
              <a:buChar char="•"/>
            </a:pPr>
            <a:r>
              <a:rPr lang="en-US" sz="1800" b="0"/>
              <a:t>Coal Extraction</a:t>
            </a:r>
          </a:p>
          <a:p>
            <a:pPr marL="342900" indent="-342900">
              <a:spcBef>
                <a:spcPts val="0"/>
              </a:spcBef>
              <a:spcAft>
                <a:spcPts val="300"/>
              </a:spcAft>
              <a:buFont typeface="Arial" panose="020B0604020202020204" pitchFamily="34" charset="0"/>
              <a:buChar char="•"/>
            </a:pPr>
            <a:r>
              <a:rPr lang="en-US" sz="1800" b="0"/>
              <a:t>Intake Air and Water</a:t>
            </a:r>
          </a:p>
          <a:p>
            <a:pPr marL="342900" indent="-342900">
              <a:spcBef>
                <a:spcPts val="0"/>
              </a:spcBef>
              <a:spcAft>
                <a:spcPts val="300"/>
              </a:spcAft>
              <a:buFont typeface="Arial" panose="020B0604020202020204" pitchFamily="34" charset="0"/>
              <a:buChar char="•"/>
            </a:pPr>
            <a:r>
              <a:rPr lang="en-US" sz="1800" b="0"/>
              <a:t>Laboratory Activities</a:t>
            </a:r>
          </a:p>
          <a:p>
            <a:pPr marL="342900" indent="-342900">
              <a:spcBef>
                <a:spcPts val="0"/>
              </a:spcBef>
              <a:spcAft>
                <a:spcPts val="300"/>
              </a:spcAft>
              <a:buFont typeface="Arial" panose="020B0604020202020204" pitchFamily="34" charset="0"/>
              <a:buChar char="•"/>
            </a:pPr>
            <a:r>
              <a:rPr lang="en-US" sz="1800" b="0"/>
              <a:t>Janitorial or Facility Grounds Maintenance</a:t>
            </a:r>
          </a:p>
          <a:p>
            <a:pPr marL="342900" indent="-342900">
              <a:spcBef>
                <a:spcPts val="0"/>
              </a:spcBef>
              <a:spcAft>
                <a:spcPts val="300"/>
              </a:spcAft>
              <a:buFont typeface="Arial" panose="020B0604020202020204" pitchFamily="34" charset="0"/>
              <a:buChar char="•"/>
            </a:pPr>
            <a:r>
              <a:rPr lang="en-US" sz="1800" b="0"/>
              <a:t>Metal Mining Overburden</a:t>
            </a:r>
          </a:p>
          <a:p>
            <a:pPr marL="342900" indent="-342900">
              <a:spcBef>
                <a:spcPts val="0"/>
              </a:spcBef>
              <a:spcAft>
                <a:spcPts val="300"/>
              </a:spcAft>
              <a:buFont typeface="Arial" panose="020B0604020202020204" pitchFamily="34" charset="0"/>
              <a:buChar char="•"/>
            </a:pPr>
            <a:r>
              <a:rPr lang="en-US" sz="1800" b="0"/>
              <a:t>Motor Vehicle Maintenance</a:t>
            </a:r>
          </a:p>
          <a:p>
            <a:pPr marL="342900" indent="-342900">
              <a:spcBef>
                <a:spcPts val="0"/>
              </a:spcBef>
              <a:spcAft>
                <a:spcPts val="300"/>
              </a:spcAft>
              <a:buFont typeface="Arial" panose="020B0604020202020204" pitchFamily="34" charset="0"/>
              <a:buChar char="•"/>
            </a:pPr>
            <a:r>
              <a:rPr lang="en-US" sz="1800" b="0"/>
              <a:t>Operators of Establishments on Leased Property</a:t>
            </a:r>
          </a:p>
          <a:p>
            <a:pPr marL="342900" indent="-342900">
              <a:spcBef>
                <a:spcPts val="0"/>
              </a:spcBef>
              <a:spcAft>
                <a:spcPts val="300"/>
              </a:spcAft>
              <a:buFont typeface="Arial" panose="020B0604020202020204" pitchFamily="34" charset="0"/>
              <a:buChar char="•"/>
            </a:pPr>
            <a:r>
              <a:rPr lang="en-US" sz="1800" b="0"/>
              <a:t>Owners of Leased Property</a:t>
            </a:r>
          </a:p>
          <a:p>
            <a:pPr marL="342900" indent="-342900">
              <a:spcBef>
                <a:spcPts val="0"/>
              </a:spcBef>
              <a:spcAft>
                <a:spcPts val="300"/>
              </a:spcAft>
              <a:buFont typeface="Arial" panose="020B0604020202020204" pitchFamily="34" charset="0"/>
              <a:buChar char="•"/>
            </a:pPr>
            <a:r>
              <a:rPr lang="en-US" sz="1800" b="0"/>
              <a:t>Personal Use</a:t>
            </a:r>
          </a:p>
          <a:p>
            <a:pPr marL="342900" indent="-342900">
              <a:spcBef>
                <a:spcPts val="0"/>
              </a:spcBef>
              <a:spcAft>
                <a:spcPts val="300"/>
              </a:spcAft>
              <a:buFont typeface="Arial" panose="020B0604020202020204" pitchFamily="34" charset="0"/>
              <a:buChar char="•"/>
            </a:pPr>
            <a:r>
              <a:rPr lang="en-US" sz="1800" b="0"/>
              <a:t>Structural Component of the Facility</a:t>
            </a:r>
          </a:p>
        </p:txBody>
      </p:sp>
      <p:sp>
        <p:nvSpPr>
          <p:cNvPr id="3" name="TextBox 2">
            <a:extLst>
              <a:ext uri="{FF2B5EF4-FFF2-40B4-BE49-F238E27FC236}">
                <a16:creationId xmlns:a16="http://schemas.microsoft.com/office/drawing/2014/main" id="{B3E8880D-C6A8-81EF-0B61-C22C1208EB5E}"/>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711898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lstStyle/>
          <a:p>
            <a:r>
              <a:rPr lang="en-US" altLang="en-US"/>
              <a:t>Exemption Guidance</a:t>
            </a:r>
            <a:endParaRPr lang="en-US"/>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1"/>
          </p:nvPr>
        </p:nvSpPr>
        <p:spPr>
          <a:xfrm>
            <a:off x="481011" y="1704847"/>
            <a:ext cx="6603279" cy="4264153"/>
          </a:xfrm>
        </p:spPr>
        <p:txBody>
          <a:bodyPr/>
          <a:lstStyle/>
          <a:p>
            <a:pPr>
              <a:spcAft>
                <a:spcPts val="400"/>
              </a:spcAft>
            </a:pPr>
            <a:r>
              <a:rPr lang="en-US" dirty="0"/>
              <a:t>Reminder:</a:t>
            </a:r>
          </a:p>
          <a:p>
            <a:pPr lvl="1"/>
            <a:r>
              <a:rPr lang="en-US" dirty="0"/>
              <a:t>Even where your activity is covered by an “otherwise use” exemption such as motor vehicle maintenance, if TRI-listed chemicals are manufactured as by-products, coincidentally as impurities, or otherwise manufactured, they must be considered toward the manufacturing threshold.</a:t>
            </a:r>
          </a:p>
          <a:p>
            <a:pPr marL="457200" lvl="1" indent="0">
              <a:buNone/>
            </a:pPr>
            <a:endParaRPr lang="en-US" sz="800" dirty="0"/>
          </a:p>
          <a:p>
            <a:pPr lvl="1"/>
            <a:r>
              <a:rPr lang="en-US" dirty="0"/>
              <a:t>TRI-listed chemicals in fuels added to motor vehicles as part of the facility’s service or product do not qualify for the motor vehicle maintenance exemption.</a:t>
            </a:r>
          </a:p>
          <a:p>
            <a:pPr marL="457200" lvl="1" indent="0">
              <a:buNone/>
            </a:pPr>
            <a:endParaRPr lang="en-US" sz="800" dirty="0"/>
          </a:p>
          <a:p>
            <a:pPr lvl="1"/>
            <a:r>
              <a:rPr lang="en-US" dirty="0"/>
              <a:t>The laboratory activities exemption only applies to certain activities that take place in a laboratory, and they must be under the direct supervision of a technically qualified individual.</a:t>
            </a:r>
          </a:p>
        </p:txBody>
      </p:sp>
      <p:sp>
        <p:nvSpPr>
          <p:cNvPr id="2" name="TextBox 1">
            <a:extLst>
              <a:ext uri="{FF2B5EF4-FFF2-40B4-BE49-F238E27FC236}">
                <a16:creationId xmlns:a16="http://schemas.microsoft.com/office/drawing/2014/main" id="{8DDD43C3-5F71-72FD-BD1C-A0F2EE45EFF7}"/>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1800138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1C10-9DA2-8A41-8E78-9DFCB559B7EE}"/>
              </a:ext>
            </a:extLst>
          </p:cNvPr>
          <p:cNvSpPr>
            <a:spLocks noGrp="1"/>
          </p:cNvSpPr>
          <p:nvPr>
            <p:ph type="title"/>
          </p:nvPr>
        </p:nvSpPr>
        <p:spPr>
          <a:xfrm>
            <a:off x="480767" y="386498"/>
            <a:ext cx="11038133" cy="744717"/>
          </a:xfrm>
        </p:spPr>
        <p:txBody>
          <a:bodyPr/>
          <a:lstStyle/>
          <a:p>
            <a:r>
              <a:rPr lang="en-US">
                <a:solidFill>
                  <a:srgbClr val="006CB6"/>
                </a:solidFill>
              </a:rPr>
              <a:t>TRI Training Module Agendas</a:t>
            </a:r>
          </a:p>
        </p:txBody>
      </p:sp>
      <p:sp>
        <p:nvSpPr>
          <p:cNvPr id="3" name="Text Placeholder 2">
            <a:extLst>
              <a:ext uri="{FF2B5EF4-FFF2-40B4-BE49-F238E27FC236}">
                <a16:creationId xmlns:a16="http://schemas.microsoft.com/office/drawing/2014/main" id="{97551FFD-0D13-B244-8C5F-1D8C790E293E}"/>
              </a:ext>
            </a:extLst>
          </p:cNvPr>
          <p:cNvSpPr>
            <a:spLocks noGrp="1"/>
          </p:cNvSpPr>
          <p:nvPr>
            <p:ph type="body" sz="quarter" idx="10"/>
          </p:nvPr>
        </p:nvSpPr>
        <p:spPr>
          <a:xfrm>
            <a:off x="481014" y="2979598"/>
            <a:ext cx="5614986" cy="3019051"/>
          </a:xfrm>
        </p:spPr>
        <p:txBody>
          <a:bodyPr/>
          <a:lstStyle/>
          <a:p>
            <a:pPr marL="341313" indent="-341313">
              <a:lnSpc>
                <a:spcPct val="90000"/>
              </a:lnSpc>
              <a:spcAft>
                <a:spcPts val="400"/>
              </a:spcAft>
            </a:pPr>
            <a:r>
              <a:rPr lang="en-US" altLang="en-US" b="1"/>
              <a:t>Basic Concepts Module</a:t>
            </a:r>
          </a:p>
          <a:p>
            <a:pPr marL="681038" lvl="1" indent="-341313">
              <a:lnSpc>
                <a:spcPct val="90000"/>
              </a:lnSpc>
              <a:spcAft>
                <a:spcPts val="300"/>
              </a:spcAft>
              <a:buFontTx/>
              <a:buAutoNum type="arabicPeriod"/>
            </a:pPr>
            <a:r>
              <a:rPr lang="en-US" altLang="en-US"/>
              <a:t>Covered Sectors</a:t>
            </a:r>
          </a:p>
          <a:p>
            <a:pPr marL="681038" lvl="1" indent="-341313">
              <a:lnSpc>
                <a:spcPct val="90000"/>
              </a:lnSpc>
              <a:spcAft>
                <a:spcPts val="300"/>
              </a:spcAft>
              <a:buFontTx/>
              <a:buAutoNum type="arabicPeriod"/>
            </a:pPr>
            <a:r>
              <a:rPr lang="en-US" altLang="en-US"/>
              <a:t>Listed Chemicals and Activity Thresholds</a:t>
            </a:r>
          </a:p>
          <a:p>
            <a:pPr marL="681038" lvl="1" indent="-341313">
              <a:lnSpc>
                <a:spcPct val="90000"/>
              </a:lnSpc>
              <a:spcAft>
                <a:spcPts val="300"/>
              </a:spcAft>
              <a:buFontTx/>
              <a:buAutoNum type="arabicPeriod"/>
            </a:pPr>
            <a:r>
              <a:rPr lang="en-US" altLang="en-US"/>
              <a:t>Reporting Exemptions</a:t>
            </a:r>
          </a:p>
          <a:p>
            <a:pPr marL="681038" lvl="1" indent="-341313">
              <a:lnSpc>
                <a:spcPct val="90000"/>
              </a:lnSpc>
              <a:spcAft>
                <a:spcPts val="300"/>
              </a:spcAft>
              <a:buFontTx/>
              <a:buAutoNum type="arabicPeriod"/>
            </a:pPr>
            <a:r>
              <a:rPr lang="en-US" altLang="en-US"/>
              <a:t>Threshold Determination</a:t>
            </a:r>
          </a:p>
          <a:p>
            <a:pPr marL="681038" lvl="1" indent="-341313">
              <a:lnSpc>
                <a:spcPct val="90000"/>
              </a:lnSpc>
              <a:spcAft>
                <a:spcPts val="300"/>
              </a:spcAft>
              <a:buFontTx/>
              <a:buAutoNum type="arabicPeriod"/>
            </a:pPr>
            <a:r>
              <a:rPr lang="en-US" altLang="en-US"/>
              <a:t>Overview of Form R</a:t>
            </a:r>
          </a:p>
          <a:p>
            <a:pPr marL="681038" lvl="1" indent="-341313">
              <a:lnSpc>
                <a:spcPct val="90000"/>
              </a:lnSpc>
              <a:spcAft>
                <a:spcPts val="300"/>
              </a:spcAft>
              <a:buFontTx/>
              <a:buAutoNum type="arabicPeriod"/>
            </a:pPr>
            <a:r>
              <a:rPr lang="en-US" altLang="en-US"/>
              <a:t>Form R Calculation Examples</a:t>
            </a:r>
          </a:p>
          <a:p>
            <a:pPr marL="681038" lvl="1" indent="-341313">
              <a:lnSpc>
                <a:spcPct val="90000"/>
              </a:lnSpc>
              <a:spcAft>
                <a:spcPts val="300"/>
              </a:spcAft>
              <a:buFontTx/>
              <a:buAutoNum type="arabicPeriod"/>
            </a:pPr>
            <a:r>
              <a:rPr lang="en-US" altLang="en-US"/>
              <a:t>Alternate Threshold Rule (Form A)</a:t>
            </a:r>
          </a:p>
          <a:p>
            <a:pPr marL="681038" lvl="1" indent="-341313">
              <a:lnSpc>
                <a:spcPct val="90000"/>
              </a:lnSpc>
              <a:spcAft>
                <a:spcPts val="300"/>
              </a:spcAft>
              <a:buFontTx/>
              <a:buAutoNum type="arabicPeriod"/>
            </a:pPr>
            <a:r>
              <a:rPr lang="en-US" altLang="en-US"/>
              <a:t>TRI-MEweb Introduction</a:t>
            </a:r>
          </a:p>
        </p:txBody>
      </p:sp>
      <p:sp>
        <p:nvSpPr>
          <p:cNvPr id="4" name="Text Placeholder 3">
            <a:extLst>
              <a:ext uri="{FF2B5EF4-FFF2-40B4-BE49-F238E27FC236}">
                <a16:creationId xmlns:a16="http://schemas.microsoft.com/office/drawing/2014/main" id="{9B83B04A-3B1E-BA46-93BC-918629C0744F}"/>
              </a:ext>
            </a:extLst>
          </p:cNvPr>
          <p:cNvSpPr>
            <a:spLocks noGrp="1"/>
          </p:cNvSpPr>
          <p:nvPr>
            <p:ph type="body" sz="quarter" idx="12"/>
          </p:nvPr>
        </p:nvSpPr>
        <p:spPr>
          <a:xfrm>
            <a:off x="6391190" y="2947848"/>
            <a:ext cx="5614985" cy="3019051"/>
          </a:xfrm>
        </p:spPr>
        <p:txBody>
          <a:bodyPr/>
          <a:lstStyle/>
          <a:p>
            <a:pPr marL="341313" indent="-341313">
              <a:lnSpc>
                <a:spcPct val="90000"/>
              </a:lnSpc>
              <a:spcAft>
                <a:spcPts val="400"/>
              </a:spcAft>
            </a:pPr>
            <a:r>
              <a:rPr lang="en-US" altLang="en-US" sz="2000" b="1"/>
              <a:t>Advanced Concepts Module</a:t>
            </a:r>
          </a:p>
          <a:p>
            <a:pPr marL="681038" lvl="1" indent="-341313">
              <a:lnSpc>
                <a:spcPct val="90000"/>
              </a:lnSpc>
              <a:spcAft>
                <a:spcPts val="300"/>
              </a:spcAft>
              <a:buFontTx/>
              <a:buAutoNum type="arabicPeriod"/>
            </a:pPr>
            <a:r>
              <a:rPr lang="en-US" altLang="en-US"/>
              <a:t>Recent TRI Program Changes</a:t>
            </a:r>
          </a:p>
          <a:p>
            <a:pPr marL="681038" lvl="1" indent="-341313">
              <a:lnSpc>
                <a:spcPct val="90000"/>
              </a:lnSpc>
              <a:spcAft>
                <a:spcPts val="300"/>
              </a:spcAft>
              <a:buFontTx/>
              <a:buAutoNum type="arabicPeriod"/>
            </a:pPr>
            <a:r>
              <a:rPr lang="en-US" altLang="en-US"/>
              <a:t>Advanced Reporting Guidance</a:t>
            </a:r>
          </a:p>
          <a:p>
            <a:pPr marL="681038" lvl="1" indent="-341313">
              <a:lnSpc>
                <a:spcPct val="90000"/>
              </a:lnSpc>
              <a:spcAft>
                <a:spcPts val="300"/>
              </a:spcAft>
              <a:buFontTx/>
              <a:buAutoNum type="arabicPeriod"/>
            </a:pPr>
            <a:r>
              <a:rPr lang="en-US" altLang="en-US"/>
              <a:t>Detailed Guidance for Chemicals of Special Concern</a:t>
            </a:r>
          </a:p>
          <a:p>
            <a:pPr marL="681038" lvl="1" indent="-341313">
              <a:lnSpc>
                <a:spcPct val="90000"/>
              </a:lnSpc>
              <a:spcAft>
                <a:spcPts val="300"/>
              </a:spcAft>
              <a:buFontTx/>
              <a:buAutoNum type="arabicPeriod"/>
            </a:pPr>
            <a:r>
              <a:rPr lang="en-US" altLang="en-US"/>
              <a:t>Tools and Assistance</a:t>
            </a:r>
          </a:p>
          <a:p>
            <a:pPr marL="681038" lvl="1" indent="-341313">
              <a:lnSpc>
                <a:spcPct val="90000"/>
              </a:lnSpc>
              <a:spcAft>
                <a:spcPts val="300"/>
              </a:spcAft>
              <a:buFontTx/>
              <a:buAutoNum type="arabicPeriod"/>
            </a:pPr>
            <a:r>
              <a:rPr lang="en-US" altLang="en-US"/>
              <a:t>TRI-MEweb</a:t>
            </a:r>
            <a:endParaRPr lang="en-US" altLang="en-US" sz="1800"/>
          </a:p>
        </p:txBody>
      </p:sp>
      <p:sp>
        <p:nvSpPr>
          <p:cNvPr id="5" name="Oval 4">
            <a:extLst>
              <a:ext uri="{FF2B5EF4-FFF2-40B4-BE49-F238E27FC236}">
                <a16:creationId xmlns:a16="http://schemas.microsoft.com/office/drawing/2014/main" id="{B79DE33F-27DA-174C-9508-B7BA946F549A}"/>
              </a:ext>
              <a:ext uri="{C183D7F6-B498-43B3-948B-1728B52AA6E4}">
                <adec:decorative xmlns:adec="http://schemas.microsoft.com/office/drawing/2017/decorative" val="1"/>
              </a:ext>
            </a:extLst>
          </p:cNvPr>
          <p:cNvSpPr/>
          <p:nvPr/>
        </p:nvSpPr>
        <p:spPr>
          <a:xfrm>
            <a:off x="869998" y="1706471"/>
            <a:ext cx="1056185" cy="1056185"/>
          </a:xfrm>
          <a:prstGeom prst="ellipse">
            <a:avLst/>
          </a:prstGeom>
          <a:solidFill>
            <a:schemeClr val="bg1"/>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7" name="Oval 6">
            <a:extLst>
              <a:ext uri="{FF2B5EF4-FFF2-40B4-BE49-F238E27FC236}">
                <a16:creationId xmlns:a16="http://schemas.microsoft.com/office/drawing/2014/main" id="{7FBEFBB2-079A-9F4E-8048-D1E3317FEB0F}"/>
              </a:ext>
              <a:ext uri="{C183D7F6-B498-43B3-948B-1728B52AA6E4}">
                <adec:decorative xmlns:adec="http://schemas.microsoft.com/office/drawing/2017/decorative" val="1"/>
              </a:ext>
            </a:extLst>
          </p:cNvPr>
          <p:cNvSpPr/>
          <p:nvPr/>
        </p:nvSpPr>
        <p:spPr>
          <a:xfrm>
            <a:off x="6500669" y="1706471"/>
            <a:ext cx="1056185" cy="10561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0" name="Picture 9">
            <a:extLst>
              <a:ext uri="{FF2B5EF4-FFF2-40B4-BE49-F238E27FC236}">
                <a16:creationId xmlns:a16="http://schemas.microsoft.com/office/drawing/2014/main" id="{E0C0F5CA-C914-7B49-8ED7-F24B8BC6B76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68411" y="1891663"/>
            <a:ext cx="520700" cy="685800"/>
          </a:xfrm>
          <a:prstGeom prst="rect">
            <a:avLst/>
          </a:prstGeom>
        </p:spPr>
      </p:pic>
      <p:pic>
        <p:nvPicPr>
          <p:cNvPr id="11" name="Picture 10">
            <a:extLst>
              <a:ext uri="{FF2B5EF4-FFF2-40B4-BE49-F238E27FC236}">
                <a16:creationId xmlns:a16="http://schemas.microsoft.com/office/drawing/2014/main" id="{6C8F0A27-F1E0-D940-9125-7F3AD70F9B9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56790" y="1923413"/>
            <a:ext cx="482600" cy="622300"/>
          </a:xfrm>
          <a:prstGeom prst="rect">
            <a:avLst/>
          </a:prstGeom>
        </p:spPr>
      </p:pic>
    </p:spTree>
    <p:extLst>
      <p:ext uri="{BB962C8B-B14F-4D97-AF65-F5344CB8AC3E}">
        <p14:creationId xmlns:p14="http://schemas.microsoft.com/office/powerpoint/2010/main" val="2705551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lstStyle/>
          <a:p>
            <a:r>
              <a:rPr lang="en-US" altLang="en-US"/>
              <a:t>Metals and Metal Compound Category</a:t>
            </a:r>
            <a:endParaRPr lang="en-US"/>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0"/>
          </p:nvPr>
        </p:nvSpPr>
        <p:spPr>
          <a:xfrm>
            <a:off x="481013" y="1549668"/>
            <a:ext cx="11204056" cy="4494998"/>
          </a:xfrm>
        </p:spPr>
        <p:txBody>
          <a:bodyPr/>
          <a:lstStyle/>
          <a:p>
            <a:pPr>
              <a:spcAft>
                <a:spcPts val="400"/>
              </a:spcAft>
            </a:pPr>
            <a:r>
              <a:rPr lang="en-US" altLang="en-US"/>
              <a:t>Elemental metals (metals in their neutral state) and their corresponding metal compound categories are listed separately under Section 313.</a:t>
            </a:r>
          </a:p>
          <a:p>
            <a:pPr lvl="1">
              <a:spcAft>
                <a:spcPts val="300"/>
              </a:spcAft>
            </a:pPr>
            <a:r>
              <a:rPr lang="en-US" altLang="en-US" sz="1800" dirty="0"/>
              <a:t>These have</a:t>
            </a:r>
            <a:r>
              <a:rPr lang="en-US" altLang="en-US" sz="1800"/>
              <a:t> separate activity threshold determinations.</a:t>
            </a:r>
          </a:p>
          <a:p>
            <a:pPr lvl="1">
              <a:spcAft>
                <a:spcPts val="300"/>
              </a:spcAft>
            </a:pPr>
            <a:r>
              <a:rPr lang="en-US" altLang="en-US" sz="1800"/>
              <a:t>Report for each listing (e.g., nickel or nickel compound) only if a threshold for each listing is exceeded.</a:t>
            </a:r>
          </a:p>
          <a:p>
            <a:pPr lvl="1">
              <a:spcAft>
                <a:spcPts val="300"/>
              </a:spcAft>
            </a:pPr>
            <a:r>
              <a:rPr lang="en-US" altLang="en-US" sz="1800"/>
              <a:t>For metal compounds calculations:</a:t>
            </a:r>
          </a:p>
          <a:p>
            <a:pPr lvl="2">
              <a:spcAft>
                <a:spcPts val="200"/>
              </a:spcAft>
            </a:pPr>
            <a:r>
              <a:rPr lang="en-US" altLang="en-US" i="0"/>
              <a:t>Use full compound mass for threshold determination.</a:t>
            </a:r>
          </a:p>
          <a:p>
            <a:pPr lvl="2">
              <a:spcAft>
                <a:spcPts val="600"/>
              </a:spcAft>
            </a:pPr>
            <a:r>
              <a:rPr lang="en-US" altLang="en-US" i="0"/>
              <a:t>Use only parent metal mass for release and waste quantities.</a:t>
            </a:r>
          </a:p>
          <a:p>
            <a:pPr lvl="1">
              <a:spcAft>
                <a:spcPts val="300"/>
              </a:spcAft>
            </a:pPr>
            <a:r>
              <a:rPr lang="en-US" altLang="en-US" sz="1800"/>
              <a:t>If threshold </a:t>
            </a:r>
            <a:r>
              <a:rPr lang="en-US" altLang="en-US" sz="1800" dirty="0"/>
              <a:t>is </a:t>
            </a:r>
            <a:r>
              <a:rPr lang="en-US" altLang="en-US" sz="1800"/>
              <a:t>exceeded for both the elemental metal and metal category compound (e.g., nickel and nickel compounds), you may report separately or submit one combined report.</a:t>
            </a:r>
          </a:p>
          <a:p>
            <a:pPr lvl="2">
              <a:spcAft>
                <a:spcPts val="300"/>
              </a:spcAft>
            </a:pPr>
            <a:r>
              <a:rPr lang="en-US" altLang="en-US" i="0"/>
              <a:t>If combined, file as metal and metal category compound.</a:t>
            </a:r>
          </a:p>
          <a:p>
            <a:pPr lvl="2"/>
            <a:r>
              <a:rPr lang="en-US" altLang="en-US" i="0"/>
              <a:t>The elemental metal and its compound may be reported on the same form because while the entire weight of the compound is used to determine the threshold, only the amounts of the parent metal are reported.</a:t>
            </a:r>
          </a:p>
        </p:txBody>
      </p:sp>
      <p:sp>
        <p:nvSpPr>
          <p:cNvPr id="2" name="TextBox 1">
            <a:extLst>
              <a:ext uri="{FF2B5EF4-FFF2-40B4-BE49-F238E27FC236}">
                <a16:creationId xmlns:a16="http://schemas.microsoft.com/office/drawing/2014/main" id="{759C46B5-A7D6-3F2A-CD94-8B0A2776B558}"/>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2230133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a:t>Cyanide Compounds and Hydrogen Cyanide</a:t>
            </a:r>
            <a:endParaRPr lang="en-US"/>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0767" y="1696994"/>
            <a:ext cx="9882433" cy="4219675"/>
          </a:xfrm>
        </p:spPr>
        <p:txBody>
          <a:bodyPr/>
          <a:lstStyle/>
          <a:p>
            <a:pPr>
              <a:spcAft>
                <a:spcPts val="600"/>
              </a:spcAft>
            </a:pPr>
            <a:r>
              <a:rPr lang="en-US" altLang="en-US"/>
              <a:t>Cyanide compounds have the form </a:t>
            </a:r>
            <a:r>
              <a:rPr lang="en-US"/>
              <a:t>X</a:t>
            </a:r>
            <a:r>
              <a:rPr lang="en-US" baseline="30000"/>
              <a:t>+</a:t>
            </a:r>
            <a:r>
              <a:rPr lang="en-US"/>
              <a:t>CN</a:t>
            </a:r>
            <a:r>
              <a:rPr lang="en-US" baseline="30000"/>
              <a:t>-</a:t>
            </a:r>
            <a:r>
              <a:rPr lang="en-US"/>
              <a:t> where X = any other group (except H</a:t>
            </a:r>
            <a:r>
              <a:rPr lang="en-US" baseline="30000"/>
              <a:t>+</a:t>
            </a:r>
            <a:r>
              <a:rPr lang="en-US"/>
              <a:t>) where a formal dissociation can be made. For example, KCN or Ca(CN)</a:t>
            </a:r>
            <a:r>
              <a:rPr lang="en-US" baseline="-25000"/>
              <a:t>2</a:t>
            </a:r>
          </a:p>
          <a:p>
            <a:pPr lvl="1">
              <a:spcAft>
                <a:spcPts val="300"/>
              </a:spcAft>
            </a:pPr>
            <a:r>
              <a:rPr lang="en-US" altLang="en-US">
                <a:solidFill>
                  <a:prstClr val="white"/>
                </a:solidFill>
              </a:rPr>
              <a:t>Includes metal (</a:t>
            </a:r>
            <a:r>
              <a:rPr lang="en-US" altLang="en-US" err="1">
                <a:solidFill>
                  <a:prstClr val="white"/>
                </a:solidFill>
              </a:rPr>
              <a:t>cyanometalates</a:t>
            </a:r>
            <a:r>
              <a:rPr lang="en-US" altLang="en-US">
                <a:solidFill>
                  <a:prstClr val="white"/>
                </a:solidFill>
              </a:rPr>
              <a:t>, such as ferricyanides) and non-metal (such as ammonium cyanide) dissociative cyanide complexes.</a:t>
            </a:r>
            <a:endParaRPr lang="en-US" altLang="en-US"/>
          </a:p>
          <a:p>
            <a:pPr lvl="1">
              <a:spcAft>
                <a:spcPts val="300"/>
              </a:spcAft>
            </a:pPr>
            <a:r>
              <a:rPr lang="en-US" altLang="en-US"/>
              <a:t>For threshold determinations, use weight of the entire compound.</a:t>
            </a:r>
          </a:p>
          <a:p>
            <a:pPr lvl="1">
              <a:spcAft>
                <a:spcPts val="1200"/>
              </a:spcAft>
            </a:pPr>
            <a:r>
              <a:rPr lang="en-US" altLang="en-US"/>
              <a:t>For release and other waste management reporting, report weight of entire compound.</a:t>
            </a:r>
          </a:p>
          <a:p>
            <a:pPr>
              <a:spcAft>
                <a:spcPts val="600"/>
              </a:spcAft>
            </a:pPr>
            <a:r>
              <a:rPr lang="en-US" altLang="en-US">
                <a:solidFill>
                  <a:prstClr val="white"/>
                </a:solidFill>
              </a:rPr>
              <a:t>Hydrogen cyanide (74-90-8)</a:t>
            </a:r>
          </a:p>
          <a:p>
            <a:pPr lvl="1">
              <a:spcAft>
                <a:spcPts val="300"/>
              </a:spcAft>
            </a:pPr>
            <a:r>
              <a:rPr lang="en-US" altLang="en-US">
                <a:solidFill>
                  <a:prstClr val="white"/>
                </a:solidFill>
              </a:rPr>
              <a:t>An individually-listed toxic chemical.</a:t>
            </a:r>
          </a:p>
          <a:p>
            <a:pPr lvl="1"/>
            <a:r>
              <a:rPr lang="en-US" altLang="en-US">
                <a:solidFill>
                  <a:prstClr val="white"/>
                </a:solidFill>
              </a:rPr>
              <a:t>The Corrections to TRI Reporting Requirements rule clarified that hydrogen cyanide is not part of the cyanide compounds category. </a:t>
            </a:r>
            <a:endParaRPr lang="en-US" altLang="en-US"/>
          </a:p>
        </p:txBody>
      </p:sp>
      <p:sp>
        <p:nvSpPr>
          <p:cNvPr id="6" name="Oval 5">
            <a:extLst>
              <a:ext uri="{FF2B5EF4-FFF2-40B4-BE49-F238E27FC236}">
                <a16:creationId xmlns:a16="http://schemas.microsoft.com/office/drawing/2014/main" id="{874E9BA0-1E13-F842-AE8A-B3738C4CE9E3}"/>
              </a:ext>
              <a:ext uri="{C183D7F6-B498-43B3-948B-1728B52AA6E4}">
                <adec:decorative xmlns:adec="http://schemas.microsoft.com/office/drawing/2017/decorative" val="1"/>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a:extLst>
              <a:ext uri="{FF2B5EF4-FFF2-40B4-BE49-F238E27FC236}">
                <a16:creationId xmlns:a16="http://schemas.microsoft.com/office/drawing/2014/main" id="{A60C77D1-218C-8341-970B-0D84DDC971A9}"/>
              </a:ext>
            </a:extLst>
          </p:cNvPr>
          <p:cNvPicPr>
            <a:picLocks noChangeAspect="1"/>
          </p:cNvPicPr>
          <p:nvPr/>
        </p:nvPicPr>
        <p:blipFill>
          <a:blip r:embed="rId3"/>
          <a:stretch>
            <a:fillRect/>
          </a:stretch>
        </p:blipFill>
        <p:spPr>
          <a:xfrm>
            <a:off x="10630930" y="5253316"/>
            <a:ext cx="1109567" cy="351814"/>
          </a:xfrm>
          <a:prstGeom prst="rect">
            <a:avLst/>
          </a:prstGeom>
        </p:spPr>
      </p:pic>
      <p:sp>
        <p:nvSpPr>
          <p:cNvPr id="4" name="TextBox 3">
            <a:extLst>
              <a:ext uri="{FF2B5EF4-FFF2-40B4-BE49-F238E27FC236}">
                <a16:creationId xmlns:a16="http://schemas.microsoft.com/office/drawing/2014/main" id="{E29970A2-5D9D-01CE-E2C7-7F22AC28456C}"/>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3181928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lstStyle/>
          <a:p>
            <a:r>
              <a:rPr lang="en-US" altLang="en-US"/>
              <a:t>Metal Cyanide Compound Guidance</a:t>
            </a:r>
            <a:endParaRPr lang="en-US"/>
          </a:p>
        </p:txBody>
      </p:sp>
      <p:sp>
        <p:nvSpPr>
          <p:cNvPr id="4" name="Rectangle 3">
            <a:extLst>
              <a:ext uri="{FF2B5EF4-FFF2-40B4-BE49-F238E27FC236}">
                <a16:creationId xmlns:a16="http://schemas.microsoft.com/office/drawing/2014/main" id="{F1686405-8A0C-5E42-B3E5-ACD0F772905A}"/>
              </a:ext>
            </a:extLst>
          </p:cNvPr>
          <p:cNvSpPr/>
          <p:nvPr/>
        </p:nvSpPr>
        <p:spPr>
          <a:xfrm>
            <a:off x="480767" y="1460663"/>
            <a:ext cx="10453933" cy="707886"/>
          </a:xfrm>
          <a:prstGeom prst="rect">
            <a:avLst/>
          </a:prstGeom>
        </p:spPr>
        <p:txBody>
          <a:bodyPr wrap="square">
            <a:spAutoFit/>
          </a:bodyPr>
          <a:lstStyle/>
          <a:p>
            <a:r>
              <a:rPr lang="en-US" altLang="en-US" sz="2000" b="1" dirty="0">
                <a:solidFill>
                  <a:schemeClr val="bg1"/>
                </a:solidFill>
                <a:latin typeface="Arial" panose="020B0604020202020204" pitchFamily="34" charset="0"/>
                <a:cs typeface="Arial" panose="020B0604020202020204" pitchFamily="34" charset="0"/>
              </a:rPr>
              <a:t>A metal cyanide compound, such as cadmium cyanide, requires separate reporting under both the corresponding metal category compound and cyanide compounds*.</a:t>
            </a:r>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0"/>
          </p:nvPr>
        </p:nvSpPr>
        <p:spPr>
          <a:xfrm>
            <a:off x="480767" y="2410801"/>
            <a:ext cx="5235500" cy="2521128"/>
          </a:xfrm>
        </p:spPr>
        <p:txBody>
          <a:bodyPr/>
          <a:lstStyle/>
          <a:p>
            <a:pPr>
              <a:spcAft>
                <a:spcPts val="400"/>
              </a:spcAft>
            </a:pPr>
            <a:r>
              <a:rPr lang="en-US" altLang="en-US"/>
              <a:t>For reporting the metal category compounds, such as cadmium compounds: </a:t>
            </a:r>
          </a:p>
          <a:p>
            <a:pPr lvl="1">
              <a:spcAft>
                <a:spcPts val="400"/>
              </a:spcAft>
            </a:pPr>
            <a:r>
              <a:rPr lang="en-US" altLang="en-US"/>
              <a:t>For threshold determinations, use entire weight of compound.</a:t>
            </a:r>
          </a:p>
          <a:p>
            <a:pPr lvl="1"/>
            <a:r>
              <a:rPr lang="en-US" altLang="en-US"/>
              <a:t>For release and other waste management reporting, report only the weight of metal portion of the compound. </a:t>
            </a:r>
          </a:p>
        </p:txBody>
      </p:sp>
      <p:sp>
        <p:nvSpPr>
          <p:cNvPr id="2" name="Text Placeholder 1">
            <a:extLst>
              <a:ext uri="{FF2B5EF4-FFF2-40B4-BE49-F238E27FC236}">
                <a16:creationId xmlns:a16="http://schemas.microsoft.com/office/drawing/2014/main" id="{823CF674-F43E-A349-901E-0AFF45C4DCCE}"/>
              </a:ext>
            </a:extLst>
          </p:cNvPr>
          <p:cNvSpPr>
            <a:spLocks noGrp="1"/>
          </p:cNvSpPr>
          <p:nvPr>
            <p:ph type="body" sz="quarter" idx="12"/>
          </p:nvPr>
        </p:nvSpPr>
        <p:spPr>
          <a:xfrm>
            <a:off x="6364024" y="2450720"/>
            <a:ext cx="4917039" cy="2238732"/>
          </a:xfrm>
        </p:spPr>
        <p:txBody>
          <a:bodyPr/>
          <a:lstStyle/>
          <a:p>
            <a:pPr>
              <a:spcAft>
                <a:spcPts val="400"/>
              </a:spcAft>
            </a:pPr>
            <a:r>
              <a:rPr lang="en-US" altLang="en-US"/>
              <a:t>For cyanide compounds:</a:t>
            </a:r>
          </a:p>
          <a:p>
            <a:pPr lvl="1">
              <a:spcAft>
                <a:spcPts val="400"/>
              </a:spcAft>
            </a:pPr>
            <a:r>
              <a:rPr lang="en-US" altLang="en-US"/>
              <a:t>For threshold determinations, use weight of entire compound.</a:t>
            </a:r>
          </a:p>
          <a:p>
            <a:pPr lvl="1"/>
            <a:r>
              <a:rPr lang="en-US" altLang="en-US"/>
              <a:t>For release and other waste management reporting, report weight of entire compound.</a:t>
            </a:r>
          </a:p>
        </p:txBody>
      </p:sp>
      <p:sp>
        <p:nvSpPr>
          <p:cNvPr id="6" name="Text Placeholder 2">
            <a:extLst>
              <a:ext uri="{FF2B5EF4-FFF2-40B4-BE49-F238E27FC236}">
                <a16:creationId xmlns:a16="http://schemas.microsoft.com/office/drawing/2014/main" id="{2016553E-A129-CD4B-BA99-B4A73CC040A6}"/>
              </a:ext>
            </a:extLst>
          </p:cNvPr>
          <p:cNvSpPr txBox="1">
            <a:spLocks/>
          </p:cNvSpPr>
          <p:nvPr/>
        </p:nvSpPr>
        <p:spPr>
          <a:xfrm>
            <a:off x="481013" y="5576487"/>
            <a:ext cx="11037887" cy="688938"/>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537922">
              <a:defRPr/>
            </a:pPr>
            <a:r>
              <a:rPr lang="en-US" altLang="en-US" sz="1400" b="0" i="1" dirty="0"/>
              <a:t>*</a:t>
            </a:r>
            <a:r>
              <a:rPr lang="en-US" altLang="en-US" sz="1400" b="0" i="1"/>
              <a:t>Category description for cyanide compounds states: X</a:t>
            </a:r>
            <a:r>
              <a:rPr lang="en-US" altLang="en-US" sz="1400" b="0" i="1" baseline="30000"/>
              <a:t>+</a:t>
            </a:r>
            <a:r>
              <a:rPr lang="en-US" altLang="en-US" sz="1400" b="0" i="1"/>
              <a:t>CN</a:t>
            </a:r>
            <a:r>
              <a:rPr lang="en-US" altLang="en-US" sz="1400" b="0" i="1" baseline="30000"/>
              <a:t>- </a:t>
            </a:r>
            <a:r>
              <a:rPr lang="en-US" altLang="en-US" sz="1400" b="0" i="1"/>
              <a:t>where X</a:t>
            </a:r>
            <a:r>
              <a:rPr lang="en-US" altLang="en-US" sz="1400" b="0" i="1" baseline="30000"/>
              <a:t>+</a:t>
            </a:r>
            <a:r>
              <a:rPr lang="en-US" altLang="en-US" sz="1400" b="0" i="1"/>
              <a:t> = any group (except H</a:t>
            </a:r>
            <a:r>
              <a:rPr lang="en-US" altLang="en-US" sz="1400" b="0" i="1" baseline="30000"/>
              <a:t>+</a:t>
            </a:r>
            <a:r>
              <a:rPr lang="en-US" altLang="en-US" sz="1400" b="0" i="1"/>
              <a:t>) where a formal dissociation can be made. For example, KCN or Ca(CN)</a:t>
            </a:r>
            <a:r>
              <a:rPr lang="en-US" altLang="en-US" sz="1400" b="0" i="1" baseline="-25000"/>
              <a:t>2</a:t>
            </a:r>
          </a:p>
        </p:txBody>
      </p:sp>
      <p:sp>
        <p:nvSpPr>
          <p:cNvPr id="7" name="TextBox 6">
            <a:extLst>
              <a:ext uri="{FF2B5EF4-FFF2-40B4-BE49-F238E27FC236}">
                <a16:creationId xmlns:a16="http://schemas.microsoft.com/office/drawing/2014/main" id="{2A106B03-C17C-C7D5-D5E8-23207C2867AF}"/>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4152846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lstStyle/>
          <a:p>
            <a:r>
              <a:rPr lang="en-US" altLang="en-US"/>
              <a:t>Nitrate Compounds Category</a:t>
            </a:r>
            <a:endParaRPr lang="en-US"/>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0"/>
          </p:nvPr>
        </p:nvSpPr>
        <p:spPr>
          <a:xfrm>
            <a:off x="481014" y="3263789"/>
            <a:ext cx="5235500" cy="2269910"/>
          </a:xfrm>
        </p:spPr>
        <p:txBody>
          <a:bodyPr/>
          <a:lstStyle/>
          <a:p>
            <a:pPr>
              <a:spcAft>
                <a:spcPts val="600"/>
              </a:spcAft>
            </a:pPr>
            <a:r>
              <a:rPr lang="en-US" altLang="en-US"/>
              <a:t>Qualifier: “Water dissociable; reportable only when in aqueous solution”</a:t>
            </a:r>
          </a:p>
          <a:p>
            <a:pPr lvl="1">
              <a:spcAft>
                <a:spcPts val="400"/>
              </a:spcAft>
            </a:pPr>
            <a:r>
              <a:rPr lang="en-US" altLang="en-US"/>
              <a:t>For threshold determinations, use weight of entire nitrate compound.</a:t>
            </a:r>
          </a:p>
          <a:p>
            <a:pPr lvl="1"/>
            <a:r>
              <a:rPr lang="en-US" altLang="en-US"/>
              <a:t>Calculate only weight of nitrate ion portion when reporting releases and other waste management quantities on the Form R.</a:t>
            </a:r>
          </a:p>
        </p:txBody>
      </p:sp>
      <p:sp>
        <p:nvSpPr>
          <p:cNvPr id="2" name="Text Placeholder 1">
            <a:extLst>
              <a:ext uri="{FF2B5EF4-FFF2-40B4-BE49-F238E27FC236}">
                <a16:creationId xmlns:a16="http://schemas.microsoft.com/office/drawing/2014/main" id="{0319DE8B-0A34-4B43-991E-FE53E8688692}"/>
              </a:ext>
            </a:extLst>
          </p:cNvPr>
          <p:cNvSpPr>
            <a:spLocks noGrp="1"/>
          </p:cNvSpPr>
          <p:nvPr>
            <p:ph type="body" sz="quarter" idx="12"/>
          </p:nvPr>
        </p:nvSpPr>
        <p:spPr>
          <a:xfrm>
            <a:off x="6373261" y="3263788"/>
            <a:ext cx="5404938" cy="2269910"/>
          </a:xfrm>
        </p:spPr>
        <p:txBody>
          <a:bodyPr/>
          <a:lstStyle/>
          <a:p>
            <a:pPr>
              <a:spcAft>
                <a:spcPts val="600"/>
              </a:spcAft>
            </a:pPr>
            <a:r>
              <a:rPr lang="en-US" altLang="en-US"/>
              <a:t>Common nitrate compounds sources</a:t>
            </a:r>
          </a:p>
          <a:p>
            <a:pPr lvl="1">
              <a:spcAft>
                <a:spcPts val="400"/>
              </a:spcAft>
            </a:pPr>
            <a:r>
              <a:rPr lang="en-US" altLang="en-US"/>
              <a:t>Nitrate compounds are produced most commonly when nitric acid is neutralized or in biological treatment of wastewater.</a:t>
            </a:r>
          </a:p>
          <a:p>
            <a:pPr lvl="1">
              <a:spcAft>
                <a:spcPts val="400"/>
              </a:spcAft>
            </a:pPr>
            <a:r>
              <a:rPr lang="en-US" altLang="en-US"/>
              <a:t>Nitrate compound releases to surface water may result from stormwater runoff.</a:t>
            </a:r>
          </a:p>
          <a:p>
            <a:pPr lvl="1"/>
            <a:r>
              <a:rPr lang="en-US" altLang="en-US"/>
              <a:t>Exemption may apply for nitrates in intake water (used for processing or non-contact cooling).</a:t>
            </a:r>
          </a:p>
          <a:p>
            <a:endParaRPr lang="en-US"/>
          </a:p>
        </p:txBody>
      </p:sp>
      <p:sp>
        <p:nvSpPr>
          <p:cNvPr id="6" name="Oval 5">
            <a:extLst>
              <a:ext uri="{FF2B5EF4-FFF2-40B4-BE49-F238E27FC236}">
                <a16:creationId xmlns:a16="http://schemas.microsoft.com/office/drawing/2014/main" id="{8377BDB7-A79F-8144-9388-5BD398A07C8B}"/>
              </a:ext>
              <a:ext uri="{C183D7F6-B498-43B3-948B-1728B52AA6E4}">
                <adec:decorative xmlns:adec="http://schemas.microsoft.com/office/drawing/2017/decorative" val="1"/>
              </a:ext>
            </a:extLst>
          </p:cNvPr>
          <p:cNvSpPr/>
          <p:nvPr/>
        </p:nvSpPr>
        <p:spPr>
          <a:xfrm>
            <a:off x="532064" y="1829514"/>
            <a:ext cx="1203746" cy="12037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7" name="Oval 6">
            <a:extLst>
              <a:ext uri="{FF2B5EF4-FFF2-40B4-BE49-F238E27FC236}">
                <a16:creationId xmlns:a16="http://schemas.microsoft.com/office/drawing/2014/main" id="{CCB2CE8E-EB44-DB44-A96E-283881F5B202}"/>
              </a:ext>
              <a:ext uri="{C183D7F6-B498-43B3-948B-1728B52AA6E4}">
                <adec:decorative xmlns:adec="http://schemas.microsoft.com/office/drawing/2017/decorative" val="1"/>
              </a:ext>
            </a:extLst>
          </p:cNvPr>
          <p:cNvSpPr/>
          <p:nvPr/>
        </p:nvSpPr>
        <p:spPr>
          <a:xfrm>
            <a:off x="6495984" y="1829514"/>
            <a:ext cx="1203746" cy="12037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8" name="Picture 7">
            <a:extLst>
              <a:ext uri="{FF2B5EF4-FFF2-40B4-BE49-F238E27FC236}">
                <a16:creationId xmlns:a16="http://schemas.microsoft.com/office/drawing/2014/main" id="{F8A1DAA0-2D25-704C-B4F2-EBD4FE3ED92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3953" y="2013601"/>
            <a:ext cx="774700" cy="774700"/>
          </a:xfrm>
          <a:prstGeom prst="rect">
            <a:avLst/>
          </a:prstGeom>
        </p:spPr>
      </p:pic>
      <p:pic>
        <p:nvPicPr>
          <p:cNvPr id="9" name="Picture 8">
            <a:extLst>
              <a:ext uri="{FF2B5EF4-FFF2-40B4-BE49-F238E27FC236}">
                <a16:creationId xmlns:a16="http://schemas.microsoft.com/office/drawing/2014/main" id="{30FCBA64-6323-3E45-9240-641E02201ACC}"/>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941" y="2044597"/>
            <a:ext cx="891355" cy="722988"/>
          </a:xfrm>
          <a:prstGeom prst="rect">
            <a:avLst/>
          </a:prstGeom>
        </p:spPr>
      </p:pic>
      <p:sp>
        <p:nvSpPr>
          <p:cNvPr id="4" name="TextBox 3">
            <a:extLst>
              <a:ext uri="{FF2B5EF4-FFF2-40B4-BE49-F238E27FC236}">
                <a16:creationId xmlns:a16="http://schemas.microsoft.com/office/drawing/2014/main" id="{86471B1C-4FA4-571B-4E78-D132FB7237C0}"/>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1897714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a:t>Quiz #1: </a:t>
            </a:r>
            <a:r>
              <a:rPr lang="en-US" b="0"/>
              <a:t>Question 1</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r>
              <a:rPr lang="en-US" altLang="en-US" sz="2000"/>
              <a:t>A facility processes 200,000 </a:t>
            </a:r>
            <a:r>
              <a:rPr lang="en-US" altLang="en-US" sz="2000" err="1"/>
              <a:t>lb</a:t>
            </a:r>
            <a:r>
              <a:rPr lang="en-US" altLang="en-US" sz="2000"/>
              <a:t> of a mixture containing 10% zinc chromate and 15% chromium dioxide by weight.</a:t>
            </a:r>
          </a:p>
          <a:p>
            <a:r>
              <a:rPr lang="en-US" altLang="en-US" sz="2000" b="1" i="1"/>
              <a:t>For which of the following chemical categories was the processing threshold exceeded?</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3585736"/>
            <a:ext cx="10947042" cy="2040793"/>
          </a:xfrm>
        </p:spPr>
        <p:txBody>
          <a:bodyPr/>
          <a:lstStyle/>
          <a:p>
            <a:r>
              <a:rPr lang="en-US" altLang="en-US"/>
              <a:t>A. Chromium compounds only</a:t>
            </a:r>
          </a:p>
          <a:p>
            <a:r>
              <a:rPr lang="en-US" altLang="en-US"/>
              <a:t>B. Zinc compounds only</a:t>
            </a:r>
          </a:p>
          <a:p>
            <a:r>
              <a:rPr lang="en-US" altLang="en-US"/>
              <a:t>C. Neither</a:t>
            </a:r>
          </a:p>
          <a:p>
            <a:r>
              <a:rPr lang="en-US" altLang="en-US"/>
              <a:t>D. Both</a:t>
            </a:r>
          </a:p>
        </p:txBody>
      </p:sp>
      <p:sp>
        <p:nvSpPr>
          <p:cNvPr id="6" name="Rectangle 5">
            <a:extLst>
              <a:ext uri="{FF2B5EF4-FFF2-40B4-BE49-F238E27FC236}">
                <a16:creationId xmlns:a16="http://schemas.microsoft.com/office/drawing/2014/main" id="{B15A7B0D-6577-FD42-A729-17BDF272ACBA}"/>
              </a:ext>
              <a:ext uri="{C183D7F6-B498-43B3-948B-1728B52AA6E4}">
                <adec:decorative xmlns:adec="http://schemas.microsoft.com/office/drawing/2017/decorative" val="1"/>
              </a:ext>
            </a:extLst>
          </p:cNvPr>
          <p:cNvSpPr/>
          <p:nvPr/>
        </p:nvSpPr>
        <p:spPr>
          <a:xfrm>
            <a:off x="622478" y="3272264"/>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6371E32-547E-0A30-E269-8BD2AF8FDE10}"/>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2263757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a:t>Quiz #1: </a:t>
            </a:r>
            <a:r>
              <a:rPr lang="en-US" b="0"/>
              <a:t>Question 2</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758485"/>
            <a:ext cx="10566221" cy="2418901"/>
          </a:xfrm>
        </p:spPr>
        <p:txBody>
          <a:bodyPr/>
          <a:lstStyle/>
          <a:p>
            <a:pPr marL="0" indent="0">
              <a:defRPr/>
            </a:pPr>
            <a:r>
              <a:rPr lang="en-US" altLang="en-US" sz="2000"/>
              <a:t>A facility neutralizes 20,000 </a:t>
            </a:r>
            <a:r>
              <a:rPr lang="en-US" altLang="en-US" sz="2000" err="1"/>
              <a:t>lb</a:t>
            </a:r>
            <a:r>
              <a:rPr lang="en-US" altLang="en-US" sz="2000"/>
              <a:t> of nitric acid (HNO</a:t>
            </a:r>
            <a:r>
              <a:rPr lang="en-US" altLang="en-US" sz="2000" baseline="-25000"/>
              <a:t>3</a:t>
            </a:r>
            <a:r>
              <a:rPr lang="en-US" altLang="en-US" sz="2000"/>
              <a:t>) with sodium hydroxide (NaOH) in an on-site wastewater treatment system. The neutralization is 100% complete and generates sodium nitrate (NaNO</a:t>
            </a:r>
            <a:r>
              <a:rPr lang="en-US" altLang="en-US" sz="2000" baseline="-25000"/>
              <a:t>3</a:t>
            </a:r>
            <a:r>
              <a:rPr lang="en-US" altLang="en-US" sz="2000"/>
              <a:t>), which is discharged to a nearby waterbody.</a:t>
            </a:r>
          </a:p>
          <a:p>
            <a:pPr marL="0" indent="0">
              <a:defRPr/>
            </a:pPr>
            <a:r>
              <a:rPr lang="en-US" altLang="en-US" sz="2000"/>
              <a:t>The molecular weight (MW) of HNO</a:t>
            </a:r>
            <a:r>
              <a:rPr lang="en-US" altLang="en-US" sz="2000" baseline="-25000"/>
              <a:t>3</a:t>
            </a:r>
            <a:r>
              <a:rPr lang="en-US" altLang="en-US" sz="2000"/>
              <a:t> = 63 and the MW of NaNO</a:t>
            </a:r>
            <a:r>
              <a:rPr lang="en-US" altLang="en-US" sz="2000" baseline="-25000"/>
              <a:t>3</a:t>
            </a:r>
            <a:r>
              <a:rPr lang="en-US" altLang="en-US" sz="2000"/>
              <a:t> = 85. One mole of HNO</a:t>
            </a:r>
            <a:r>
              <a:rPr lang="en-US" altLang="en-US" sz="2000" baseline="-25000"/>
              <a:t>3</a:t>
            </a:r>
            <a:r>
              <a:rPr lang="en-US" altLang="en-US" sz="2000"/>
              <a:t> generates one mole of NaNO</a:t>
            </a:r>
            <a:r>
              <a:rPr lang="en-US" altLang="en-US" sz="2000" baseline="-25000"/>
              <a:t>3</a:t>
            </a:r>
            <a:r>
              <a:rPr lang="en-US" altLang="en-US" sz="2000"/>
              <a:t>.</a:t>
            </a:r>
          </a:p>
          <a:p>
            <a:pPr marL="0" indent="0">
              <a:defRPr/>
            </a:pPr>
            <a:r>
              <a:rPr lang="en-US" altLang="en-US" sz="2000" b="1" i="1"/>
              <a:t>Does the facility exceed the manufacturing threshold for nitrate compounds?</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4817207"/>
            <a:ext cx="10947042" cy="2040793"/>
          </a:xfrm>
        </p:spPr>
        <p:txBody>
          <a:bodyPr/>
          <a:lstStyle/>
          <a:p>
            <a:pPr marL="0" indent="0">
              <a:defRPr/>
            </a:pPr>
            <a:r>
              <a:rPr lang="en-US" altLang="en-US"/>
              <a:t>Select Yes or No</a:t>
            </a:r>
          </a:p>
        </p:txBody>
      </p:sp>
      <p:sp>
        <p:nvSpPr>
          <p:cNvPr id="5" name="Rectangle 4">
            <a:extLst>
              <a:ext uri="{FF2B5EF4-FFF2-40B4-BE49-F238E27FC236}">
                <a16:creationId xmlns:a16="http://schemas.microsoft.com/office/drawing/2014/main" id="{F67DCC3C-AB95-274E-8233-9C22DF792FD3}"/>
              </a:ext>
              <a:ext uri="{C183D7F6-B498-43B3-948B-1728B52AA6E4}">
                <adec:decorative xmlns:adec="http://schemas.microsoft.com/office/drawing/2017/decorative" val="1"/>
              </a:ext>
            </a:extLst>
          </p:cNvPr>
          <p:cNvSpPr/>
          <p:nvPr/>
        </p:nvSpPr>
        <p:spPr>
          <a:xfrm>
            <a:off x="622479" y="5157361"/>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E4F2CF8-AD97-5C43-B26B-9DE82DA60F7C}"/>
              </a:ext>
              <a:ext uri="{C183D7F6-B498-43B3-948B-1728B52AA6E4}">
                <adec:decorative xmlns:adec="http://schemas.microsoft.com/office/drawing/2017/decorative" val="1"/>
              </a:ext>
            </a:extLst>
          </p:cNvPr>
          <p:cNvSpPr/>
          <p:nvPr/>
        </p:nvSpPr>
        <p:spPr>
          <a:xfrm>
            <a:off x="622478" y="4469486"/>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6B154A8-0225-DFE8-98DA-64F2485A7D04}"/>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1083571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a:t>Quiz #1: </a:t>
            </a:r>
            <a:r>
              <a:rPr lang="en-US" b="0"/>
              <a:t>Question 3</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758485"/>
            <a:ext cx="10312221" cy="2470615"/>
          </a:xfrm>
        </p:spPr>
        <p:txBody>
          <a:bodyPr/>
          <a:lstStyle/>
          <a:p>
            <a:pPr marL="0" indent="0">
              <a:defRPr/>
            </a:pPr>
            <a:r>
              <a:rPr lang="en-US" altLang="en-US"/>
              <a:t>A facility neutralizes 20,000 </a:t>
            </a:r>
            <a:r>
              <a:rPr lang="en-US" altLang="en-US" err="1"/>
              <a:t>lb</a:t>
            </a:r>
            <a:r>
              <a:rPr lang="en-US" altLang="en-US"/>
              <a:t> of nitric acid (HNO</a:t>
            </a:r>
            <a:r>
              <a:rPr lang="en-US" altLang="en-US" baseline="-25000"/>
              <a:t>3</a:t>
            </a:r>
            <a:r>
              <a:rPr lang="en-US" altLang="en-US"/>
              <a:t>) with sodium hydroxide (NaOH) in an on-site wastewater treatment system. The neutralization is 100% complete and generates sodium nitrate (NaNO</a:t>
            </a:r>
            <a:r>
              <a:rPr lang="en-US" altLang="en-US" baseline="-25000"/>
              <a:t>3</a:t>
            </a:r>
            <a:r>
              <a:rPr lang="en-US" altLang="en-US"/>
              <a:t>), which is discharged to a nearby waterbody.</a:t>
            </a:r>
          </a:p>
          <a:p>
            <a:pPr marL="0" indent="0">
              <a:defRPr/>
            </a:pPr>
            <a:r>
              <a:rPr lang="en-US" altLang="en-US"/>
              <a:t>The molecular weight (MW) of HNO</a:t>
            </a:r>
            <a:r>
              <a:rPr lang="en-US" altLang="en-US" baseline="-25000"/>
              <a:t>3</a:t>
            </a:r>
            <a:r>
              <a:rPr lang="en-US" altLang="en-US"/>
              <a:t> = 63 and the MW of NaNO</a:t>
            </a:r>
            <a:r>
              <a:rPr lang="en-US" altLang="en-US" baseline="-25000"/>
              <a:t>3 </a:t>
            </a:r>
            <a:r>
              <a:rPr lang="en-US" altLang="en-US"/>
              <a:t>= 85. One mole of HNO</a:t>
            </a:r>
            <a:r>
              <a:rPr lang="en-US" altLang="en-US" baseline="-25000"/>
              <a:t>3</a:t>
            </a:r>
            <a:r>
              <a:rPr lang="en-US" altLang="en-US"/>
              <a:t> generates one mole of NaNO</a:t>
            </a:r>
            <a:r>
              <a:rPr lang="en-US" altLang="en-US" baseline="-25000"/>
              <a:t>3</a:t>
            </a:r>
            <a:r>
              <a:rPr lang="en-US" altLang="en-US"/>
              <a:t>. The MW of the nitrate ion NO</a:t>
            </a:r>
            <a:r>
              <a:rPr lang="en-US" altLang="en-US" baseline="-25000"/>
              <a:t>3</a:t>
            </a:r>
            <a:r>
              <a:rPr lang="en-US" altLang="en-US"/>
              <a:t> = 62.</a:t>
            </a:r>
          </a:p>
          <a:p>
            <a:pPr marL="0" indent="0">
              <a:defRPr/>
            </a:pPr>
            <a:r>
              <a:rPr lang="en-US" altLang="en-US" b="1" i="1"/>
              <a:t>In this example, should the facility report release of 27,000 </a:t>
            </a:r>
            <a:r>
              <a:rPr lang="en-US" altLang="en-US" b="1" i="1" err="1"/>
              <a:t>lb</a:t>
            </a:r>
            <a:r>
              <a:rPr lang="en-US" altLang="en-US" b="1" i="1"/>
              <a:t> of nitrate compounds into a stream or waterbody (Section 5.3 on Form R)?</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5157361"/>
            <a:ext cx="10947042" cy="2040793"/>
          </a:xfrm>
        </p:spPr>
        <p:txBody>
          <a:bodyPr/>
          <a:lstStyle/>
          <a:p>
            <a:pPr marL="0" indent="0">
              <a:defRPr/>
            </a:pPr>
            <a:r>
              <a:rPr lang="en-US" altLang="en-US"/>
              <a:t>Select Yes or No</a:t>
            </a:r>
          </a:p>
        </p:txBody>
      </p:sp>
      <p:sp>
        <p:nvSpPr>
          <p:cNvPr id="5" name="Rectangle 4">
            <a:extLst>
              <a:ext uri="{FF2B5EF4-FFF2-40B4-BE49-F238E27FC236}">
                <a16:creationId xmlns:a16="http://schemas.microsoft.com/office/drawing/2014/main" id="{F67DCC3C-AB95-274E-8233-9C22DF792FD3}"/>
              </a:ext>
              <a:ext uri="{C183D7F6-B498-43B3-948B-1728B52AA6E4}">
                <adec:decorative xmlns:adec="http://schemas.microsoft.com/office/drawing/2017/decorative" val="1"/>
              </a:ext>
            </a:extLst>
          </p:cNvPr>
          <p:cNvSpPr/>
          <p:nvPr/>
        </p:nvSpPr>
        <p:spPr>
          <a:xfrm>
            <a:off x="622479" y="5157361"/>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9B62BC-6AC2-A44E-A22B-98C8F2E0DC49}"/>
              </a:ext>
              <a:ext uri="{C183D7F6-B498-43B3-948B-1728B52AA6E4}">
                <adec:decorative xmlns:adec="http://schemas.microsoft.com/office/drawing/2017/decorative" val="1"/>
              </a:ext>
            </a:extLst>
          </p:cNvPr>
          <p:cNvSpPr/>
          <p:nvPr/>
        </p:nvSpPr>
        <p:spPr>
          <a:xfrm>
            <a:off x="622478" y="4729361"/>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FD920B-265F-B525-5550-4ADA841520D8}"/>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2026043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7F02-065D-6B47-AB40-527D98DBB269}"/>
              </a:ext>
            </a:extLst>
          </p:cNvPr>
          <p:cNvSpPr>
            <a:spLocks noGrp="1"/>
          </p:cNvSpPr>
          <p:nvPr>
            <p:ph type="title"/>
          </p:nvPr>
        </p:nvSpPr>
        <p:spPr/>
        <p:txBody>
          <a:bodyPr/>
          <a:lstStyle/>
          <a:p>
            <a:r>
              <a:rPr lang="en-US" altLang="en-US"/>
              <a:t>Ammonia Guidance</a:t>
            </a:r>
            <a:endParaRPr lang="en-US"/>
          </a:p>
        </p:txBody>
      </p:sp>
      <p:sp>
        <p:nvSpPr>
          <p:cNvPr id="3" name="Text Placeholder 2">
            <a:extLst>
              <a:ext uri="{FF2B5EF4-FFF2-40B4-BE49-F238E27FC236}">
                <a16:creationId xmlns:a16="http://schemas.microsoft.com/office/drawing/2014/main" id="{FBE03D47-BAB5-204A-AF89-CE1C60BC6E86}"/>
              </a:ext>
            </a:extLst>
          </p:cNvPr>
          <p:cNvSpPr>
            <a:spLocks noGrp="1"/>
          </p:cNvSpPr>
          <p:nvPr>
            <p:ph type="body" sz="quarter" idx="11"/>
          </p:nvPr>
        </p:nvSpPr>
        <p:spPr>
          <a:xfrm>
            <a:off x="406318" y="2655081"/>
            <a:ext cx="6645001" cy="3996343"/>
          </a:xfrm>
        </p:spPr>
        <p:txBody>
          <a:bodyPr lIns="91440" tIns="45720" rIns="91440" bIns="45720" anchor="t"/>
          <a:lstStyle/>
          <a:p>
            <a:r>
              <a:rPr lang="en-US" altLang="en-US"/>
              <a:t>Ammonia</a:t>
            </a:r>
          </a:p>
          <a:p>
            <a:pPr lvl="1">
              <a:spcAft>
                <a:spcPts val="300"/>
              </a:spcAft>
            </a:pPr>
            <a:r>
              <a:rPr lang="en-US" altLang="en-US">
                <a:latin typeface="Arial"/>
                <a:cs typeface="Arial"/>
              </a:rPr>
              <a:t>Aqueous ammonia: threshold determination and release and other waste management quantity calculations for aqueous ammonia from any source (i.e., anhydrous ammonia placed in water or water dissociable ammonium salts) is based on 10% </a:t>
            </a:r>
            <a:br>
              <a:rPr lang="en-US" altLang="en-US"/>
            </a:br>
            <a:r>
              <a:rPr lang="en-US" altLang="en-US">
                <a:latin typeface="Arial"/>
                <a:cs typeface="Arial"/>
              </a:rPr>
              <a:t>of the total ammonia present in aqueous solutions.</a:t>
            </a:r>
          </a:p>
          <a:p>
            <a:pPr lvl="1"/>
            <a:r>
              <a:rPr lang="en-US" altLang="en-US">
                <a:latin typeface="Arial"/>
                <a:cs typeface="Arial"/>
              </a:rPr>
              <a:t>Anhydrous ammonia: include 100% for threshold determinations and release calculations</a:t>
            </a:r>
          </a:p>
          <a:p>
            <a:pPr lvl="2">
              <a:spcAft>
                <a:spcPts val="300"/>
              </a:spcAft>
            </a:pPr>
            <a:r>
              <a:rPr lang="en-US" altLang="en-US" sz="1400" i="0"/>
              <a:t>Including air releases from aqueous ammonia</a:t>
            </a:r>
          </a:p>
          <a:p>
            <a:pPr lvl="1"/>
            <a:r>
              <a:rPr lang="en-US" altLang="en-US">
                <a:latin typeface="Arial"/>
                <a:cs typeface="Arial"/>
              </a:rPr>
              <a:t>Amounts from aqueous sources and anhydrous sources </a:t>
            </a:r>
            <a:br>
              <a:rPr lang="en-US" altLang="en-US"/>
            </a:br>
            <a:r>
              <a:rPr lang="en-US" altLang="en-US">
                <a:latin typeface="Arial"/>
                <a:cs typeface="Arial"/>
              </a:rPr>
              <a:t>get added together for threshold determinations and </a:t>
            </a:r>
            <a:br>
              <a:rPr lang="en-US" altLang="en-US"/>
            </a:br>
            <a:r>
              <a:rPr lang="en-US" altLang="en-US">
                <a:latin typeface="Arial"/>
                <a:cs typeface="Arial"/>
              </a:rPr>
              <a:t>ammonia release reporting.</a:t>
            </a:r>
          </a:p>
          <a:p>
            <a:endParaRPr lang="en-US"/>
          </a:p>
        </p:txBody>
      </p:sp>
      <p:sp>
        <p:nvSpPr>
          <p:cNvPr id="5" name="Oval 4">
            <a:extLst>
              <a:ext uri="{FF2B5EF4-FFF2-40B4-BE49-F238E27FC236}">
                <a16:creationId xmlns:a16="http://schemas.microsoft.com/office/drawing/2014/main" id="{1FEB8688-E24C-5A46-9AD3-532E86088AB8}"/>
              </a:ext>
              <a:ext uri="{C183D7F6-B498-43B3-948B-1728B52AA6E4}">
                <adec:decorative xmlns:adec="http://schemas.microsoft.com/office/drawing/2017/decorative" val="1"/>
              </a:ext>
            </a:extLst>
          </p:cNvPr>
          <p:cNvSpPr/>
          <p:nvPr/>
        </p:nvSpPr>
        <p:spPr>
          <a:xfrm>
            <a:off x="474497" y="1590955"/>
            <a:ext cx="1132464" cy="10641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7" name="Picture 6">
            <a:extLst>
              <a:ext uri="{FF2B5EF4-FFF2-40B4-BE49-F238E27FC236}">
                <a16:creationId xmlns:a16="http://schemas.microsoft.com/office/drawing/2014/main" id="{D7E54504-ABAA-3A4B-9D71-AF87BBAF6EA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379" y="1735668"/>
            <a:ext cx="774700" cy="774700"/>
          </a:xfrm>
          <a:prstGeom prst="rect">
            <a:avLst/>
          </a:prstGeom>
        </p:spPr>
      </p:pic>
      <p:sp>
        <p:nvSpPr>
          <p:cNvPr id="4" name="TextBox 3">
            <a:extLst>
              <a:ext uri="{FF2B5EF4-FFF2-40B4-BE49-F238E27FC236}">
                <a16:creationId xmlns:a16="http://schemas.microsoft.com/office/drawing/2014/main" id="{7CE4FE0D-13D2-0BF7-CC98-95671B7E54DD}"/>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795744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Ammonia Calculation Examples</a:t>
            </a:r>
          </a:p>
        </p:txBody>
      </p:sp>
      <p:sp>
        <p:nvSpPr>
          <p:cNvPr id="5" name="Text Placeholder 4"/>
          <p:cNvSpPr>
            <a:spLocks noGrp="1"/>
          </p:cNvSpPr>
          <p:nvPr>
            <p:ph type="body" sz="quarter" idx="10"/>
          </p:nvPr>
        </p:nvSpPr>
        <p:spPr/>
        <p:txBody>
          <a:bodyPr/>
          <a:lstStyle/>
          <a:p>
            <a:r>
              <a:rPr lang="en-US" b="0"/>
              <a:t>In a calendar year, a facility places 25,000 pounds of anhydrous ammonia in water for processing and processes 25,000 pounds of aqueous ammonia from an ammonium salt. </a:t>
            </a:r>
          </a:p>
          <a:p>
            <a:r>
              <a:rPr lang="en-US" b="0"/>
              <a:t>The facility must include all 25,000 pounds of anhydrous ammonia in the determination of the processing threshold, but only 10 percent (or 2,500 pounds) of the aqueous ammonia from the ammonium salt in the processing threshold determination.</a:t>
            </a:r>
          </a:p>
          <a:p>
            <a:endParaRPr lang="en-US"/>
          </a:p>
          <a:p>
            <a:endParaRPr lang="en-US"/>
          </a:p>
        </p:txBody>
      </p:sp>
      <p:sp>
        <p:nvSpPr>
          <p:cNvPr id="6" name="Text Placeholder 5"/>
          <p:cNvSpPr>
            <a:spLocks noGrp="1"/>
          </p:cNvSpPr>
          <p:nvPr>
            <p:ph type="body" sz="quarter" idx="12"/>
          </p:nvPr>
        </p:nvSpPr>
        <p:spPr>
          <a:xfrm>
            <a:off x="6400155" y="1734531"/>
            <a:ext cx="5404938" cy="3996343"/>
          </a:xfrm>
        </p:spPr>
        <p:txBody>
          <a:bodyPr/>
          <a:lstStyle/>
          <a:p>
            <a:r>
              <a:rPr lang="en-US" b="0"/>
              <a:t>In a calendar year, a facility uses 30,000 pounds of anhydrous ammonia to neutralize acids in a wastewater stream. The neutralized waste stream (containing aqueous ammonia from dissociated ammonium salts) is then transferred to a POTW. </a:t>
            </a:r>
          </a:p>
          <a:p>
            <a:r>
              <a:rPr lang="en-US" b="0"/>
              <a:t>The quantity to be applied toward threshold determinations is the total quantity of anhydrous ammonia used in the waste stream neutralization, or 30,000 pounds. The quantity of ammonia reported as transferred is 10 percent of the total quantity of aqueous ammonia transferred, or 3,000 pounds.</a:t>
            </a:r>
          </a:p>
          <a:p>
            <a:endParaRPr lang="en-US"/>
          </a:p>
          <a:p>
            <a:endParaRPr lang="en-US"/>
          </a:p>
        </p:txBody>
      </p:sp>
      <p:sp>
        <p:nvSpPr>
          <p:cNvPr id="2" name="TextBox 1">
            <a:extLst>
              <a:ext uri="{FF2B5EF4-FFF2-40B4-BE49-F238E27FC236}">
                <a16:creationId xmlns:a16="http://schemas.microsoft.com/office/drawing/2014/main" id="{7E0900F5-EB62-A5F0-6882-F4BFD1F40EAB}"/>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931436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7F02-065D-6B47-AB40-527D98DBB269}"/>
              </a:ext>
            </a:extLst>
          </p:cNvPr>
          <p:cNvSpPr>
            <a:spLocks noGrp="1"/>
          </p:cNvSpPr>
          <p:nvPr>
            <p:ph type="title"/>
          </p:nvPr>
        </p:nvSpPr>
        <p:spPr/>
        <p:txBody>
          <a:bodyPr/>
          <a:lstStyle/>
          <a:p>
            <a:r>
              <a:rPr lang="en-US" altLang="en-US"/>
              <a:t>Acid Aerosols</a:t>
            </a:r>
            <a:endParaRPr lang="en-US"/>
          </a:p>
        </p:txBody>
      </p:sp>
      <p:sp>
        <p:nvSpPr>
          <p:cNvPr id="3" name="Text Placeholder 2">
            <a:extLst>
              <a:ext uri="{FF2B5EF4-FFF2-40B4-BE49-F238E27FC236}">
                <a16:creationId xmlns:a16="http://schemas.microsoft.com/office/drawing/2014/main" id="{FBE03D47-BAB5-204A-AF89-CE1C60BC6E86}"/>
              </a:ext>
            </a:extLst>
          </p:cNvPr>
          <p:cNvSpPr>
            <a:spLocks noGrp="1"/>
          </p:cNvSpPr>
          <p:nvPr>
            <p:ph type="body" sz="quarter" idx="10"/>
          </p:nvPr>
        </p:nvSpPr>
        <p:spPr>
          <a:xfrm>
            <a:off x="481013" y="1598136"/>
            <a:ext cx="11037887" cy="3996343"/>
          </a:xfrm>
        </p:spPr>
        <p:txBody>
          <a:bodyPr/>
          <a:lstStyle/>
          <a:p>
            <a:r>
              <a:rPr lang="en-US" altLang="en-US"/>
              <a:t>Hydrochloric and sulfuric acids are only reportable if in the aerosol form.</a:t>
            </a:r>
          </a:p>
          <a:p>
            <a:pPr lvl="1">
              <a:spcAft>
                <a:spcPts val="200"/>
              </a:spcAft>
            </a:pPr>
            <a:r>
              <a:rPr lang="en-US" altLang="en-US"/>
              <a:t>These aerosols are common products of coal and other fuels combustion.</a:t>
            </a:r>
          </a:p>
          <a:p>
            <a:pPr lvl="1">
              <a:spcAft>
                <a:spcPts val="600"/>
              </a:spcAft>
            </a:pPr>
            <a:r>
              <a:rPr lang="en-US" altLang="en-US"/>
              <a:t>Includes mists, vapors, gas, fog, and other airborne forms of any particle size.</a:t>
            </a:r>
          </a:p>
          <a:p>
            <a:r>
              <a:rPr lang="en-US" altLang="en-US"/>
              <a:t>Threshold determination for closed-loop reuse systems that generate acid aerosol:</a:t>
            </a:r>
          </a:p>
          <a:p>
            <a:pPr lvl="1">
              <a:spcAft>
                <a:spcPts val="200"/>
              </a:spcAft>
            </a:pPr>
            <a:r>
              <a:rPr lang="en-US" altLang="en-US"/>
              <a:t>Acid aerosols are manufactured and otherwise used.</a:t>
            </a:r>
          </a:p>
          <a:p>
            <a:pPr lvl="1"/>
            <a:r>
              <a:rPr lang="en-US" altLang="en-US"/>
              <a:t>Applicable for sulfuric and hydrochloric acid only.</a:t>
            </a:r>
          </a:p>
        </p:txBody>
      </p:sp>
      <p:sp>
        <p:nvSpPr>
          <p:cNvPr id="6" name="Rectangle 5">
            <a:extLst>
              <a:ext uri="{FF2B5EF4-FFF2-40B4-BE49-F238E27FC236}">
                <a16:creationId xmlns:a16="http://schemas.microsoft.com/office/drawing/2014/main" id="{6D35376C-3205-AC4E-A9C0-4A1A27DE868B}"/>
              </a:ext>
              <a:ext uri="{C183D7F6-B498-43B3-948B-1728B52AA6E4}">
                <adec:decorative xmlns:adec="http://schemas.microsoft.com/office/drawing/2017/decorative" val="1"/>
              </a:ext>
            </a:extLst>
          </p:cNvPr>
          <p:cNvSpPr/>
          <p:nvPr/>
        </p:nvSpPr>
        <p:spPr>
          <a:xfrm>
            <a:off x="536576" y="4343397"/>
            <a:ext cx="10982324" cy="1161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7">
            <a:extLst>
              <a:ext uri="{FF2B5EF4-FFF2-40B4-BE49-F238E27FC236}">
                <a16:creationId xmlns:a16="http://schemas.microsoft.com/office/drawing/2014/main" id="{97F2FB20-A5EC-2242-993F-9BB2031F969F}"/>
              </a:ext>
            </a:extLst>
          </p:cNvPr>
          <p:cNvSpPr txBox="1">
            <a:spLocks/>
          </p:cNvSpPr>
          <p:nvPr/>
        </p:nvSpPr>
        <p:spPr>
          <a:xfrm>
            <a:off x="687626" y="4501753"/>
            <a:ext cx="2170068" cy="799136"/>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600">
                <a:solidFill>
                  <a:srgbClr val="006CB6"/>
                </a:solidFill>
              </a:rPr>
              <a:t>Total Amount </a:t>
            </a:r>
            <a:br>
              <a:rPr lang="en-US" altLang="en-US" sz="1600">
                <a:solidFill>
                  <a:srgbClr val="006CB6"/>
                </a:solidFill>
              </a:rPr>
            </a:br>
            <a:r>
              <a:rPr lang="en-US" altLang="en-US" sz="1600">
                <a:solidFill>
                  <a:srgbClr val="006CB6"/>
                </a:solidFill>
              </a:rPr>
              <a:t>of Acid in </a:t>
            </a:r>
            <a:br>
              <a:rPr lang="en-US" altLang="en-US" sz="1600">
                <a:solidFill>
                  <a:srgbClr val="006CB6"/>
                </a:solidFill>
              </a:rPr>
            </a:br>
            <a:r>
              <a:rPr lang="en-US" altLang="en-US" sz="1600">
                <a:solidFill>
                  <a:srgbClr val="006CB6"/>
                </a:solidFill>
              </a:rPr>
              <a:t>Reuse System</a:t>
            </a:r>
          </a:p>
        </p:txBody>
      </p:sp>
      <p:sp>
        <p:nvSpPr>
          <p:cNvPr id="11" name="Text Placeholder 7">
            <a:extLst>
              <a:ext uri="{FF2B5EF4-FFF2-40B4-BE49-F238E27FC236}">
                <a16:creationId xmlns:a16="http://schemas.microsoft.com/office/drawing/2014/main" id="{252DF3E6-D6B6-0A44-B09E-54A2C59E3192}"/>
              </a:ext>
            </a:extLst>
          </p:cNvPr>
          <p:cNvSpPr txBox="1">
            <a:spLocks/>
          </p:cNvSpPr>
          <p:nvPr/>
        </p:nvSpPr>
        <p:spPr>
          <a:xfrm>
            <a:off x="3385647" y="4631214"/>
            <a:ext cx="1827166" cy="62865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600">
                <a:solidFill>
                  <a:srgbClr val="006CB6"/>
                </a:solidFill>
              </a:rPr>
              <a:t>Total Virgin Acid Added in RY</a:t>
            </a:r>
          </a:p>
        </p:txBody>
      </p:sp>
      <p:sp>
        <p:nvSpPr>
          <p:cNvPr id="20" name="Text Placeholder 7">
            <a:extLst>
              <a:ext uri="{FF2B5EF4-FFF2-40B4-BE49-F238E27FC236}">
                <a16:creationId xmlns:a16="http://schemas.microsoft.com/office/drawing/2014/main" id="{5CA4D831-3947-5340-B210-02C25C2F2DF7}"/>
              </a:ext>
            </a:extLst>
          </p:cNvPr>
          <p:cNvSpPr txBox="1">
            <a:spLocks/>
          </p:cNvSpPr>
          <p:nvPr/>
        </p:nvSpPr>
        <p:spPr>
          <a:xfrm>
            <a:off x="5455735" y="4508417"/>
            <a:ext cx="619632" cy="62865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en-US" sz="4400"/>
              <a:t>=</a:t>
            </a:r>
          </a:p>
        </p:txBody>
      </p:sp>
      <p:sp>
        <p:nvSpPr>
          <p:cNvPr id="12" name="Text Placeholder 7">
            <a:extLst>
              <a:ext uri="{FF2B5EF4-FFF2-40B4-BE49-F238E27FC236}">
                <a16:creationId xmlns:a16="http://schemas.microsoft.com/office/drawing/2014/main" id="{487B9441-B885-A146-9CEF-11FC960D0D8C}"/>
              </a:ext>
            </a:extLst>
          </p:cNvPr>
          <p:cNvSpPr txBox="1">
            <a:spLocks/>
          </p:cNvSpPr>
          <p:nvPr/>
        </p:nvSpPr>
        <p:spPr>
          <a:xfrm>
            <a:off x="6309271" y="4531633"/>
            <a:ext cx="2772519" cy="815588"/>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40000"/>
              </a:spcBef>
              <a:defRPr/>
            </a:pPr>
            <a:r>
              <a:rPr lang="en-US" altLang="en-US" sz="1600">
                <a:solidFill>
                  <a:srgbClr val="006CB6"/>
                </a:solidFill>
              </a:rPr>
              <a:t>Amount Acid Aerosols </a:t>
            </a:r>
            <a:br>
              <a:rPr lang="en-US" altLang="en-US" sz="1600">
                <a:solidFill>
                  <a:srgbClr val="006CB6"/>
                </a:solidFill>
              </a:rPr>
            </a:br>
            <a:r>
              <a:rPr lang="en-US" altLang="en-US" sz="1600">
                <a:solidFill>
                  <a:srgbClr val="006CB6"/>
                </a:solidFill>
              </a:rPr>
              <a:t>Manufactured/</a:t>
            </a:r>
            <a:br>
              <a:rPr lang="en-US" altLang="en-US" sz="1600">
                <a:solidFill>
                  <a:srgbClr val="006CB6"/>
                </a:solidFill>
              </a:rPr>
            </a:br>
            <a:r>
              <a:rPr lang="en-US" altLang="en-US" sz="1600">
                <a:solidFill>
                  <a:srgbClr val="006CB6"/>
                </a:solidFill>
              </a:rPr>
              <a:t>Otherwise Used</a:t>
            </a:r>
          </a:p>
        </p:txBody>
      </p:sp>
      <p:sp>
        <p:nvSpPr>
          <p:cNvPr id="13" name="Text Placeholder 7">
            <a:extLst>
              <a:ext uri="{FF2B5EF4-FFF2-40B4-BE49-F238E27FC236}">
                <a16:creationId xmlns:a16="http://schemas.microsoft.com/office/drawing/2014/main" id="{E29EB61C-1AE6-8C4A-AC9B-3EB30F2CE58E}"/>
              </a:ext>
            </a:extLst>
          </p:cNvPr>
          <p:cNvSpPr txBox="1">
            <a:spLocks/>
          </p:cNvSpPr>
          <p:nvPr/>
        </p:nvSpPr>
        <p:spPr>
          <a:xfrm>
            <a:off x="9972097" y="4501753"/>
            <a:ext cx="1846218" cy="1216704"/>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40000"/>
              </a:spcBef>
              <a:defRPr/>
            </a:pPr>
            <a:r>
              <a:rPr lang="en-US" altLang="en-US" sz="1600">
                <a:solidFill>
                  <a:srgbClr val="006CB6"/>
                </a:solidFill>
              </a:rPr>
              <a:t>Closed-loop Acid Reuse System</a:t>
            </a:r>
          </a:p>
        </p:txBody>
      </p:sp>
      <p:sp>
        <p:nvSpPr>
          <p:cNvPr id="14" name="Oval 13">
            <a:extLst>
              <a:ext uri="{FF2B5EF4-FFF2-40B4-BE49-F238E27FC236}">
                <a16:creationId xmlns:a16="http://schemas.microsoft.com/office/drawing/2014/main" id="{71CA1398-D67A-AF44-BF0B-628694460112}"/>
              </a:ext>
              <a:ext uri="{C183D7F6-B498-43B3-948B-1728B52AA6E4}">
                <adec:decorative xmlns:adec="http://schemas.microsoft.com/office/drawing/2017/decorative" val="1"/>
              </a:ext>
            </a:extLst>
          </p:cNvPr>
          <p:cNvSpPr/>
          <p:nvPr/>
        </p:nvSpPr>
        <p:spPr>
          <a:xfrm>
            <a:off x="2500006" y="4586996"/>
            <a:ext cx="628650" cy="628650"/>
          </a:xfrm>
          <a:prstGeom prst="ellipse">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F887D06-0FC6-0149-8B70-A95EC29C0784}"/>
              </a:ext>
              <a:ext uri="{C183D7F6-B498-43B3-948B-1728B52AA6E4}">
                <adec:decorative xmlns:adec="http://schemas.microsoft.com/office/drawing/2017/decorative" val="1"/>
              </a:ext>
            </a:extLst>
          </p:cNvPr>
          <p:cNvSpPr/>
          <p:nvPr/>
        </p:nvSpPr>
        <p:spPr>
          <a:xfrm>
            <a:off x="5446717" y="4586996"/>
            <a:ext cx="628650" cy="628650"/>
          </a:xfrm>
          <a:prstGeom prst="ellipse">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577A30A-CB97-AC49-A770-E09C9FCD29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95623" y="4516402"/>
            <a:ext cx="862641" cy="815588"/>
          </a:xfrm>
          <a:prstGeom prst="rect">
            <a:avLst/>
          </a:prstGeom>
        </p:spPr>
      </p:pic>
      <p:sp>
        <p:nvSpPr>
          <p:cNvPr id="16" name="Text Placeholder 7">
            <a:extLst>
              <a:ext uri="{FF2B5EF4-FFF2-40B4-BE49-F238E27FC236}">
                <a16:creationId xmlns:a16="http://schemas.microsoft.com/office/drawing/2014/main" id="{D7C14E3C-34E6-D047-B009-196769C4C7C9}"/>
              </a:ext>
            </a:extLst>
          </p:cNvPr>
          <p:cNvSpPr txBox="1">
            <a:spLocks/>
          </p:cNvSpPr>
          <p:nvPr/>
        </p:nvSpPr>
        <p:spPr>
          <a:xfrm>
            <a:off x="2509024" y="4508417"/>
            <a:ext cx="619632" cy="62865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en-US" sz="4400"/>
              <a:t>+</a:t>
            </a:r>
          </a:p>
        </p:txBody>
      </p:sp>
      <p:sp>
        <p:nvSpPr>
          <p:cNvPr id="22" name="Text Placeholder 2">
            <a:extLst>
              <a:ext uri="{FF2B5EF4-FFF2-40B4-BE49-F238E27FC236}">
                <a16:creationId xmlns:a16="http://schemas.microsoft.com/office/drawing/2014/main" id="{D160A5DB-86EA-1A41-A08B-A2AD72C091DF}"/>
              </a:ext>
            </a:extLst>
          </p:cNvPr>
          <p:cNvSpPr txBox="1">
            <a:spLocks/>
          </p:cNvSpPr>
          <p:nvPr/>
        </p:nvSpPr>
        <p:spPr>
          <a:xfrm>
            <a:off x="481013" y="5858614"/>
            <a:ext cx="11037887" cy="688938"/>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spcBef>
                <a:spcPts val="0"/>
              </a:spcBef>
              <a:buSzPct val="90000"/>
              <a:defRPr/>
            </a:pPr>
            <a:r>
              <a:rPr lang="en-US" altLang="en-US" sz="1400" b="0" i="1" dirty="0"/>
              <a:t>* </a:t>
            </a:r>
            <a:r>
              <a:rPr lang="en-US" altLang="en-US" sz="1400" b="0" i="1"/>
              <a:t>See EPA’s Guidance for Reporting Sulfuric Acid and Guidance for Reporting Hydrochloric Acid for specific calculations</a:t>
            </a:r>
          </a:p>
        </p:txBody>
      </p:sp>
      <p:sp>
        <p:nvSpPr>
          <p:cNvPr id="4" name="TextBox 3">
            <a:extLst>
              <a:ext uri="{FF2B5EF4-FFF2-40B4-BE49-F238E27FC236}">
                <a16:creationId xmlns:a16="http://schemas.microsoft.com/office/drawing/2014/main" id="{132115C7-475A-0DDA-F67E-79788818BD18}"/>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787698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7CB1-A3AD-8B48-AE3A-C7613852B779}"/>
              </a:ext>
            </a:extLst>
          </p:cNvPr>
          <p:cNvSpPr>
            <a:spLocks noGrp="1"/>
          </p:cNvSpPr>
          <p:nvPr>
            <p:ph type="title"/>
          </p:nvPr>
        </p:nvSpPr>
        <p:spPr/>
        <p:txBody>
          <a:bodyPr/>
          <a:lstStyle/>
          <a:p>
            <a:r>
              <a:rPr lang="en-US"/>
              <a:t>TRI Reporting Requirements</a:t>
            </a:r>
          </a:p>
        </p:txBody>
      </p:sp>
      <p:grpSp>
        <p:nvGrpSpPr>
          <p:cNvPr id="4" name="Group 3">
            <a:extLst>
              <a:ext uri="{FF2B5EF4-FFF2-40B4-BE49-F238E27FC236}">
                <a16:creationId xmlns:a16="http://schemas.microsoft.com/office/drawing/2014/main" id="{3249818E-2D70-EAFE-EF1D-805EF31F3AE5}"/>
              </a:ext>
            </a:extLst>
          </p:cNvPr>
          <p:cNvGrpSpPr/>
          <p:nvPr/>
        </p:nvGrpSpPr>
        <p:grpSpPr>
          <a:xfrm>
            <a:off x="88380" y="918967"/>
            <a:ext cx="12015240" cy="5020066"/>
            <a:chOff x="88380" y="918967"/>
            <a:chExt cx="12015240" cy="5020066"/>
          </a:xfrm>
        </p:grpSpPr>
        <p:pic>
          <p:nvPicPr>
            <p:cNvPr id="6" name="Picture 5" descr="Decision tree to determine whether a facility is required to submit a TRI reporting form for a particular chemical.">
              <a:extLst>
                <a:ext uri="{FF2B5EF4-FFF2-40B4-BE49-F238E27FC236}">
                  <a16:creationId xmlns:a16="http://schemas.microsoft.com/office/drawing/2014/main" id="{7129258B-E8EE-F114-1118-766B4BCE95BB}"/>
                </a:ext>
              </a:extLst>
            </p:cNvPr>
            <p:cNvPicPr>
              <a:picLocks noChangeAspect="1"/>
            </p:cNvPicPr>
            <p:nvPr/>
          </p:nvPicPr>
          <p:blipFill>
            <a:blip r:embed="rId3"/>
            <a:stretch>
              <a:fillRect/>
            </a:stretch>
          </p:blipFill>
          <p:spPr>
            <a:xfrm>
              <a:off x="88380" y="918967"/>
              <a:ext cx="12015240" cy="5020066"/>
            </a:xfrm>
            <a:prstGeom prst="rect">
              <a:avLst/>
            </a:prstGeom>
          </p:spPr>
        </p:pic>
        <p:sp>
          <p:nvSpPr>
            <p:cNvPr id="3" name="Rectangle 2">
              <a:extLst>
                <a:ext uri="{FF2B5EF4-FFF2-40B4-BE49-F238E27FC236}">
                  <a16:creationId xmlns:a16="http://schemas.microsoft.com/office/drawing/2014/main" id="{DE725CBE-4AC4-9942-3196-708F886DFC9E}"/>
                </a:ext>
              </a:extLst>
            </p:cNvPr>
            <p:cNvSpPr/>
            <p:nvPr/>
          </p:nvSpPr>
          <p:spPr>
            <a:xfrm>
              <a:off x="2332567" y="1816100"/>
              <a:ext cx="1422400" cy="207433"/>
            </a:xfrm>
            <a:prstGeom prst="rect">
              <a:avLst/>
            </a:prstGeom>
            <a:solidFill>
              <a:srgbClr val="0F6D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0040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D2EC-4A84-A14C-8815-D2FF486A3A64}"/>
              </a:ext>
            </a:extLst>
          </p:cNvPr>
          <p:cNvSpPr>
            <a:spLocks noGrp="1"/>
          </p:cNvSpPr>
          <p:nvPr>
            <p:ph type="title"/>
          </p:nvPr>
        </p:nvSpPr>
        <p:spPr/>
        <p:txBody>
          <a:bodyPr/>
          <a:lstStyle/>
          <a:p>
            <a:r>
              <a:rPr lang="en-US" altLang="en-US"/>
              <a:t>Chemical Migration Guidance</a:t>
            </a:r>
            <a:endParaRPr lang="en-US"/>
          </a:p>
        </p:txBody>
      </p:sp>
      <p:sp>
        <p:nvSpPr>
          <p:cNvPr id="3" name="Text Placeholder 2">
            <a:extLst>
              <a:ext uri="{FF2B5EF4-FFF2-40B4-BE49-F238E27FC236}">
                <a16:creationId xmlns:a16="http://schemas.microsoft.com/office/drawing/2014/main" id="{675C5F45-4F9F-E94E-BBFE-A2DDAE81C045}"/>
              </a:ext>
            </a:extLst>
          </p:cNvPr>
          <p:cNvSpPr>
            <a:spLocks noGrp="1"/>
          </p:cNvSpPr>
          <p:nvPr>
            <p:ph type="body" sz="quarter" idx="10"/>
          </p:nvPr>
        </p:nvSpPr>
        <p:spPr>
          <a:xfrm>
            <a:off x="481013" y="1734533"/>
            <a:ext cx="11037887" cy="1302876"/>
          </a:xfrm>
        </p:spPr>
        <p:txBody>
          <a:bodyPr/>
          <a:lstStyle/>
          <a:p>
            <a:r>
              <a:rPr lang="en-US" altLang="en-US" dirty="0"/>
              <a:t>How to report migration of a TRI-listed chemical contained in waste disposed or released from one environmental medium to another within the reporting year:</a:t>
            </a:r>
          </a:p>
          <a:p>
            <a:pPr lvl="1"/>
            <a:r>
              <a:rPr lang="en-US" altLang="en-US" dirty="0"/>
              <a:t>For example, volatilization from a landfill</a:t>
            </a:r>
          </a:p>
          <a:p>
            <a:pPr lvl="1"/>
            <a:r>
              <a:rPr lang="en-US" altLang="en-US" dirty="0"/>
              <a:t>Release estimates must be calculated and reported for all media in Part II, Sections 5, 6, and 8 of Form R.</a:t>
            </a:r>
          </a:p>
          <a:p>
            <a:endParaRPr lang="en-US" dirty="0"/>
          </a:p>
        </p:txBody>
      </p:sp>
      <p:sp>
        <p:nvSpPr>
          <p:cNvPr id="7" name="Rectangle 2">
            <a:extLst>
              <a:ext uri="{FF2B5EF4-FFF2-40B4-BE49-F238E27FC236}">
                <a16:creationId xmlns:a16="http://schemas.microsoft.com/office/drawing/2014/main" id="{9ADB531C-F1F4-C749-A450-DA53F0FCCB47}"/>
              </a:ext>
              <a:ext uri="{C183D7F6-B498-43B3-948B-1728B52AA6E4}">
                <adec:decorative xmlns:adec="http://schemas.microsoft.com/office/drawing/2017/decorative" val="1"/>
              </a:ext>
            </a:extLst>
          </p:cNvPr>
          <p:cNvSpPr>
            <a:spLocks noChangeArrowheads="1"/>
          </p:cNvSpPr>
          <p:nvPr/>
        </p:nvSpPr>
        <p:spPr bwMode="auto">
          <a:xfrm>
            <a:off x="6523103" y="3429000"/>
            <a:ext cx="4434724" cy="2649538"/>
          </a:xfrm>
          <a:prstGeom prst="rect">
            <a:avLst/>
          </a:prstGeom>
          <a:solidFill>
            <a:schemeClr val="bg1"/>
          </a:solidFill>
          <a:ln w="12700">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8" name="Text Box 6">
            <a:extLst>
              <a:ext uri="{FF2B5EF4-FFF2-40B4-BE49-F238E27FC236}">
                <a16:creationId xmlns:a16="http://schemas.microsoft.com/office/drawing/2014/main" id="{0E996597-D65E-374F-B42D-C763FE8DC45B}"/>
              </a:ext>
            </a:extLst>
          </p:cNvPr>
          <p:cNvSpPr txBox="1">
            <a:spLocks noChangeArrowheads="1"/>
          </p:cNvSpPr>
          <p:nvPr/>
        </p:nvSpPr>
        <p:spPr bwMode="auto">
          <a:xfrm>
            <a:off x="6523103" y="4179791"/>
            <a:ext cx="4434723"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defRPr/>
            </a:pPr>
            <a:r>
              <a:rPr lang="en-US" altLang="en-US" sz="1601" b="1"/>
              <a:t>1,000 lb to air</a:t>
            </a:r>
          </a:p>
        </p:txBody>
      </p:sp>
      <p:sp>
        <p:nvSpPr>
          <p:cNvPr id="9" name="Rectangle 7">
            <a:extLst>
              <a:ext uri="{FF2B5EF4-FFF2-40B4-BE49-F238E27FC236}">
                <a16:creationId xmlns:a16="http://schemas.microsoft.com/office/drawing/2014/main" id="{0BC87D8B-A042-D740-838E-936E44FE7B92}"/>
              </a:ext>
              <a:ext uri="{C183D7F6-B498-43B3-948B-1728B52AA6E4}">
                <adec:decorative xmlns:adec="http://schemas.microsoft.com/office/drawing/2017/decorative" val="1"/>
              </a:ext>
            </a:extLst>
          </p:cNvPr>
          <p:cNvSpPr>
            <a:spLocks noChangeArrowheads="1"/>
          </p:cNvSpPr>
          <p:nvPr/>
        </p:nvSpPr>
        <p:spPr bwMode="auto">
          <a:xfrm>
            <a:off x="6523102" y="3429000"/>
            <a:ext cx="4434724" cy="58019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11" name="Freeform 12">
            <a:extLst>
              <a:ext uri="{FF2B5EF4-FFF2-40B4-BE49-F238E27FC236}">
                <a16:creationId xmlns:a16="http://schemas.microsoft.com/office/drawing/2014/main" id="{AA14A70D-4DA9-3F4A-99F9-E9591C1693CA}"/>
              </a:ext>
              <a:ext uri="{C183D7F6-B498-43B3-948B-1728B52AA6E4}">
                <adec:decorative xmlns:adec="http://schemas.microsoft.com/office/drawing/2017/decorative" val="1"/>
              </a:ext>
            </a:extLst>
          </p:cNvPr>
          <p:cNvSpPr>
            <a:spLocks/>
          </p:cNvSpPr>
          <p:nvPr/>
        </p:nvSpPr>
        <p:spPr bwMode="auto">
          <a:xfrm>
            <a:off x="6523103" y="5205938"/>
            <a:ext cx="4434724" cy="872600"/>
          </a:xfrm>
          <a:custGeom>
            <a:avLst/>
            <a:gdLst>
              <a:gd name="T0" fmla="*/ 0 w 1968"/>
              <a:gd name="T1" fmla="*/ 2147483646 h 544"/>
              <a:gd name="T2" fmla="*/ 0 w 1968"/>
              <a:gd name="T3" fmla="*/ 0 h 544"/>
              <a:gd name="T4" fmla="*/ 2147483646 w 1968"/>
              <a:gd name="T5" fmla="*/ 0 h 544"/>
              <a:gd name="T6" fmla="*/ 2147483646 w 1968"/>
              <a:gd name="T7" fmla="*/ 2147483646 h 544"/>
              <a:gd name="T8" fmla="*/ 2147483646 w 1968"/>
              <a:gd name="T9" fmla="*/ 2147483646 h 544"/>
              <a:gd name="T10" fmla="*/ 2147483646 w 1968"/>
              <a:gd name="T11" fmla="*/ 2147483646 h 544"/>
              <a:gd name="T12" fmla="*/ 2147483646 w 1968"/>
              <a:gd name="T13" fmla="*/ 2147483646 h 544"/>
              <a:gd name="T14" fmla="*/ 2147483646 w 1968"/>
              <a:gd name="T15" fmla="*/ 2147483646 h 544"/>
              <a:gd name="T16" fmla="*/ 2147483646 w 1968"/>
              <a:gd name="T17" fmla="*/ 2147483646 h 544"/>
              <a:gd name="T18" fmla="*/ 2147483646 w 1968"/>
              <a:gd name="T19" fmla="*/ 2147483646 h 544"/>
              <a:gd name="T20" fmla="*/ 2147483646 w 1968"/>
              <a:gd name="T21" fmla="*/ 2147483646 h 544"/>
              <a:gd name="T22" fmla="*/ 0 w 1968"/>
              <a:gd name="T23" fmla="*/ 2147483646 h 5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544"/>
              <a:gd name="T38" fmla="*/ 1968 w 1968"/>
              <a:gd name="T39" fmla="*/ 544 h 5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544">
                <a:moveTo>
                  <a:pt x="0" y="544"/>
                </a:moveTo>
                <a:lnTo>
                  <a:pt x="0" y="0"/>
                </a:lnTo>
                <a:lnTo>
                  <a:pt x="240" y="0"/>
                </a:lnTo>
                <a:lnTo>
                  <a:pt x="520" y="24"/>
                </a:lnTo>
                <a:lnTo>
                  <a:pt x="1104" y="65"/>
                </a:lnTo>
                <a:lnTo>
                  <a:pt x="1200" y="14"/>
                </a:lnTo>
                <a:lnTo>
                  <a:pt x="1352" y="32"/>
                </a:lnTo>
                <a:lnTo>
                  <a:pt x="1504" y="24"/>
                </a:lnTo>
                <a:lnTo>
                  <a:pt x="1720" y="16"/>
                </a:lnTo>
                <a:lnTo>
                  <a:pt x="1968" y="8"/>
                </a:lnTo>
                <a:lnTo>
                  <a:pt x="1968" y="544"/>
                </a:lnTo>
                <a:lnTo>
                  <a:pt x="0" y="544"/>
                </a:lnTo>
                <a:close/>
              </a:path>
            </a:pathLst>
          </a:custGeom>
          <a:solidFill>
            <a:schemeClr val="accent4">
              <a:lumMod val="50000"/>
            </a:schemeClr>
          </a:solidFill>
          <a:ln>
            <a:noFill/>
          </a:ln>
        </p:spPr>
        <p:txBody>
          <a:bodyPr wrap="none" anchor="ctr"/>
          <a:lstStyle/>
          <a:p>
            <a:pPr>
              <a:defRPr/>
            </a:pPr>
            <a:endParaRPr lang="en-US" sz="3202"/>
          </a:p>
        </p:txBody>
      </p:sp>
      <p:sp>
        <p:nvSpPr>
          <p:cNvPr id="12" name="Freeform 13">
            <a:extLst>
              <a:ext uri="{FF2B5EF4-FFF2-40B4-BE49-F238E27FC236}">
                <a16:creationId xmlns:a16="http://schemas.microsoft.com/office/drawing/2014/main" id="{9B1C31FE-B119-A441-8650-BF6774DFE553}"/>
              </a:ext>
              <a:ext uri="{C183D7F6-B498-43B3-948B-1728B52AA6E4}">
                <adec:decorative xmlns:adec="http://schemas.microsoft.com/office/drawing/2017/decorative" val="1"/>
              </a:ext>
            </a:extLst>
          </p:cNvPr>
          <p:cNvSpPr>
            <a:spLocks/>
          </p:cNvSpPr>
          <p:nvPr/>
        </p:nvSpPr>
        <p:spPr bwMode="auto">
          <a:xfrm>
            <a:off x="7505592" y="5152933"/>
            <a:ext cx="2485877" cy="537666"/>
          </a:xfrm>
          <a:custGeom>
            <a:avLst/>
            <a:gdLst>
              <a:gd name="T0" fmla="*/ 0 w 1344"/>
              <a:gd name="T1" fmla="*/ 2147483646 h 336"/>
              <a:gd name="T2" fmla="*/ 2147483646 w 1344"/>
              <a:gd name="T3" fmla="*/ 2147483646 h 336"/>
              <a:gd name="T4" fmla="*/ 2147483646 w 1344"/>
              <a:gd name="T5" fmla="*/ 2147483646 h 336"/>
              <a:gd name="T6" fmla="*/ 2147483646 w 1344"/>
              <a:gd name="T7" fmla="*/ 2147483646 h 336"/>
              <a:gd name="T8" fmla="*/ 2147483646 w 1344"/>
              <a:gd name="T9" fmla="*/ 0 h 336"/>
              <a:gd name="T10" fmla="*/ 2147483646 w 1344"/>
              <a:gd name="T11" fmla="*/ 0 h 336"/>
              <a:gd name="T12" fmla="*/ 0 w 1344"/>
              <a:gd name="T13" fmla="*/ 2147483646 h 336"/>
              <a:gd name="T14" fmla="*/ 0 60000 65536"/>
              <a:gd name="T15" fmla="*/ 0 60000 65536"/>
              <a:gd name="T16" fmla="*/ 0 60000 65536"/>
              <a:gd name="T17" fmla="*/ 0 60000 65536"/>
              <a:gd name="T18" fmla="*/ 0 60000 65536"/>
              <a:gd name="T19" fmla="*/ 0 60000 65536"/>
              <a:gd name="T20" fmla="*/ 0 60000 65536"/>
              <a:gd name="T21" fmla="*/ 0 w 1344"/>
              <a:gd name="T22" fmla="*/ 0 h 336"/>
              <a:gd name="T23" fmla="*/ 1344 w 13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336">
                <a:moveTo>
                  <a:pt x="0" y="48"/>
                </a:moveTo>
                <a:lnTo>
                  <a:pt x="288" y="336"/>
                </a:lnTo>
                <a:lnTo>
                  <a:pt x="1056" y="336"/>
                </a:lnTo>
                <a:lnTo>
                  <a:pt x="1344" y="48"/>
                </a:lnTo>
                <a:lnTo>
                  <a:pt x="912" y="0"/>
                </a:lnTo>
                <a:lnTo>
                  <a:pt x="384" y="0"/>
                </a:lnTo>
                <a:lnTo>
                  <a:pt x="0" y="48"/>
                </a:lnTo>
                <a:close/>
              </a:path>
            </a:pathLst>
          </a:custGeom>
          <a:solidFill>
            <a:schemeClr val="accent4"/>
          </a:solidFill>
          <a:ln w="9525">
            <a:noFill/>
            <a:round/>
            <a:headEnd/>
            <a:tailEnd/>
          </a:ln>
        </p:spPr>
        <p:txBody>
          <a:bodyPr wrap="none" anchor="ctr"/>
          <a:lstStyle/>
          <a:p>
            <a:pPr>
              <a:defRPr/>
            </a:pPr>
            <a:endParaRPr lang="en-US" sz="3202"/>
          </a:p>
        </p:txBody>
      </p:sp>
      <p:sp>
        <p:nvSpPr>
          <p:cNvPr id="13" name="Text Box 28">
            <a:extLst>
              <a:ext uri="{FF2B5EF4-FFF2-40B4-BE49-F238E27FC236}">
                <a16:creationId xmlns:a16="http://schemas.microsoft.com/office/drawing/2014/main" id="{21B64D4B-D424-9146-83DC-C180B6465981}"/>
              </a:ext>
            </a:extLst>
          </p:cNvPr>
          <p:cNvSpPr txBox="1">
            <a:spLocks noChangeArrowheads="1"/>
          </p:cNvSpPr>
          <p:nvPr/>
        </p:nvSpPr>
        <p:spPr bwMode="auto">
          <a:xfrm>
            <a:off x="6523102" y="4536130"/>
            <a:ext cx="4434724"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defRPr/>
            </a:pPr>
            <a:r>
              <a:rPr lang="en-US" altLang="en-US" sz="1601" b="1">
                <a:solidFill>
                  <a:srgbClr val="006CB6"/>
                </a:solidFill>
              </a:rPr>
              <a:t>(Form R: 1,000 lb in Section 5.1)</a:t>
            </a:r>
            <a:endParaRPr lang="en-US" altLang="en-US" sz="3202">
              <a:solidFill>
                <a:srgbClr val="006CB6"/>
              </a:solidFill>
            </a:endParaRPr>
          </a:p>
        </p:txBody>
      </p:sp>
      <p:sp>
        <p:nvSpPr>
          <p:cNvPr id="15" name="Rectangle 3">
            <a:extLst>
              <a:ext uri="{FF2B5EF4-FFF2-40B4-BE49-F238E27FC236}">
                <a16:creationId xmlns:a16="http://schemas.microsoft.com/office/drawing/2014/main" id="{D3CDB3DF-413F-7747-8766-A3BE45632786}"/>
              </a:ext>
              <a:ext uri="{C183D7F6-B498-43B3-948B-1728B52AA6E4}">
                <adec:decorative xmlns:adec="http://schemas.microsoft.com/office/drawing/2017/decorative" val="1"/>
              </a:ext>
            </a:extLst>
          </p:cNvPr>
          <p:cNvSpPr>
            <a:spLocks noChangeArrowheads="1"/>
          </p:cNvSpPr>
          <p:nvPr/>
        </p:nvSpPr>
        <p:spPr bwMode="auto">
          <a:xfrm>
            <a:off x="1234174" y="3429000"/>
            <a:ext cx="4434724" cy="2649538"/>
          </a:xfrm>
          <a:prstGeom prst="rect">
            <a:avLst/>
          </a:prstGeom>
          <a:solidFill>
            <a:schemeClr val="bg1"/>
          </a:solidFill>
          <a:ln w="12700">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16" name="Rectangle 8">
            <a:extLst>
              <a:ext uri="{FF2B5EF4-FFF2-40B4-BE49-F238E27FC236}">
                <a16:creationId xmlns:a16="http://schemas.microsoft.com/office/drawing/2014/main" id="{8A269B79-1C64-D54E-9AD1-CBEAAA012950}"/>
              </a:ext>
              <a:ext uri="{C183D7F6-B498-43B3-948B-1728B52AA6E4}">
                <adec:decorative xmlns:adec="http://schemas.microsoft.com/office/drawing/2017/decorative" val="1"/>
              </a:ext>
            </a:extLst>
          </p:cNvPr>
          <p:cNvSpPr>
            <a:spLocks noChangeArrowheads="1"/>
          </p:cNvSpPr>
          <p:nvPr/>
        </p:nvSpPr>
        <p:spPr bwMode="auto">
          <a:xfrm>
            <a:off x="1234173" y="3429000"/>
            <a:ext cx="4434724" cy="58019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18" name="Text Box 11">
            <a:extLst>
              <a:ext uri="{FF2B5EF4-FFF2-40B4-BE49-F238E27FC236}">
                <a16:creationId xmlns:a16="http://schemas.microsoft.com/office/drawing/2014/main" id="{05E12BF7-F2E4-4E4D-B165-556C5CE691C2}"/>
              </a:ext>
            </a:extLst>
          </p:cNvPr>
          <p:cNvSpPr txBox="1">
            <a:spLocks noChangeArrowheads="1"/>
          </p:cNvSpPr>
          <p:nvPr/>
        </p:nvSpPr>
        <p:spPr bwMode="auto">
          <a:xfrm>
            <a:off x="1234173" y="4179791"/>
            <a:ext cx="4434725"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defRPr/>
            </a:pPr>
            <a:r>
              <a:rPr lang="en-US" altLang="en-US" sz="1601" b="1"/>
              <a:t>2,000 lb to surface impoundment</a:t>
            </a:r>
          </a:p>
        </p:txBody>
      </p:sp>
      <p:sp>
        <p:nvSpPr>
          <p:cNvPr id="19" name="Freeform 15">
            <a:extLst>
              <a:ext uri="{FF2B5EF4-FFF2-40B4-BE49-F238E27FC236}">
                <a16:creationId xmlns:a16="http://schemas.microsoft.com/office/drawing/2014/main" id="{941ED983-3845-4F4B-B1A1-86E795FA4E76}"/>
              </a:ext>
              <a:ext uri="{C183D7F6-B498-43B3-948B-1728B52AA6E4}">
                <adec:decorative xmlns:adec="http://schemas.microsoft.com/office/drawing/2017/decorative" val="1"/>
              </a:ext>
            </a:extLst>
          </p:cNvPr>
          <p:cNvSpPr>
            <a:spLocks/>
          </p:cNvSpPr>
          <p:nvPr/>
        </p:nvSpPr>
        <p:spPr bwMode="auto">
          <a:xfrm>
            <a:off x="1234174" y="5205938"/>
            <a:ext cx="4434724" cy="872600"/>
          </a:xfrm>
          <a:custGeom>
            <a:avLst/>
            <a:gdLst>
              <a:gd name="T0" fmla="*/ 0 w 1968"/>
              <a:gd name="T1" fmla="*/ 2147483646 h 544"/>
              <a:gd name="T2" fmla="*/ 0 w 1968"/>
              <a:gd name="T3" fmla="*/ 0 h 544"/>
              <a:gd name="T4" fmla="*/ 2147483646 w 1968"/>
              <a:gd name="T5" fmla="*/ 0 h 544"/>
              <a:gd name="T6" fmla="*/ 2147483646 w 1968"/>
              <a:gd name="T7" fmla="*/ 2147483646 h 544"/>
              <a:gd name="T8" fmla="*/ 2147483646 w 1968"/>
              <a:gd name="T9" fmla="*/ 2147483646 h 544"/>
              <a:gd name="T10" fmla="*/ 2147483646 w 1968"/>
              <a:gd name="T11" fmla="*/ 2147483646 h 544"/>
              <a:gd name="T12" fmla="*/ 2147483646 w 1968"/>
              <a:gd name="T13" fmla="*/ 2147483646 h 544"/>
              <a:gd name="T14" fmla="*/ 2147483646 w 1968"/>
              <a:gd name="T15" fmla="*/ 2147483646 h 544"/>
              <a:gd name="T16" fmla="*/ 2147483646 w 1968"/>
              <a:gd name="T17" fmla="*/ 2147483646 h 544"/>
              <a:gd name="T18" fmla="*/ 2147483646 w 1968"/>
              <a:gd name="T19" fmla="*/ 2147483646 h 544"/>
              <a:gd name="T20" fmla="*/ 2147483646 w 1968"/>
              <a:gd name="T21" fmla="*/ 2147483646 h 544"/>
              <a:gd name="T22" fmla="*/ 0 w 1968"/>
              <a:gd name="T23" fmla="*/ 2147483646 h 5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544"/>
              <a:gd name="T38" fmla="*/ 1968 w 1968"/>
              <a:gd name="T39" fmla="*/ 544 h 5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544">
                <a:moveTo>
                  <a:pt x="0" y="544"/>
                </a:moveTo>
                <a:lnTo>
                  <a:pt x="0" y="0"/>
                </a:lnTo>
                <a:lnTo>
                  <a:pt x="240" y="0"/>
                </a:lnTo>
                <a:lnTo>
                  <a:pt x="520" y="24"/>
                </a:lnTo>
                <a:lnTo>
                  <a:pt x="1104" y="65"/>
                </a:lnTo>
                <a:lnTo>
                  <a:pt x="1200" y="14"/>
                </a:lnTo>
                <a:lnTo>
                  <a:pt x="1352" y="32"/>
                </a:lnTo>
                <a:lnTo>
                  <a:pt x="1504" y="24"/>
                </a:lnTo>
                <a:lnTo>
                  <a:pt x="1720" y="16"/>
                </a:lnTo>
                <a:lnTo>
                  <a:pt x="1968" y="8"/>
                </a:lnTo>
                <a:lnTo>
                  <a:pt x="1968" y="544"/>
                </a:lnTo>
                <a:lnTo>
                  <a:pt x="0" y="544"/>
                </a:lnTo>
                <a:close/>
              </a:path>
            </a:pathLst>
          </a:custGeom>
          <a:solidFill>
            <a:schemeClr val="accent4">
              <a:lumMod val="50000"/>
            </a:schemeClr>
          </a:solidFill>
          <a:ln>
            <a:noFill/>
          </a:ln>
        </p:spPr>
        <p:txBody>
          <a:bodyPr wrap="none" anchor="ctr"/>
          <a:lstStyle/>
          <a:p>
            <a:pPr>
              <a:defRPr/>
            </a:pPr>
            <a:endParaRPr lang="en-US" sz="3202"/>
          </a:p>
        </p:txBody>
      </p:sp>
      <p:sp>
        <p:nvSpPr>
          <p:cNvPr id="20" name="Freeform 16">
            <a:extLst>
              <a:ext uri="{FF2B5EF4-FFF2-40B4-BE49-F238E27FC236}">
                <a16:creationId xmlns:a16="http://schemas.microsoft.com/office/drawing/2014/main" id="{041BA295-1A5A-8142-A8A7-E4A9485BA292}"/>
              </a:ext>
              <a:ext uri="{C183D7F6-B498-43B3-948B-1728B52AA6E4}">
                <adec:decorative xmlns:adec="http://schemas.microsoft.com/office/drawing/2017/decorative" val="1"/>
              </a:ext>
            </a:extLst>
          </p:cNvPr>
          <p:cNvSpPr>
            <a:spLocks/>
          </p:cNvSpPr>
          <p:nvPr/>
        </p:nvSpPr>
        <p:spPr bwMode="auto">
          <a:xfrm>
            <a:off x="2000500" y="5152933"/>
            <a:ext cx="2487566" cy="537666"/>
          </a:xfrm>
          <a:custGeom>
            <a:avLst/>
            <a:gdLst>
              <a:gd name="T0" fmla="*/ 0 w 1344"/>
              <a:gd name="T1" fmla="*/ 2147483646 h 336"/>
              <a:gd name="T2" fmla="*/ 2147483646 w 1344"/>
              <a:gd name="T3" fmla="*/ 2147483646 h 336"/>
              <a:gd name="T4" fmla="*/ 2147483646 w 1344"/>
              <a:gd name="T5" fmla="*/ 2147483646 h 336"/>
              <a:gd name="T6" fmla="*/ 2147483646 w 1344"/>
              <a:gd name="T7" fmla="*/ 2147483646 h 336"/>
              <a:gd name="T8" fmla="*/ 2147483646 w 1344"/>
              <a:gd name="T9" fmla="*/ 0 h 336"/>
              <a:gd name="T10" fmla="*/ 2147483646 w 1344"/>
              <a:gd name="T11" fmla="*/ 0 h 336"/>
              <a:gd name="T12" fmla="*/ 0 w 1344"/>
              <a:gd name="T13" fmla="*/ 2147483646 h 336"/>
              <a:gd name="T14" fmla="*/ 0 60000 65536"/>
              <a:gd name="T15" fmla="*/ 0 60000 65536"/>
              <a:gd name="T16" fmla="*/ 0 60000 65536"/>
              <a:gd name="T17" fmla="*/ 0 60000 65536"/>
              <a:gd name="T18" fmla="*/ 0 60000 65536"/>
              <a:gd name="T19" fmla="*/ 0 60000 65536"/>
              <a:gd name="T20" fmla="*/ 0 60000 65536"/>
              <a:gd name="T21" fmla="*/ 0 w 1344"/>
              <a:gd name="T22" fmla="*/ 0 h 336"/>
              <a:gd name="T23" fmla="*/ 1344 w 13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336">
                <a:moveTo>
                  <a:pt x="0" y="48"/>
                </a:moveTo>
                <a:lnTo>
                  <a:pt x="288" y="336"/>
                </a:lnTo>
                <a:lnTo>
                  <a:pt x="1056" y="336"/>
                </a:lnTo>
                <a:lnTo>
                  <a:pt x="1344" y="48"/>
                </a:lnTo>
                <a:lnTo>
                  <a:pt x="912" y="0"/>
                </a:lnTo>
                <a:lnTo>
                  <a:pt x="384" y="0"/>
                </a:lnTo>
                <a:lnTo>
                  <a:pt x="0" y="48"/>
                </a:lnTo>
                <a:close/>
              </a:path>
            </a:pathLst>
          </a:custGeom>
          <a:solidFill>
            <a:schemeClr val="accent4"/>
          </a:solidFill>
          <a:ln w="9525">
            <a:noFill/>
            <a:round/>
            <a:headEnd/>
            <a:tailEnd/>
          </a:ln>
        </p:spPr>
        <p:txBody>
          <a:bodyPr wrap="none" anchor="ctr"/>
          <a:lstStyle/>
          <a:p>
            <a:pPr>
              <a:defRPr/>
            </a:pPr>
            <a:endParaRPr lang="en-US" sz="3202"/>
          </a:p>
        </p:txBody>
      </p:sp>
      <p:sp>
        <p:nvSpPr>
          <p:cNvPr id="21" name="Text Box 27">
            <a:extLst>
              <a:ext uri="{FF2B5EF4-FFF2-40B4-BE49-F238E27FC236}">
                <a16:creationId xmlns:a16="http://schemas.microsoft.com/office/drawing/2014/main" id="{3F50F70A-F3F8-D24B-B608-8280DCFB533C}"/>
              </a:ext>
            </a:extLst>
          </p:cNvPr>
          <p:cNvSpPr txBox="1">
            <a:spLocks noChangeArrowheads="1"/>
          </p:cNvSpPr>
          <p:nvPr/>
        </p:nvSpPr>
        <p:spPr bwMode="auto">
          <a:xfrm>
            <a:off x="1234173" y="4536130"/>
            <a:ext cx="4434724" cy="56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defRPr/>
            </a:pPr>
            <a:r>
              <a:rPr lang="en-US" altLang="en-US" sz="1601" b="1">
                <a:solidFill>
                  <a:srgbClr val="006CB6"/>
                </a:solidFill>
              </a:rPr>
              <a:t>(Form R: 1,000 lb in Section 5.5.3B)</a:t>
            </a:r>
          </a:p>
          <a:p>
            <a:pPr>
              <a:defRPr/>
            </a:pPr>
            <a:endParaRPr lang="en-US" altLang="en-US" sz="1601">
              <a:solidFill>
                <a:srgbClr val="006CB6"/>
              </a:solidFill>
            </a:endParaRPr>
          </a:p>
        </p:txBody>
      </p:sp>
      <p:sp>
        <p:nvSpPr>
          <p:cNvPr id="22" name="Rectangle 21">
            <a:extLst>
              <a:ext uri="{FF2B5EF4-FFF2-40B4-BE49-F238E27FC236}">
                <a16:creationId xmlns:a16="http://schemas.microsoft.com/office/drawing/2014/main" id="{2B46987C-F97A-C34B-907E-99E889475D75}"/>
              </a:ext>
            </a:extLst>
          </p:cNvPr>
          <p:cNvSpPr/>
          <p:nvPr/>
        </p:nvSpPr>
        <p:spPr>
          <a:xfrm>
            <a:off x="2981567" y="3539323"/>
            <a:ext cx="939937" cy="400110"/>
          </a:xfrm>
          <a:prstGeom prst="rect">
            <a:avLst/>
          </a:prstGeom>
        </p:spPr>
        <p:txBody>
          <a:bodyPr wrap="none">
            <a:spAutoFit/>
          </a:bodyPr>
          <a:lstStyle/>
          <a:p>
            <a:pPr algn="ctr">
              <a:defRPr/>
            </a:pPr>
            <a:r>
              <a:rPr lang="en-US" altLang="en-US" sz="2000" b="1">
                <a:solidFill>
                  <a:srgbClr val="006CB6"/>
                </a:solidFill>
                <a:latin typeface="Arial" panose="020B0604020202020204" pitchFamily="34" charset="0"/>
                <a:cs typeface="Arial" panose="020B0604020202020204" pitchFamily="34" charset="0"/>
              </a:rPr>
              <a:t>Year 1</a:t>
            </a:r>
          </a:p>
        </p:txBody>
      </p:sp>
      <p:sp>
        <p:nvSpPr>
          <p:cNvPr id="23" name="Rectangle 22">
            <a:extLst>
              <a:ext uri="{FF2B5EF4-FFF2-40B4-BE49-F238E27FC236}">
                <a16:creationId xmlns:a16="http://schemas.microsoft.com/office/drawing/2014/main" id="{47619D77-43C1-C14D-A93B-9272E09F3348}"/>
              </a:ext>
            </a:extLst>
          </p:cNvPr>
          <p:cNvSpPr/>
          <p:nvPr/>
        </p:nvSpPr>
        <p:spPr>
          <a:xfrm>
            <a:off x="8270496" y="3481740"/>
            <a:ext cx="939937" cy="400110"/>
          </a:xfrm>
          <a:prstGeom prst="rect">
            <a:avLst/>
          </a:prstGeom>
        </p:spPr>
        <p:txBody>
          <a:bodyPr wrap="none">
            <a:spAutoFit/>
          </a:bodyPr>
          <a:lstStyle/>
          <a:p>
            <a:pPr algn="ctr">
              <a:defRPr/>
            </a:pPr>
            <a:r>
              <a:rPr lang="en-US" altLang="en-US" sz="2000" b="1">
                <a:solidFill>
                  <a:srgbClr val="006CB6"/>
                </a:solidFill>
                <a:latin typeface="Arial" panose="020B0604020202020204" pitchFamily="34" charset="0"/>
                <a:cs typeface="Arial" panose="020B0604020202020204" pitchFamily="34" charset="0"/>
              </a:rPr>
              <a:t>Year 1</a:t>
            </a:r>
          </a:p>
        </p:txBody>
      </p:sp>
      <p:sp>
        <p:nvSpPr>
          <p:cNvPr id="24" name="AutoShape 14">
            <a:extLst>
              <a:ext uri="{FF2B5EF4-FFF2-40B4-BE49-F238E27FC236}">
                <a16:creationId xmlns:a16="http://schemas.microsoft.com/office/drawing/2014/main" id="{779B6315-4321-8E4D-BAA4-D07D84F7F196}"/>
              </a:ext>
              <a:ext uri="{C183D7F6-B498-43B3-948B-1728B52AA6E4}">
                <adec:decorative xmlns:adec="http://schemas.microsoft.com/office/drawing/2017/decorative" val="1"/>
              </a:ext>
            </a:extLst>
          </p:cNvPr>
          <p:cNvSpPr>
            <a:spLocks noChangeArrowheads="1"/>
          </p:cNvSpPr>
          <p:nvPr/>
        </p:nvSpPr>
        <p:spPr bwMode="auto">
          <a:xfrm>
            <a:off x="2829818" y="4885441"/>
            <a:ext cx="812800" cy="650619"/>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26" name="Freeform 18">
            <a:extLst>
              <a:ext uri="{FF2B5EF4-FFF2-40B4-BE49-F238E27FC236}">
                <a16:creationId xmlns:a16="http://schemas.microsoft.com/office/drawing/2014/main" id="{A2B3FAFB-244A-3C4D-938D-A36059FE422C}"/>
              </a:ext>
              <a:ext uri="{C183D7F6-B498-43B3-948B-1728B52AA6E4}">
                <adec:decorative xmlns:adec="http://schemas.microsoft.com/office/drawing/2017/decorative" val="1"/>
              </a:ext>
            </a:extLst>
          </p:cNvPr>
          <p:cNvSpPr>
            <a:spLocks/>
          </p:cNvSpPr>
          <p:nvPr/>
        </p:nvSpPr>
        <p:spPr bwMode="auto">
          <a:xfrm>
            <a:off x="8357811" y="5009557"/>
            <a:ext cx="117216" cy="586460"/>
          </a:xfrm>
          <a:custGeom>
            <a:avLst/>
            <a:gdLst/>
            <a:ahLst/>
            <a:cxnLst>
              <a:cxn ang="0">
                <a:pos x="96" y="0"/>
              </a:cxn>
              <a:cxn ang="0">
                <a:pos x="0" y="192"/>
              </a:cxn>
              <a:cxn ang="0">
                <a:pos x="96" y="384"/>
              </a:cxn>
              <a:cxn ang="0">
                <a:pos x="48" y="576"/>
              </a:cxn>
            </a:cxnLst>
            <a:rect l="0" t="0" r="r" b="b"/>
            <a:pathLst>
              <a:path w="104" h="576">
                <a:moveTo>
                  <a:pt x="96" y="0"/>
                </a:moveTo>
                <a:cubicBezTo>
                  <a:pt x="48" y="64"/>
                  <a:pt x="0" y="128"/>
                  <a:pt x="0" y="192"/>
                </a:cubicBezTo>
                <a:cubicBezTo>
                  <a:pt x="0" y="256"/>
                  <a:pt x="88" y="320"/>
                  <a:pt x="96" y="384"/>
                </a:cubicBezTo>
                <a:cubicBezTo>
                  <a:pt x="104" y="448"/>
                  <a:pt x="56" y="544"/>
                  <a:pt x="48" y="576"/>
                </a:cubicBezTo>
              </a:path>
            </a:pathLst>
          </a:custGeom>
          <a:solidFill>
            <a:srgbClr val="008752"/>
          </a:solidFill>
          <a:ln w="152400">
            <a:solidFill>
              <a:srgbClr val="008752"/>
            </a:solidFill>
            <a:round/>
            <a:headEnd/>
            <a:tailEnd/>
          </a:ln>
          <a:effectLst/>
        </p:spPr>
        <p:txBody>
          <a:bodyPr wrap="none" anchor="ctr"/>
          <a:lstStyle/>
          <a:p>
            <a:pPr>
              <a:defRPr/>
            </a:pPr>
            <a:endParaRPr lang="en-US" sz="3202">
              <a:latin typeface="Arial" charset="0"/>
              <a:ea typeface="ＭＳ Ｐゴシック" charset="-128"/>
            </a:endParaRPr>
          </a:p>
        </p:txBody>
      </p:sp>
      <p:sp>
        <p:nvSpPr>
          <p:cNvPr id="27" name="Freeform 19">
            <a:extLst>
              <a:ext uri="{FF2B5EF4-FFF2-40B4-BE49-F238E27FC236}">
                <a16:creationId xmlns:a16="http://schemas.microsoft.com/office/drawing/2014/main" id="{71846C9C-9DF6-434C-948D-D3752C0DD612}"/>
              </a:ext>
              <a:ext uri="{C183D7F6-B498-43B3-948B-1728B52AA6E4}">
                <adec:decorative xmlns:adec="http://schemas.microsoft.com/office/drawing/2017/decorative" val="1"/>
              </a:ext>
            </a:extLst>
          </p:cNvPr>
          <p:cNvSpPr>
            <a:spLocks/>
          </p:cNvSpPr>
          <p:nvPr/>
        </p:nvSpPr>
        <p:spPr bwMode="auto">
          <a:xfrm>
            <a:off x="8672816" y="5009557"/>
            <a:ext cx="117216" cy="586460"/>
          </a:xfrm>
          <a:custGeom>
            <a:avLst/>
            <a:gdLst/>
            <a:ahLst/>
            <a:cxnLst>
              <a:cxn ang="0">
                <a:pos x="96" y="0"/>
              </a:cxn>
              <a:cxn ang="0">
                <a:pos x="0" y="192"/>
              </a:cxn>
              <a:cxn ang="0">
                <a:pos x="96" y="384"/>
              </a:cxn>
              <a:cxn ang="0">
                <a:pos x="48" y="576"/>
              </a:cxn>
            </a:cxnLst>
            <a:rect l="0" t="0" r="r" b="b"/>
            <a:pathLst>
              <a:path w="104" h="576">
                <a:moveTo>
                  <a:pt x="96" y="0"/>
                </a:moveTo>
                <a:cubicBezTo>
                  <a:pt x="48" y="64"/>
                  <a:pt x="0" y="128"/>
                  <a:pt x="0" y="192"/>
                </a:cubicBezTo>
                <a:cubicBezTo>
                  <a:pt x="0" y="256"/>
                  <a:pt x="88" y="320"/>
                  <a:pt x="96" y="384"/>
                </a:cubicBezTo>
                <a:cubicBezTo>
                  <a:pt x="104" y="448"/>
                  <a:pt x="56" y="544"/>
                  <a:pt x="48" y="576"/>
                </a:cubicBezTo>
              </a:path>
            </a:pathLst>
          </a:custGeom>
          <a:solidFill>
            <a:srgbClr val="008752"/>
          </a:solidFill>
          <a:ln w="152400">
            <a:solidFill>
              <a:srgbClr val="008752"/>
            </a:solidFill>
            <a:round/>
            <a:headEnd/>
            <a:tailEnd/>
          </a:ln>
          <a:effectLst/>
        </p:spPr>
        <p:txBody>
          <a:bodyPr wrap="none" anchor="ctr"/>
          <a:lstStyle/>
          <a:p>
            <a:pPr>
              <a:defRPr/>
            </a:pPr>
            <a:endParaRPr lang="en-US" sz="3202">
              <a:latin typeface="Arial" charset="0"/>
              <a:ea typeface="ＭＳ Ｐゴシック" charset="-128"/>
            </a:endParaRPr>
          </a:p>
        </p:txBody>
      </p:sp>
      <p:sp>
        <p:nvSpPr>
          <p:cNvPr id="28" name="Freeform 20">
            <a:extLst>
              <a:ext uri="{FF2B5EF4-FFF2-40B4-BE49-F238E27FC236}">
                <a16:creationId xmlns:a16="http://schemas.microsoft.com/office/drawing/2014/main" id="{64F25A35-387F-5E4C-B51B-6C74E1F44010}"/>
              </a:ext>
              <a:ext uri="{C183D7F6-B498-43B3-948B-1728B52AA6E4}">
                <adec:decorative xmlns:adec="http://schemas.microsoft.com/office/drawing/2017/decorative" val="1"/>
              </a:ext>
            </a:extLst>
          </p:cNvPr>
          <p:cNvSpPr>
            <a:spLocks/>
          </p:cNvSpPr>
          <p:nvPr/>
        </p:nvSpPr>
        <p:spPr bwMode="auto">
          <a:xfrm>
            <a:off x="8991867" y="5009557"/>
            <a:ext cx="117216" cy="586460"/>
          </a:xfrm>
          <a:custGeom>
            <a:avLst/>
            <a:gdLst/>
            <a:ahLst/>
            <a:cxnLst>
              <a:cxn ang="0">
                <a:pos x="96" y="0"/>
              </a:cxn>
              <a:cxn ang="0">
                <a:pos x="0" y="192"/>
              </a:cxn>
              <a:cxn ang="0">
                <a:pos x="96" y="384"/>
              </a:cxn>
              <a:cxn ang="0">
                <a:pos x="48" y="576"/>
              </a:cxn>
            </a:cxnLst>
            <a:rect l="0" t="0" r="r" b="b"/>
            <a:pathLst>
              <a:path w="104" h="576">
                <a:moveTo>
                  <a:pt x="96" y="0"/>
                </a:moveTo>
                <a:cubicBezTo>
                  <a:pt x="48" y="64"/>
                  <a:pt x="0" y="128"/>
                  <a:pt x="0" y="192"/>
                </a:cubicBezTo>
                <a:cubicBezTo>
                  <a:pt x="0" y="256"/>
                  <a:pt x="88" y="320"/>
                  <a:pt x="96" y="384"/>
                </a:cubicBezTo>
                <a:cubicBezTo>
                  <a:pt x="104" y="448"/>
                  <a:pt x="56" y="544"/>
                  <a:pt x="48" y="576"/>
                </a:cubicBezTo>
              </a:path>
            </a:pathLst>
          </a:custGeom>
          <a:solidFill>
            <a:srgbClr val="008752"/>
          </a:solidFill>
          <a:ln w="152400">
            <a:solidFill>
              <a:srgbClr val="008752"/>
            </a:solidFill>
            <a:round/>
            <a:headEnd/>
            <a:tailEnd/>
          </a:ln>
          <a:effectLst/>
        </p:spPr>
        <p:txBody>
          <a:bodyPr wrap="none" anchor="ctr"/>
          <a:lstStyle/>
          <a:p>
            <a:pPr>
              <a:defRPr/>
            </a:pPr>
            <a:endParaRPr lang="en-US" sz="3202">
              <a:latin typeface="Arial" charset="0"/>
              <a:ea typeface="ＭＳ Ｐゴシック" charset="-128"/>
            </a:endParaRPr>
          </a:p>
        </p:txBody>
      </p:sp>
      <p:sp>
        <p:nvSpPr>
          <p:cNvPr id="29" name="AutoShape 21">
            <a:extLst>
              <a:ext uri="{FF2B5EF4-FFF2-40B4-BE49-F238E27FC236}">
                <a16:creationId xmlns:a16="http://schemas.microsoft.com/office/drawing/2014/main" id="{01D03E57-5BD3-2749-8A5B-333BCE36FA2E}"/>
              </a:ext>
              <a:ext uri="{C183D7F6-B498-43B3-948B-1728B52AA6E4}">
                <adec:decorative xmlns:adec="http://schemas.microsoft.com/office/drawing/2017/decorative" val="1"/>
              </a:ext>
            </a:extLst>
          </p:cNvPr>
          <p:cNvSpPr>
            <a:spLocks noChangeArrowheads="1"/>
          </p:cNvSpPr>
          <p:nvPr/>
        </p:nvSpPr>
        <p:spPr bwMode="auto">
          <a:xfrm rot="1800000">
            <a:off x="8973834" y="4914921"/>
            <a:ext cx="270499" cy="122179"/>
          </a:xfrm>
          <a:prstGeom prst="triangle">
            <a:avLst>
              <a:gd name="adj" fmla="val 50000"/>
            </a:avLst>
          </a:prstGeom>
          <a:solidFill>
            <a:srgbClr val="008752"/>
          </a:solidFill>
          <a:ln w="9525">
            <a:solidFill>
              <a:srgbClr val="008752"/>
            </a:solidFill>
            <a:miter lim="800000"/>
            <a:headEnd/>
            <a:tailEnd/>
          </a:ln>
          <a:effectLst/>
        </p:spPr>
        <p:txBody>
          <a:bodyPr wrap="none" anchor="ctr"/>
          <a:lstStyle/>
          <a:p>
            <a:pPr>
              <a:defRPr/>
            </a:pPr>
            <a:endParaRPr lang="en-US" sz="3202">
              <a:latin typeface="Arial" charset="0"/>
              <a:ea typeface="ＭＳ Ｐゴシック" charset="-128"/>
            </a:endParaRPr>
          </a:p>
        </p:txBody>
      </p:sp>
      <p:sp>
        <p:nvSpPr>
          <p:cNvPr id="30" name="AutoShape 22">
            <a:extLst>
              <a:ext uri="{FF2B5EF4-FFF2-40B4-BE49-F238E27FC236}">
                <a16:creationId xmlns:a16="http://schemas.microsoft.com/office/drawing/2014/main" id="{4BCAD876-A88E-E24A-8187-BC3792754E0A}"/>
              </a:ext>
              <a:ext uri="{C183D7F6-B498-43B3-948B-1728B52AA6E4}">
                <adec:decorative xmlns:adec="http://schemas.microsoft.com/office/drawing/2017/decorative" val="1"/>
              </a:ext>
            </a:extLst>
          </p:cNvPr>
          <p:cNvSpPr>
            <a:spLocks noChangeArrowheads="1"/>
          </p:cNvSpPr>
          <p:nvPr/>
        </p:nvSpPr>
        <p:spPr bwMode="auto">
          <a:xfrm rot="1800000">
            <a:off x="8658164" y="4914921"/>
            <a:ext cx="270499" cy="122179"/>
          </a:xfrm>
          <a:prstGeom prst="triangle">
            <a:avLst>
              <a:gd name="adj" fmla="val 50000"/>
            </a:avLst>
          </a:prstGeom>
          <a:solidFill>
            <a:srgbClr val="008752"/>
          </a:solidFill>
          <a:ln w="9525">
            <a:solidFill>
              <a:srgbClr val="008752"/>
            </a:solidFill>
            <a:miter lim="800000"/>
            <a:headEnd/>
            <a:tailEnd/>
          </a:ln>
          <a:effectLst/>
        </p:spPr>
        <p:txBody>
          <a:bodyPr wrap="none" anchor="ctr"/>
          <a:lstStyle/>
          <a:p>
            <a:pPr>
              <a:defRPr/>
            </a:pPr>
            <a:endParaRPr lang="en-US" sz="3202">
              <a:solidFill>
                <a:srgbClr val="006CB6"/>
              </a:solidFill>
              <a:latin typeface="Arial" charset="0"/>
              <a:ea typeface="ＭＳ Ｐゴシック" charset="-128"/>
            </a:endParaRPr>
          </a:p>
        </p:txBody>
      </p:sp>
      <p:sp>
        <p:nvSpPr>
          <p:cNvPr id="31" name="AutoShape 23">
            <a:extLst>
              <a:ext uri="{FF2B5EF4-FFF2-40B4-BE49-F238E27FC236}">
                <a16:creationId xmlns:a16="http://schemas.microsoft.com/office/drawing/2014/main" id="{C63F2370-C154-1A42-ABDC-9FFB6BF9E5E6}"/>
              </a:ext>
              <a:ext uri="{C183D7F6-B498-43B3-948B-1728B52AA6E4}">
                <adec:decorative xmlns:adec="http://schemas.microsoft.com/office/drawing/2017/decorative" val="1"/>
              </a:ext>
            </a:extLst>
          </p:cNvPr>
          <p:cNvSpPr>
            <a:spLocks noChangeArrowheads="1"/>
          </p:cNvSpPr>
          <p:nvPr/>
        </p:nvSpPr>
        <p:spPr bwMode="auto">
          <a:xfrm rot="1800000">
            <a:off x="8343159" y="4914921"/>
            <a:ext cx="270499" cy="122179"/>
          </a:xfrm>
          <a:prstGeom prst="triangle">
            <a:avLst>
              <a:gd name="adj" fmla="val 50000"/>
            </a:avLst>
          </a:prstGeom>
          <a:solidFill>
            <a:srgbClr val="008752"/>
          </a:solidFill>
          <a:ln w="9525">
            <a:solidFill>
              <a:srgbClr val="008752"/>
            </a:solidFill>
            <a:miter lim="800000"/>
            <a:headEnd/>
            <a:tailEnd/>
          </a:ln>
          <a:effectLst/>
        </p:spPr>
        <p:txBody>
          <a:bodyPr wrap="none" anchor="ctr"/>
          <a:lstStyle/>
          <a:p>
            <a:pPr>
              <a:defRPr/>
            </a:pPr>
            <a:endParaRPr lang="en-US" sz="3202">
              <a:latin typeface="Arial" charset="0"/>
              <a:ea typeface="ＭＳ Ｐゴシック" charset="-128"/>
            </a:endParaRPr>
          </a:p>
        </p:txBody>
      </p:sp>
      <p:sp>
        <p:nvSpPr>
          <p:cNvPr id="4" name="TextBox 3">
            <a:extLst>
              <a:ext uri="{FF2B5EF4-FFF2-40B4-BE49-F238E27FC236}">
                <a16:creationId xmlns:a16="http://schemas.microsoft.com/office/drawing/2014/main" id="{DE369588-EB56-49F7-1C2B-E3E9A62FB663}"/>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112564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D2EC-4A84-A14C-8815-D2FF486A3A64}"/>
              </a:ext>
            </a:extLst>
          </p:cNvPr>
          <p:cNvSpPr>
            <a:spLocks noGrp="1"/>
          </p:cNvSpPr>
          <p:nvPr>
            <p:ph type="title"/>
          </p:nvPr>
        </p:nvSpPr>
        <p:spPr/>
        <p:txBody>
          <a:bodyPr/>
          <a:lstStyle/>
          <a:p>
            <a:r>
              <a:rPr lang="en-US" altLang="en-US"/>
              <a:t>Chemical Migration Guidance</a:t>
            </a:r>
            <a:endParaRPr lang="en-US"/>
          </a:p>
        </p:txBody>
      </p:sp>
      <p:sp>
        <p:nvSpPr>
          <p:cNvPr id="3" name="Text Placeholder 2">
            <a:extLst>
              <a:ext uri="{FF2B5EF4-FFF2-40B4-BE49-F238E27FC236}">
                <a16:creationId xmlns:a16="http://schemas.microsoft.com/office/drawing/2014/main" id="{675C5F45-4F9F-E94E-BBFE-A2DDAE81C045}"/>
              </a:ext>
            </a:extLst>
          </p:cNvPr>
          <p:cNvSpPr>
            <a:spLocks noGrp="1"/>
          </p:cNvSpPr>
          <p:nvPr>
            <p:ph type="body" sz="quarter" idx="10"/>
          </p:nvPr>
        </p:nvSpPr>
        <p:spPr>
          <a:xfrm>
            <a:off x="481013" y="1734533"/>
            <a:ext cx="11037887" cy="1302876"/>
          </a:xfrm>
        </p:spPr>
        <p:txBody>
          <a:bodyPr/>
          <a:lstStyle/>
          <a:p>
            <a:r>
              <a:rPr lang="en-US" altLang="en-US" dirty="0"/>
              <a:t>How to report migration of a TRI-listed chemical contained in waste disposed or released from one environmental medium to another within the reporting year:</a:t>
            </a:r>
          </a:p>
          <a:p>
            <a:pPr lvl="1"/>
            <a:r>
              <a:rPr lang="en-US" altLang="en-US" dirty="0"/>
              <a:t>For example, leachate from a landfill</a:t>
            </a:r>
          </a:p>
          <a:p>
            <a:pPr lvl="1"/>
            <a:r>
              <a:rPr lang="en-US" altLang="en-US" dirty="0"/>
              <a:t>Release estimates must be calculated and reported for all media in Part II, Sections 5, 6, and 8 of Form R.</a:t>
            </a:r>
          </a:p>
          <a:p>
            <a:endParaRPr lang="en-US" dirty="0"/>
          </a:p>
        </p:txBody>
      </p:sp>
      <p:sp>
        <p:nvSpPr>
          <p:cNvPr id="7" name="Rectangle 2">
            <a:extLst>
              <a:ext uri="{FF2B5EF4-FFF2-40B4-BE49-F238E27FC236}">
                <a16:creationId xmlns:a16="http://schemas.microsoft.com/office/drawing/2014/main" id="{9ADB531C-F1F4-C749-A450-DA53F0FCCB47}"/>
              </a:ext>
              <a:ext uri="{C183D7F6-B498-43B3-948B-1728B52AA6E4}">
                <adec:decorative xmlns:adec="http://schemas.microsoft.com/office/drawing/2017/decorative" val="1"/>
              </a:ext>
            </a:extLst>
          </p:cNvPr>
          <p:cNvSpPr>
            <a:spLocks noChangeArrowheads="1"/>
          </p:cNvSpPr>
          <p:nvPr/>
        </p:nvSpPr>
        <p:spPr bwMode="auto">
          <a:xfrm>
            <a:off x="6523103" y="3429000"/>
            <a:ext cx="4434724" cy="2649538"/>
          </a:xfrm>
          <a:prstGeom prst="rect">
            <a:avLst/>
          </a:prstGeom>
          <a:solidFill>
            <a:schemeClr val="bg1"/>
          </a:solidFill>
          <a:ln w="12700">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8" name="Text Box 6">
            <a:extLst>
              <a:ext uri="{FF2B5EF4-FFF2-40B4-BE49-F238E27FC236}">
                <a16:creationId xmlns:a16="http://schemas.microsoft.com/office/drawing/2014/main" id="{0E996597-D65E-374F-B42D-C763FE8DC45B}"/>
              </a:ext>
            </a:extLst>
          </p:cNvPr>
          <p:cNvSpPr txBox="1">
            <a:spLocks noChangeArrowheads="1"/>
          </p:cNvSpPr>
          <p:nvPr/>
        </p:nvSpPr>
        <p:spPr bwMode="auto">
          <a:xfrm>
            <a:off x="6523103" y="4179791"/>
            <a:ext cx="4434723"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601" b="1">
                <a:solidFill>
                  <a:srgbClr val="072B53"/>
                </a:solidFill>
              </a:rPr>
              <a:t>500 lb leachate in year 2</a:t>
            </a:r>
          </a:p>
        </p:txBody>
      </p:sp>
      <p:sp>
        <p:nvSpPr>
          <p:cNvPr id="9" name="Rectangle 7">
            <a:extLst>
              <a:ext uri="{FF2B5EF4-FFF2-40B4-BE49-F238E27FC236}">
                <a16:creationId xmlns:a16="http://schemas.microsoft.com/office/drawing/2014/main" id="{0BC87D8B-A042-D740-838E-936E44FE7B92}"/>
              </a:ext>
              <a:ext uri="{C183D7F6-B498-43B3-948B-1728B52AA6E4}">
                <adec:decorative xmlns:adec="http://schemas.microsoft.com/office/drawing/2017/decorative" val="1"/>
              </a:ext>
            </a:extLst>
          </p:cNvPr>
          <p:cNvSpPr>
            <a:spLocks noChangeArrowheads="1"/>
          </p:cNvSpPr>
          <p:nvPr/>
        </p:nvSpPr>
        <p:spPr bwMode="auto">
          <a:xfrm>
            <a:off x="6523102" y="3429000"/>
            <a:ext cx="4434724" cy="58019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13" name="Text Box 28">
            <a:extLst>
              <a:ext uri="{FF2B5EF4-FFF2-40B4-BE49-F238E27FC236}">
                <a16:creationId xmlns:a16="http://schemas.microsoft.com/office/drawing/2014/main" id="{21B64D4B-D424-9146-83DC-C180B6465981}"/>
              </a:ext>
            </a:extLst>
          </p:cNvPr>
          <p:cNvSpPr txBox="1">
            <a:spLocks noChangeArrowheads="1"/>
          </p:cNvSpPr>
          <p:nvPr/>
        </p:nvSpPr>
        <p:spPr bwMode="auto">
          <a:xfrm>
            <a:off x="6523102" y="4536130"/>
            <a:ext cx="4434724"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601" b="1">
                <a:solidFill>
                  <a:srgbClr val="006CB6"/>
                </a:solidFill>
              </a:rPr>
              <a:t>Not reported on Year 2 Form R</a:t>
            </a:r>
          </a:p>
        </p:txBody>
      </p:sp>
      <p:sp>
        <p:nvSpPr>
          <p:cNvPr id="15" name="Rectangle 3">
            <a:extLst>
              <a:ext uri="{FF2B5EF4-FFF2-40B4-BE49-F238E27FC236}">
                <a16:creationId xmlns:a16="http://schemas.microsoft.com/office/drawing/2014/main" id="{D3CDB3DF-413F-7747-8766-A3BE45632786}"/>
              </a:ext>
              <a:ext uri="{C183D7F6-B498-43B3-948B-1728B52AA6E4}">
                <adec:decorative xmlns:adec="http://schemas.microsoft.com/office/drawing/2017/decorative" val="1"/>
              </a:ext>
            </a:extLst>
          </p:cNvPr>
          <p:cNvSpPr>
            <a:spLocks noChangeArrowheads="1"/>
          </p:cNvSpPr>
          <p:nvPr/>
        </p:nvSpPr>
        <p:spPr bwMode="auto">
          <a:xfrm>
            <a:off x="1234174" y="3429000"/>
            <a:ext cx="4434724" cy="2649538"/>
          </a:xfrm>
          <a:prstGeom prst="rect">
            <a:avLst/>
          </a:prstGeom>
          <a:solidFill>
            <a:schemeClr val="bg1"/>
          </a:solidFill>
          <a:ln w="12700">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16" name="Rectangle 8">
            <a:extLst>
              <a:ext uri="{FF2B5EF4-FFF2-40B4-BE49-F238E27FC236}">
                <a16:creationId xmlns:a16="http://schemas.microsoft.com/office/drawing/2014/main" id="{8A269B79-1C64-D54E-9AD1-CBEAAA012950}"/>
              </a:ext>
              <a:ext uri="{C183D7F6-B498-43B3-948B-1728B52AA6E4}">
                <adec:decorative xmlns:adec="http://schemas.microsoft.com/office/drawing/2017/decorative" val="1"/>
              </a:ext>
            </a:extLst>
          </p:cNvPr>
          <p:cNvSpPr>
            <a:spLocks noChangeArrowheads="1"/>
          </p:cNvSpPr>
          <p:nvPr/>
        </p:nvSpPr>
        <p:spPr bwMode="auto">
          <a:xfrm>
            <a:off x="1234173" y="3429000"/>
            <a:ext cx="4434724" cy="58019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18" name="Text Box 11">
            <a:extLst>
              <a:ext uri="{FF2B5EF4-FFF2-40B4-BE49-F238E27FC236}">
                <a16:creationId xmlns:a16="http://schemas.microsoft.com/office/drawing/2014/main" id="{05E12BF7-F2E4-4E4D-B165-556C5CE691C2}"/>
              </a:ext>
            </a:extLst>
          </p:cNvPr>
          <p:cNvSpPr txBox="1">
            <a:spLocks noChangeArrowheads="1"/>
          </p:cNvSpPr>
          <p:nvPr/>
        </p:nvSpPr>
        <p:spPr bwMode="auto">
          <a:xfrm>
            <a:off x="1234173" y="4179791"/>
            <a:ext cx="4434725"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601" b="1">
                <a:solidFill>
                  <a:srgbClr val="072B53"/>
                </a:solidFill>
              </a:rPr>
              <a:t>2,000 lb to surface impoundment</a:t>
            </a:r>
            <a:endParaRPr lang="en-US" altLang="en-US" sz="1601" b="1"/>
          </a:p>
        </p:txBody>
      </p:sp>
      <p:sp>
        <p:nvSpPr>
          <p:cNvPr id="19" name="Freeform 15">
            <a:extLst>
              <a:ext uri="{FF2B5EF4-FFF2-40B4-BE49-F238E27FC236}">
                <a16:creationId xmlns:a16="http://schemas.microsoft.com/office/drawing/2014/main" id="{941ED983-3845-4F4B-B1A1-86E795FA4E76}"/>
              </a:ext>
              <a:ext uri="{C183D7F6-B498-43B3-948B-1728B52AA6E4}">
                <adec:decorative xmlns:adec="http://schemas.microsoft.com/office/drawing/2017/decorative" val="1"/>
              </a:ext>
            </a:extLst>
          </p:cNvPr>
          <p:cNvSpPr>
            <a:spLocks/>
          </p:cNvSpPr>
          <p:nvPr/>
        </p:nvSpPr>
        <p:spPr bwMode="auto">
          <a:xfrm>
            <a:off x="1234174" y="5205938"/>
            <a:ext cx="4434724" cy="872600"/>
          </a:xfrm>
          <a:custGeom>
            <a:avLst/>
            <a:gdLst>
              <a:gd name="T0" fmla="*/ 0 w 1968"/>
              <a:gd name="T1" fmla="*/ 2147483646 h 544"/>
              <a:gd name="T2" fmla="*/ 0 w 1968"/>
              <a:gd name="T3" fmla="*/ 0 h 544"/>
              <a:gd name="T4" fmla="*/ 2147483646 w 1968"/>
              <a:gd name="T5" fmla="*/ 0 h 544"/>
              <a:gd name="T6" fmla="*/ 2147483646 w 1968"/>
              <a:gd name="T7" fmla="*/ 2147483646 h 544"/>
              <a:gd name="T8" fmla="*/ 2147483646 w 1968"/>
              <a:gd name="T9" fmla="*/ 2147483646 h 544"/>
              <a:gd name="T10" fmla="*/ 2147483646 w 1968"/>
              <a:gd name="T11" fmla="*/ 2147483646 h 544"/>
              <a:gd name="T12" fmla="*/ 2147483646 w 1968"/>
              <a:gd name="T13" fmla="*/ 2147483646 h 544"/>
              <a:gd name="T14" fmla="*/ 2147483646 w 1968"/>
              <a:gd name="T15" fmla="*/ 2147483646 h 544"/>
              <a:gd name="T16" fmla="*/ 2147483646 w 1968"/>
              <a:gd name="T17" fmla="*/ 2147483646 h 544"/>
              <a:gd name="T18" fmla="*/ 2147483646 w 1968"/>
              <a:gd name="T19" fmla="*/ 2147483646 h 544"/>
              <a:gd name="T20" fmla="*/ 2147483646 w 1968"/>
              <a:gd name="T21" fmla="*/ 2147483646 h 544"/>
              <a:gd name="T22" fmla="*/ 0 w 1968"/>
              <a:gd name="T23" fmla="*/ 2147483646 h 5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544"/>
              <a:gd name="T38" fmla="*/ 1968 w 1968"/>
              <a:gd name="T39" fmla="*/ 544 h 5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544">
                <a:moveTo>
                  <a:pt x="0" y="544"/>
                </a:moveTo>
                <a:lnTo>
                  <a:pt x="0" y="0"/>
                </a:lnTo>
                <a:lnTo>
                  <a:pt x="240" y="0"/>
                </a:lnTo>
                <a:lnTo>
                  <a:pt x="520" y="24"/>
                </a:lnTo>
                <a:lnTo>
                  <a:pt x="1104" y="65"/>
                </a:lnTo>
                <a:lnTo>
                  <a:pt x="1200" y="14"/>
                </a:lnTo>
                <a:lnTo>
                  <a:pt x="1352" y="32"/>
                </a:lnTo>
                <a:lnTo>
                  <a:pt x="1504" y="24"/>
                </a:lnTo>
                <a:lnTo>
                  <a:pt x="1720" y="16"/>
                </a:lnTo>
                <a:lnTo>
                  <a:pt x="1968" y="8"/>
                </a:lnTo>
                <a:lnTo>
                  <a:pt x="1968" y="544"/>
                </a:lnTo>
                <a:lnTo>
                  <a:pt x="0" y="544"/>
                </a:lnTo>
                <a:close/>
              </a:path>
            </a:pathLst>
          </a:custGeom>
          <a:solidFill>
            <a:schemeClr val="accent4">
              <a:lumMod val="50000"/>
            </a:schemeClr>
          </a:solidFill>
          <a:ln>
            <a:noFill/>
          </a:ln>
        </p:spPr>
        <p:txBody>
          <a:bodyPr wrap="none" anchor="ctr"/>
          <a:lstStyle/>
          <a:p>
            <a:pPr>
              <a:defRPr/>
            </a:pPr>
            <a:endParaRPr lang="en-US" sz="3202"/>
          </a:p>
        </p:txBody>
      </p:sp>
      <p:sp>
        <p:nvSpPr>
          <p:cNvPr id="20" name="Freeform 16">
            <a:extLst>
              <a:ext uri="{FF2B5EF4-FFF2-40B4-BE49-F238E27FC236}">
                <a16:creationId xmlns:a16="http://schemas.microsoft.com/office/drawing/2014/main" id="{041BA295-1A5A-8142-A8A7-E4A9485BA292}"/>
              </a:ext>
              <a:ext uri="{C183D7F6-B498-43B3-948B-1728B52AA6E4}">
                <adec:decorative xmlns:adec="http://schemas.microsoft.com/office/drawing/2017/decorative" val="1"/>
              </a:ext>
            </a:extLst>
          </p:cNvPr>
          <p:cNvSpPr>
            <a:spLocks/>
          </p:cNvSpPr>
          <p:nvPr/>
        </p:nvSpPr>
        <p:spPr bwMode="auto">
          <a:xfrm>
            <a:off x="2000500" y="5152933"/>
            <a:ext cx="2487566" cy="537666"/>
          </a:xfrm>
          <a:custGeom>
            <a:avLst/>
            <a:gdLst>
              <a:gd name="T0" fmla="*/ 0 w 1344"/>
              <a:gd name="T1" fmla="*/ 2147483646 h 336"/>
              <a:gd name="T2" fmla="*/ 2147483646 w 1344"/>
              <a:gd name="T3" fmla="*/ 2147483646 h 336"/>
              <a:gd name="T4" fmla="*/ 2147483646 w 1344"/>
              <a:gd name="T5" fmla="*/ 2147483646 h 336"/>
              <a:gd name="T6" fmla="*/ 2147483646 w 1344"/>
              <a:gd name="T7" fmla="*/ 2147483646 h 336"/>
              <a:gd name="T8" fmla="*/ 2147483646 w 1344"/>
              <a:gd name="T9" fmla="*/ 0 h 336"/>
              <a:gd name="T10" fmla="*/ 2147483646 w 1344"/>
              <a:gd name="T11" fmla="*/ 0 h 336"/>
              <a:gd name="T12" fmla="*/ 0 w 1344"/>
              <a:gd name="T13" fmla="*/ 2147483646 h 336"/>
              <a:gd name="T14" fmla="*/ 0 60000 65536"/>
              <a:gd name="T15" fmla="*/ 0 60000 65536"/>
              <a:gd name="T16" fmla="*/ 0 60000 65536"/>
              <a:gd name="T17" fmla="*/ 0 60000 65536"/>
              <a:gd name="T18" fmla="*/ 0 60000 65536"/>
              <a:gd name="T19" fmla="*/ 0 60000 65536"/>
              <a:gd name="T20" fmla="*/ 0 60000 65536"/>
              <a:gd name="T21" fmla="*/ 0 w 1344"/>
              <a:gd name="T22" fmla="*/ 0 h 336"/>
              <a:gd name="T23" fmla="*/ 1344 w 13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336">
                <a:moveTo>
                  <a:pt x="0" y="48"/>
                </a:moveTo>
                <a:lnTo>
                  <a:pt x="288" y="336"/>
                </a:lnTo>
                <a:lnTo>
                  <a:pt x="1056" y="336"/>
                </a:lnTo>
                <a:lnTo>
                  <a:pt x="1344" y="48"/>
                </a:lnTo>
                <a:lnTo>
                  <a:pt x="912" y="0"/>
                </a:lnTo>
                <a:lnTo>
                  <a:pt x="384" y="0"/>
                </a:lnTo>
                <a:lnTo>
                  <a:pt x="0" y="48"/>
                </a:lnTo>
                <a:close/>
              </a:path>
            </a:pathLst>
          </a:custGeom>
          <a:solidFill>
            <a:schemeClr val="accent4"/>
          </a:solidFill>
          <a:ln w="9525">
            <a:noFill/>
            <a:round/>
            <a:headEnd/>
            <a:tailEnd/>
          </a:ln>
        </p:spPr>
        <p:txBody>
          <a:bodyPr wrap="none" anchor="ctr"/>
          <a:lstStyle/>
          <a:p>
            <a:pPr>
              <a:defRPr/>
            </a:pPr>
            <a:endParaRPr lang="en-US" sz="3202"/>
          </a:p>
        </p:txBody>
      </p:sp>
      <p:sp>
        <p:nvSpPr>
          <p:cNvPr id="21" name="Text Box 27">
            <a:extLst>
              <a:ext uri="{FF2B5EF4-FFF2-40B4-BE49-F238E27FC236}">
                <a16:creationId xmlns:a16="http://schemas.microsoft.com/office/drawing/2014/main" id="{3F50F70A-F3F8-D24B-B608-8280DCFB533C}"/>
              </a:ext>
            </a:extLst>
          </p:cNvPr>
          <p:cNvSpPr txBox="1">
            <a:spLocks noChangeArrowheads="1"/>
          </p:cNvSpPr>
          <p:nvPr/>
        </p:nvSpPr>
        <p:spPr bwMode="auto">
          <a:xfrm>
            <a:off x="1234173" y="4536130"/>
            <a:ext cx="4434724"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601" b="1">
                <a:solidFill>
                  <a:srgbClr val="006CB6"/>
                </a:solidFill>
              </a:rPr>
              <a:t>(Form R, Section 5.5.3B)</a:t>
            </a:r>
            <a:endParaRPr lang="en-US" altLang="en-US" sz="1601">
              <a:solidFill>
                <a:srgbClr val="006CB6"/>
              </a:solidFill>
            </a:endParaRPr>
          </a:p>
        </p:txBody>
      </p:sp>
      <p:sp>
        <p:nvSpPr>
          <p:cNvPr id="22" name="Rectangle 21">
            <a:extLst>
              <a:ext uri="{FF2B5EF4-FFF2-40B4-BE49-F238E27FC236}">
                <a16:creationId xmlns:a16="http://schemas.microsoft.com/office/drawing/2014/main" id="{2B46987C-F97A-C34B-907E-99E889475D75}"/>
              </a:ext>
            </a:extLst>
          </p:cNvPr>
          <p:cNvSpPr/>
          <p:nvPr/>
        </p:nvSpPr>
        <p:spPr>
          <a:xfrm>
            <a:off x="2981567" y="3539323"/>
            <a:ext cx="939937" cy="400110"/>
          </a:xfrm>
          <a:prstGeom prst="rect">
            <a:avLst/>
          </a:prstGeom>
        </p:spPr>
        <p:txBody>
          <a:bodyPr wrap="none">
            <a:spAutoFit/>
          </a:bodyPr>
          <a:lstStyle/>
          <a:p>
            <a:pPr algn="ctr">
              <a:defRPr/>
            </a:pPr>
            <a:r>
              <a:rPr lang="en-US" altLang="en-US" sz="2000" b="1">
                <a:solidFill>
                  <a:srgbClr val="006CB6"/>
                </a:solidFill>
                <a:latin typeface="Arial" panose="020B0604020202020204" pitchFamily="34" charset="0"/>
                <a:cs typeface="Arial" panose="020B0604020202020204" pitchFamily="34" charset="0"/>
              </a:rPr>
              <a:t>Year 1</a:t>
            </a:r>
          </a:p>
        </p:txBody>
      </p:sp>
      <p:sp>
        <p:nvSpPr>
          <p:cNvPr id="23" name="Rectangle 22">
            <a:extLst>
              <a:ext uri="{FF2B5EF4-FFF2-40B4-BE49-F238E27FC236}">
                <a16:creationId xmlns:a16="http://schemas.microsoft.com/office/drawing/2014/main" id="{47619D77-43C1-C14D-A93B-9272E09F3348}"/>
              </a:ext>
            </a:extLst>
          </p:cNvPr>
          <p:cNvSpPr/>
          <p:nvPr/>
        </p:nvSpPr>
        <p:spPr>
          <a:xfrm>
            <a:off x="8270496" y="3481740"/>
            <a:ext cx="939937" cy="400110"/>
          </a:xfrm>
          <a:prstGeom prst="rect">
            <a:avLst/>
          </a:prstGeom>
        </p:spPr>
        <p:txBody>
          <a:bodyPr wrap="none">
            <a:spAutoFit/>
          </a:bodyPr>
          <a:lstStyle/>
          <a:p>
            <a:pPr algn="ctr">
              <a:defRPr/>
            </a:pPr>
            <a:r>
              <a:rPr lang="en-US" altLang="en-US" sz="2000" b="1">
                <a:solidFill>
                  <a:srgbClr val="006CB6"/>
                </a:solidFill>
                <a:latin typeface="Arial" panose="020B0604020202020204" pitchFamily="34" charset="0"/>
                <a:cs typeface="Arial" panose="020B0604020202020204" pitchFamily="34" charset="0"/>
              </a:rPr>
              <a:t>Year 2</a:t>
            </a:r>
          </a:p>
        </p:txBody>
      </p:sp>
      <p:sp>
        <p:nvSpPr>
          <p:cNvPr id="24" name="AutoShape 14">
            <a:extLst>
              <a:ext uri="{FF2B5EF4-FFF2-40B4-BE49-F238E27FC236}">
                <a16:creationId xmlns:a16="http://schemas.microsoft.com/office/drawing/2014/main" id="{779B6315-4321-8E4D-BAA4-D07D84F7F196}"/>
              </a:ext>
              <a:ext uri="{C183D7F6-B498-43B3-948B-1728B52AA6E4}">
                <adec:decorative xmlns:adec="http://schemas.microsoft.com/office/drawing/2017/decorative" val="1"/>
              </a:ext>
            </a:extLst>
          </p:cNvPr>
          <p:cNvSpPr>
            <a:spLocks noChangeArrowheads="1"/>
          </p:cNvSpPr>
          <p:nvPr/>
        </p:nvSpPr>
        <p:spPr bwMode="auto">
          <a:xfrm>
            <a:off x="2829818" y="4885441"/>
            <a:ext cx="812800" cy="650619"/>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pic>
        <p:nvPicPr>
          <p:cNvPr id="4" name="Picture 3">
            <a:extLst>
              <a:ext uri="{FF2B5EF4-FFF2-40B4-BE49-F238E27FC236}">
                <a16:creationId xmlns:a16="http://schemas.microsoft.com/office/drawing/2014/main" id="{20FCF04B-78C4-BD4D-B6F5-5AF960F2D051}"/>
              </a:ext>
            </a:extLst>
          </p:cNvPr>
          <p:cNvPicPr>
            <a:picLocks noChangeAspect="1"/>
          </p:cNvPicPr>
          <p:nvPr/>
        </p:nvPicPr>
        <p:blipFill>
          <a:blip r:embed="rId3"/>
          <a:stretch>
            <a:fillRect/>
          </a:stretch>
        </p:blipFill>
        <p:spPr>
          <a:xfrm>
            <a:off x="6525526" y="5151438"/>
            <a:ext cx="4432300" cy="927100"/>
          </a:xfrm>
          <a:prstGeom prst="rect">
            <a:avLst/>
          </a:prstGeom>
        </p:spPr>
      </p:pic>
      <p:sp>
        <p:nvSpPr>
          <p:cNvPr id="26" name="AutoShape 14">
            <a:extLst>
              <a:ext uri="{FF2B5EF4-FFF2-40B4-BE49-F238E27FC236}">
                <a16:creationId xmlns:a16="http://schemas.microsoft.com/office/drawing/2014/main" id="{26127888-EC90-2D40-BF55-BFC436160D31}"/>
              </a:ext>
              <a:ext uri="{C183D7F6-B498-43B3-948B-1728B52AA6E4}">
                <adec:decorative xmlns:adec="http://schemas.microsoft.com/office/drawing/2017/decorative" val="1"/>
              </a:ext>
            </a:extLst>
          </p:cNvPr>
          <p:cNvSpPr>
            <a:spLocks noChangeArrowheads="1"/>
          </p:cNvSpPr>
          <p:nvPr/>
        </p:nvSpPr>
        <p:spPr bwMode="auto">
          <a:xfrm>
            <a:off x="8589991" y="5609733"/>
            <a:ext cx="349047" cy="279400"/>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27" name="AutoShape 14">
            <a:extLst>
              <a:ext uri="{FF2B5EF4-FFF2-40B4-BE49-F238E27FC236}">
                <a16:creationId xmlns:a16="http://schemas.microsoft.com/office/drawing/2014/main" id="{20DA3D79-CDD7-0544-A3E8-1967A30D87E1}"/>
              </a:ext>
              <a:ext uri="{C183D7F6-B498-43B3-948B-1728B52AA6E4}">
                <adec:decorative xmlns:adec="http://schemas.microsoft.com/office/drawing/2017/decorative" val="1"/>
              </a:ext>
            </a:extLst>
          </p:cNvPr>
          <p:cNvSpPr>
            <a:spLocks noChangeArrowheads="1"/>
          </p:cNvSpPr>
          <p:nvPr/>
        </p:nvSpPr>
        <p:spPr bwMode="auto">
          <a:xfrm rot="18900000">
            <a:off x="9544777" y="5396358"/>
            <a:ext cx="349047" cy="279400"/>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28" name="AutoShape 14">
            <a:extLst>
              <a:ext uri="{FF2B5EF4-FFF2-40B4-BE49-F238E27FC236}">
                <a16:creationId xmlns:a16="http://schemas.microsoft.com/office/drawing/2014/main" id="{767E8D12-22B5-BB42-BE5F-97608D8CCF65}"/>
              </a:ext>
              <a:ext uri="{C183D7F6-B498-43B3-948B-1728B52AA6E4}">
                <adec:decorative xmlns:adec="http://schemas.microsoft.com/office/drawing/2017/decorative" val="1"/>
              </a:ext>
            </a:extLst>
          </p:cNvPr>
          <p:cNvSpPr>
            <a:spLocks noChangeArrowheads="1"/>
          </p:cNvSpPr>
          <p:nvPr/>
        </p:nvSpPr>
        <p:spPr bwMode="auto">
          <a:xfrm rot="2700000" flipH="1">
            <a:off x="7635205" y="5396359"/>
            <a:ext cx="349047" cy="279400"/>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5" name="TextBox 4">
            <a:extLst>
              <a:ext uri="{FF2B5EF4-FFF2-40B4-BE49-F238E27FC236}">
                <a16:creationId xmlns:a16="http://schemas.microsoft.com/office/drawing/2014/main" id="{01E2A3AF-2698-6777-C4DD-A59B07D4EF41}"/>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127710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up)">
                                      <p:cBhvr>
                                        <p:cTn id="13" dur="500"/>
                                        <p:tgtEl>
                                          <p:spTgt spid="2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827ED0-FAD9-E94A-8E62-36A47D7BCC7E}"/>
              </a:ext>
            </a:extLst>
          </p:cNvPr>
          <p:cNvSpPr>
            <a:spLocks noGrp="1"/>
          </p:cNvSpPr>
          <p:nvPr>
            <p:ph type="title"/>
          </p:nvPr>
        </p:nvSpPr>
        <p:spPr/>
        <p:txBody>
          <a:bodyPr/>
          <a:lstStyle/>
          <a:p>
            <a:r>
              <a:rPr lang="en-US" altLang="en-US" sz="3202"/>
              <a:t>EPA Compliance Incentives</a:t>
            </a:r>
            <a:endParaRPr lang="en-US"/>
          </a:p>
        </p:txBody>
      </p:sp>
      <p:sp>
        <p:nvSpPr>
          <p:cNvPr id="3" name="Text Placeholder 2">
            <a:extLst>
              <a:ext uri="{FF2B5EF4-FFF2-40B4-BE49-F238E27FC236}">
                <a16:creationId xmlns:a16="http://schemas.microsoft.com/office/drawing/2014/main" id="{D89BCBA7-D8BA-EA42-9168-6745C31CB22C}"/>
              </a:ext>
            </a:extLst>
          </p:cNvPr>
          <p:cNvSpPr>
            <a:spLocks noGrp="1"/>
          </p:cNvSpPr>
          <p:nvPr>
            <p:ph type="body" sz="quarter" idx="10"/>
          </p:nvPr>
        </p:nvSpPr>
        <p:spPr>
          <a:xfrm>
            <a:off x="481013" y="1734532"/>
            <a:ext cx="10631272" cy="3996343"/>
          </a:xfrm>
        </p:spPr>
        <p:txBody>
          <a:bodyPr/>
          <a:lstStyle/>
          <a:p>
            <a:r>
              <a:rPr lang="en-US" b="1" i="0" dirty="0">
                <a:effectLst/>
                <a:latin typeface="Lucida Grande"/>
              </a:rPr>
              <a:t>July 1 is the TRI reporting deadline.</a:t>
            </a:r>
            <a:r>
              <a:rPr lang="en-US" b="0" i="0" dirty="0">
                <a:effectLst/>
                <a:latin typeface="Tahoma" panose="020B0604030504040204" pitchFamily="34" charset="0"/>
              </a:rPr>
              <a:t> Facilities have a legal obligation to file an accurate and complete Form R or Form A for each chemical by July 1 each year. EPA may take enforcement action and assess civil administrative penalties regarding corrections to errors on Form Rs that are not changes based on previously unavailable information or procedures that improve the accuracy of the data initially reported. </a:t>
            </a:r>
            <a:endParaRPr lang="en-US" altLang="en-US" dirty="0"/>
          </a:p>
          <a:p>
            <a:r>
              <a:rPr lang="en-US" altLang="en-US" dirty="0"/>
              <a:t>The Agency implements policies that reduce or waive penalties under certain conditions for facilities that discover, disclose, correct, and prevent future violations.</a:t>
            </a:r>
          </a:p>
          <a:p>
            <a:r>
              <a:rPr lang="en-US" altLang="en-US" dirty="0"/>
              <a:t>Current Compliance Incentive Policies, Guidance, and Audit Protocols: </a:t>
            </a:r>
          </a:p>
          <a:p>
            <a:pPr marL="1028700" lvl="1" indent="-342900"/>
            <a:r>
              <a:rPr lang="en-US" altLang="en-US" b="0" dirty="0">
                <a:hlinkClick r:id="rId3"/>
              </a:rPr>
              <a:t>www.epa.gov/compliance/audit-protocols</a:t>
            </a:r>
            <a:r>
              <a:rPr lang="en-US" altLang="en-US" b="0" dirty="0"/>
              <a:t> </a:t>
            </a:r>
          </a:p>
        </p:txBody>
      </p:sp>
      <p:sp>
        <p:nvSpPr>
          <p:cNvPr id="6" name="Oval 5">
            <a:extLst>
              <a:ext uri="{FF2B5EF4-FFF2-40B4-BE49-F238E27FC236}">
                <a16:creationId xmlns:a16="http://schemas.microsoft.com/office/drawing/2014/main" id="{5616F6CB-595C-664C-96D8-125A534C9399}"/>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 v</a:t>
            </a:r>
          </a:p>
        </p:txBody>
      </p:sp>
      <p:pic>
        <p:nvPicPr>
          <p:cNvPr id="4" name="Picture 3">
            <a:extLst>
              <a:ext uri="{FF2B5EF4-FFF2-40B4-BE49-F238E27FC236}">
                <a16:creationId xmlns:a16="http://schemas.microsoft.com/office/drawing/2014/main" id="{389F9FFD-E426-7D4B-9920-8A350052C9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1747" y="5024293"/>
            <a:ext cx="971550" cy="806450"/>
          </a:xfrm>
          <a:prstGeom prst="rect">
            <a:avLst/>
          </a:prstGeom>
        </p:spPr>
      </p:pic>
      <p:sp>
        <p:nvSpPr>
          <p:cNvPr id="2" name="TextBox 1">
            <a:extLst>
              <a:ext uri="{FF2B5EF4-FFF2-40B4-BE49-F238E27FC236}">
                <a16:creationId xmlns:a16="http://schemas.microsoft.com/office/drawing/2014/main" id="{514745CB-1CE7-4137-A484-005D751C1791}"/>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2403047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a:t>EPA Self-Disclosure Audit Policy</a:t>
            </a:r>
            <a:endParaRPr lang="en-US"/>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4" y="1734532"/>
            <a:ext cx="8496732" cy="519937"/>
          </a:xfrm>
        </p:spPr>
        <p:txBody>
          <a:bodyPr/>
          <a:lstStyle/>
          <a:p>
            <a:r>
              <a:rPr lang="en-US"/>
              <a:t>Conditions to qualify (nine criteria):</a:t>
            </a:r>
          </a:p>
        </p:txBody>
      </p:sp>
      <p:sp>
        <p:nvSpPr>
          <p:cNvPr id="5" name="Text Placeholder 2">
            <a:extLst>
              <a:ext uri="{FF2B5EF4-FFF2-40B4-BE49-F238E27FC236}">
                <a16:creationId xmlns:a16="http://schemas.microsoft.com/office/drawing/2014/main" id="{63B48363-9A3B-A24E-B3C0-1C7C2964EB46}"/>
              </a:ext>
            </a:extLst>
          </p:cNvPr>
          <p:cNvSpPr txBox="1">
            <a:spLocks/>
          </p:cNvSpPr>
          <p:nvPr/>
        </p:nvSpPr>
        <p:spPr>
          <a:xfrm>
            <a:off x="1342602" y="2416353"/>
            <a:ext cx="4343234" cy="253402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r>
              <a:rPr lang="en-US" sz="1600" b="0"/>
              <a:t>Systematic Discovery of the Violation Through Environmental Audit or the Implementation of a Compliance Management System</a:t>
            </a:r>
          </a:p>
          <a:p>
            <a:pPr indent="-228600"/>
            <a:r>
              <a:rPr lang="en-US" sz="1600" b="0"/>
              <a:t>Voluntary Discovery  </a:t>
            </a:r>
          </a:p>
          <a:p>
            <a:pPr indent="-228600"/>
            <a:r>
              <a:rPr lang="en-US" sz="1600" b="0"/>
              <a:t>Prompt Disclosure  </a:t>
            </a:r>
          </a:p>
          <a:p>
            <a:pPr indent="-228600"/>
            <a:r>
              <a:rPr lang="en-US" sz="1600" b="0"/>
              <a:t>Discovery and Disclosure Independent of Government or Third-Party Plaintiff</a:t>
            </a:r>
          </a:p>
        </p:txBody>
      </p:sp>
      <p:sp>
        <p:nvSpPr>
          <p:cNvPr id="8" name="Text Placeholder 2">
            <a:extLst>
              <a:ext uri="{FF2B5EF4-FFF2-40B4-BE49-F238E27FC236}">
                <a16:creationId xmlns:a16="http://schemas.microsoft.com/office/drawing/2014/main" id="{674E3811-92F3-074D-8349-ACF525C5A25F}"/>
              </a:ext>
            </a:extLst>
          </p:cNvPr>
          <p:cNvSpPr txBox="1">
            <a:spLocks/>
          </p:cNvSpPr>
          <p:nvPr/>
        </p:nvSpPr>
        <p:spPr>
          <a:xfrm>
            <a:off x="7228656" y="2416353"/>
            <a:ext cx="4343234" cy="253402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r>
              <a:rPr lang="en-US" sz="1600" b="0"/>
              <a:t>Correction and Remediation</a:t>
            </a:r>
          </a:p>
          <a:p>
            <a:pPr indent="-228600"/>
            <a:r>
              <a:rPr lang="en-US" sz="1600" b="0"/>
              <a:t>Prevent Recurrence </a:t>
            </a:r>
          </a:p>
          <a:p>
            <a:pPr indent="-228600"/>
            <a:r>
              <a:rPr lang="en-US" sz="1600" b="0"/>
              <a:t>No Repeat Violations</a:t>
            </a:r>
          </a:p>
          <a:p>
            <a:pPr indent="-228600"/>
            <a:r>
              <a:rPr lang="en-US" sz="1600" b="0"/>
              <a:t>Other Violations Excluded</a:t>
            </a:r>
          </a:p>
          <a:p>
            <a:pPr indent="-228600"/>
            <a:r>
              <a:rPr lang="en-US" sz="1600" b="0"/>
              <a:t>Cooperation</a:t>
            </a:r>
          </a:p>
        </p:txBody>
      </p:sp>
      <p:sp>
        <p:nvSpPr>
          <p:cNvPr id="7" name="Text Placeholder 2">
            <a:extLst>
              <a:ext uri="{FF2B5EF4-FFF2-40B4-BE49-F238E27FC236}">
                <a16:creationId xmlns:a16="http://schemas.microsoft.com/office/drawing/2014/main" id="{080909A8-7782-954F-B99F-71BCBD847B79}"/>
              </a:ext>
            </a:extLst>
          </p:cNvPr>
          <p:cNvSpPr txBox="1">
            <a:spLocks/>
          </p:cNvSpPr>
          <p:nvPr/>
        </p:nvSpPr>
        <p:spPr>
          <a:xfrm>
            <a:off x="481014" y="5210281"/>
            <a:ext cx="8496732" cy="519937"/>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For more information, including a copy of the Audit Policy, visit: </a:t>
            </a:r>
          </a:p>
          <a:p>
            <a:pPr marL="1028700" lvl="1" indent="-342900"/>
            <a:r>
              <a:rPr lang="en-US">
                <a:hlinkClick r:id="rId3"/>
              </a:rPr>
              <a:t>www.epa.gov/compliance/epas-audit-policy</a:t>
            </a:r>
            <a:endParaRPr lang="en-US" b="0">
              <a:hlinkClick r:id="rId4">
                <a:extLst>
                  <a:ext uri="{A12FA001-AC4F-418D-AE19-62706E023703}">
                    <ahyp:hlinkClr xmlns:ahyp="http://schemas.microsoft.com/office/drawing/2018/hyperlinkcolor" val="tx"/>
                  </a:ext>
                </a:extLst>
              </a:hlinkClick>
            </a:endParaRPr>
          </a:p>
        </p:txBody>
      </p:sp>
      <p:sp>
        <p:nvSpPr>
          <p:cNvPr id="9" name="Oval 8">
            <a:extLst>
              <a:ext uri="{FF2B5EF4-FFF2-40B4-BE49-F238E27FC236}">
                <a16:creationId xmlns:a16="http://schemas.microsoft.com/office/drawing/2014/main" id="{2094C16C-5807-A646-B6D0-EF9D0C5E5381}"/>
              </a:ext>
              <a:ext uri="{C183D7F6-B498-43B3-948B-1728B52AA6E4}">
                <adec:decorative xmlns:adec="http://schemas.microsoft.com/office/drawing/2017/decorative" val="1"/>
              </a:ext>
            </a:extLst>
          </p:cNvPr>
          <p:cNvSpPr/>
          <p:nvPr/>
        </p:nvSpPr>
        <p:spPr>
          <a:xfrm>
            <a:off x="943415" y="2400373"/>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0" name="Text Placeholder 2">
            <a:extLst>
              <a:ext uri="{FF2B5EF4-FFF2-40B4-BE49-F238E27FC236}">
                <a16:creationId xmlns:a16="http://schemas.microsoft.com/office/drawing/2014/main" id="{2D25C484-5CAB-CE49-A3B0-88A0916D3F55}"/>
              </a:ext>
              <a:ext uri="{C183D7F6-B498-43B3-948B-1728B52AA6E4}">
                <adec:decorative xmlns:adec="http://schemas.microsoft.com/office/drawing/2017/decorative" val="1"/>
              </a:ext>
            </a:extLst>
          </p:cNvPr>
          <p:cNvSpPr txBox="1">
            <a:spLocks/>
          </p:cNvSpPr>
          <p:nvPr/>
        </p:nvSpPr>
        <p:spPr>
          <a:xfrm>
            <a:off x="965612" y="2365420"/>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8752"/>
                </a:solidFill>
              </a:rPr>
              <a:t>1</a:t>
            </a:r>
          </a:p>
        </p:txBody>
      </p:sp>
      <p:sp>
        <p:nvSpPr>
          <p:cNvPr id="14" name="Text Placeholder 2">
            <a:extLst>
              <a:ext uri="{FF2B5EF4-FFF2-40B4-BE49-F238E27FC236}">
                <a16:creationId xmlns:a16="http://schemas.microsoft.com/office/drawing/2014/main" id="{BF439D41-BE98-7A40-BA60-340407F7DE44}"/>
              </a:ext>
              <a:ext uri="{C183D7F6-B498-43B3-948B-1728B52AA6E4}">
                <adec:decorative xmlns:adec="http://schemas.microsoft.com/office/drawing/2017/decorative" val="1"/>
              </a:ext>
            </a:extLst>
          </p:cNvPr>
          <p:cNvSpPr txBox="1">
            <a:spLocks/>
          </p:cNvSpPr>
          <p:nvPr/>
        </p:nvSpPr>
        <p:spPr>
          <a:xfrm>
            <a:off x="950114" y="3736305"/>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rgbClr val="008752"/>
              </a:solidFill>
            </a:endParaRPr>
          </a:p>
        </p:txBody>
      </p:sp>
      <p:sp>
        <p:nvSpPr>
          <p:cNvPr id="15" name="Oval 14">
            <a:extLst>
              <a:ext uri="{FF2B5EF4-FFF2-40B4-BE49-F238E27FC236}">
                <a16:creationId xmlns:a16="http://schemas.microsoft.com/office/drawing/2014/main" id="{A63FF5BA-A239-7D45-BA20-2BEE6CD34689}"/>
              </a:ext>
              <a:ext uri="{C183D7F6-B498-43B3-948B-1728B52AA6E4}">
                <adec:decorative xmlns:adec="http://schemas.microsoft.com/office/drawing/2017/decorative" val="1"/>
              </a:ext>
            </a:extLst>
          </p:cNvPr>
          <p:cNvSpPr/>
          <p:nvPr/>
        </p:nvSpPr>
        <p:spPr>
          <a:xfrm>
            <a:off x="943415" y="3301803"/>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6" name="Text Placeholder 2">
            <a:extLst>
              <a:ext uri="{FF2B5EF4-FFF2-40B4-BE49-F238E27FC236}">
                <a16:creationId xmlns:a16="http://schemas.microsoft.com/office/drawing/2014/main" id="{AB40AF66-5BEE-C14E-85C4-C775330FFE77}"/>
              </a:ext>
              <a:ext uri="{C183D7F6-B498-43B3-948B-1728B52AA6E4}">
                <adec:decorative xmlns:adec="http://schemas.microsoft.com/office/drawing/2017/decorative" val="1"/>
              </a:ext>
            </a:extLst>
          </p:cNvPr>
          <p:cNvSpPr txBox="1">
            <a:spLocks/>
          </p:cNvSpPr>
          <p:nvPr/>
        </p:nvSpPr>
        <p:spPr>
          <a:xfrm>
            <a:off x="965612" y="3266850"/>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8752"/>
                </a:solidFill>
              </a:rPr>
              <a:t>2</a:t>
            </a:r>
          </a:p>
        </p:txBody>
      </p:sp>
      <p:sp>
        <p:nvSpPr>
          <p:cNvPr id="17" name="Oval 16">
            <a:extLst>
              <a:ext uri="{FF2B5EF4-FFF2-40B4-BE49-F238E27FC236}">
                <a16:creationId xmlns:a16="http://schemas.microsoft.com/office/drawing/2014/main" id="{C375C102-F595-D24F-968A-E79CEEFBD868}"/>
              </a:ext>
              <a:ext uri="{C183D7F6-B498-43B3-948B-1728B52AA6E4}">
                <adec:decorative xmlns:adec="http://schemas.microsoft.com/office/drawing/2017/decorative" val="1"/>
              </a:ext>
            </a:extLst>
          </p:cNvPr>
          <p:cNvSpPr/>
          <p:nvPr/>
        </p:nvSpPr>
        <p:spPr>
          <a:xfrm>
            <a:off x="943415" y="3768731"/>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8" name="Text Placeholder 2">
            <a:extLst>
              <a:ext uri="{FF2B5EF4-FFF2-40B4-BE49-F238E27FC236}">
                <a16:creationId xmlns:a16="http://schemas.microsoft.com/office/drawing/2014/main" id="{A1871366-6C42-7F47-9073-A5B2C03FC00A}"/>
              </a:ext>
              <a:ext uri="{C183D7F6-B498-43B3-948B-1728B52AA6E4}">
                <adec:decorative xmlns:adec="http://schemas.microsoft.com/office/drawing/2017/decorative" val="1"/>
              </a:ext>
            </a:extLst>
          </p:cNvPr>
          <p:cNvSpPr txBox="1">
            <a:spLocks/>
          </p:cNvSpPr>
          <p:nvPr/>
        </p:nvSpPr>
        <p:spPr>
          <a:xfrm>
            <a:off x="965612" y="3749276"/>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8752"/>
                </a:solidFill>
              </a:rPr>
              <a:t>3</a:t>
            </a:r>
          </a:p>
        </p:txBody>
      </p:sp>
      <p:sp>
        <p:nvSpPr>
          <p:cNvPr id="19" name="Oval 18">
            <a:extLst>
              <a:ext uri="{FF2B5EF4-FFF2-40B4-BE49-F238E27FC236}">
                <a16:creationId xmlns:a16="http://schemas.microsoft.com/office/drawing/2014/main" id="{13EAC1EF-C4F5-BC41-A3F5-E2A90164FA58}"/>
              </a:ext>
              <a:ext uri="{C183D7F6-B498-43B3-948B-1728B52AA6E4}">
                <adec:decorative xmlns:adec="http://schemas.microsoft.com/office/drawing/2017/decorative" val="1"/>
              </a:ext>
            </a:extLst>
          </p:cNvPr>
          <p:cNvSpPr/>
          <p:nvPr/>
        </p:nvSpPr>
        <p:spPr>
          <a:xfrm>
            <a:off x="943415" y="4170807"/>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0" name="Text Placeholder 2">
            <a:extLst>
              <a:ext uri="{FF2B5EF4-FFF2-40B4-BE49-F238E27FC236}">
                <a16:creationId xmlns:a16="http://schemas.microsoft.com/office/drawing/2014/main" id="{2962A9DC-9149-BA43-85BE-046BE2A08391}"/>
              </a:ext>
              <a:ext uri="{C183D7F6-B498-43B3-948B-1728B52AA6E4}">
                <adec:decorative xmlns:adec="http://schemas.microsoft.com/office/drawing/2017/decorative" val="1"/>
              </a:ext>
            </a:extLst>
          </p:cNvPr>
          <p:cNvSpPr txBox="1">
            <a:spLocks/>
          </p:cNvSpPr>
          <p:nvPr/>
        </p:nvSpPr>
        <p:spPr>
          <a:xfrm>
            <a:off x="965612" y="4151352"/>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8752"/>
                </a:solidFill>
              </a:rPr>
              <a:t>4</a:t>
            </a:r>
          </a:p>
        </p:txBody>
      </p:sp>
      <p:sp>
        <p:nvSpPr>
          <p:cNvPr id="21" name="Oval 20">
            <a:extLst>
              <a:ext uri="{FF2B5EF4-FFF2-40B4-BE49-F238E27FC236}">
                <a16:creationId xmlns:a16="http://schemas.microsoft.com/office/drawing/2014/main" id="{E9E469A6-54EE-5A47-AE7B-93E1764ABBAD}"/>
              </a:ext>
              <a:ext uri="{C183D7F6-B498-43B3-948B-1728B52AA6E4}">
                <adec:decorative xmlns:adec="http://schemas.microsoft.com/office/drawing/2017/decorative" val="1"/>
              </a:ext>
            </a:extLst>
          </p:cNvPr>
          <p:cNvSpPr/>
          <p:nvPr/>
        </p:nvSpPr>
        <p:spPr>
          <a:xfrm>
            <a:off x="6829865" y="2400373"/>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2" name="Text Placeholder 2">
            <a:extLst>
              <a:ext uri="{FF2B5EF4-FFF2-40B4-BE49-F238E27FC236}">
                <a16:creationId xmlns:a16="http://schemas.microsoft.com/office/drawing/2014/main" id="{8F9AEB27-C7F3-954B-8B05-82F9BEF7CBF3}"/>
              </a:ext>
              <a:ext uri="{C183D7F6-B498-43B3-948B-1728B52AA6E4}">
                <adec:decorative xmlns:adec="http://schemas.microsoft.com/office/drawing/2017/decorative" val="1"/>
              </a:ext>
            </a:extLst>
          </p:cNvPr>
          <p:cNvSpPr txBox="1">
            <a:spLocks/>
          </p:cNvSpPr>
          <p:nvPr/>
        </p:nvSpPr>
        <p:spPr>
          <a:xfrm>
            <a:off x="6852062" y="2365420"/>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8752"/>
                </a:solidFill>
              </a:rPr>
              <a:t>5</a:t>
            </a:r>
          </a:p>
        </p:txBody>
      </p:sp>
      <p:sp>
        <p:nvSpPr>
          <p:cNvPr id="23" name="Text Placeholder 2">
            <a:extLst>
              <a:ext uri="{FF2B5EF4-FFF2-40B4-BE49-F238E27FC236}">
                <a16:creationId xmlns:a16="http://schemas.microsoft.com/office/drawing/2014/main" id="{45F622FF-3F5F-0943-BEFE-674F2661839E}"/>
              </a:ext>
              <a:ext uri="{C183D7F6-B498-43B3-948B-1728B52AA6E4}">
                <adec:decorative xmlns:adec="http://schemas.microsoft.com/office/drawing/2017/decorative" val="1"/>
              </a:ext>
            </a:extLst>
          </p:cNvPr>
          <p:cNvSpPr txBox="1">
            <a:spLocks/>
          </p:cNvSpPr>
          <p:nvPr/>
        </p:nvSpPr>
        <p:spPr>
          <a:xfrm>
            <a:off x="6836564" y="3736305"/>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rgbClr val="008752"/>
              </a:solidFill>
            </a:endParaRPr>
          </a:p>
        </p:txBody>
      </p:sp>
      <p:sp>
        <p:nvSpPr>
          <p:cNvPr id="24" name="Oval 23">
            <a:extLst>
              <a:ext uri="{FF2B5EF4-FFF2-40B4-BE49-F238E27FC236}">
                <a16:creationId xmlns:a16="http://schemas.microsoft.com/office/drawing/2014/main" id="{59EB388A-A0FC-014A-8120-B3C9C1E1B1CA}"/>
              </a:ext>
              <a:ext uri="{C183D7F6-B498-43B3-948B-1728B52AA6E4}">
                <adec:decorative xmlns:adec="http://schemas.microsoft.com/office/drawing/2017/decorative" val="1"/>
              </a:ext>
            </a:extLst>
          </p:cNvPr>
          <p:cNvSpPr/>
          <p:nvPr/>
        </p:nvSpPr>
        <p:spPr>
          <a:xfrm>
            <a:off x="6829865" y="3259335"/>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5" name="Text Placeholder 2">
            <a:extLst>
              <a:ext uri="{FF2B5EF4-FFF2-40B4-BE49-F238E27FC236}">
                <a16:creationId xmlns:a16="http://schemas.microsoft.com/office/drawing/2014/main" id="{20781A76-87D5-B04A-847E-6EE2872B34C2}"/>
              </a:ext>
              <a:ext uri="{C183D7F6-B498-43B3-948B-1728B52AA6E4}">
                <adec:decorative xmlns:adec="http://schemas.microsoft.com/office/drawing/2017/decorative" val="1"/>
              </a:ext>
            </a:extLst>
          </p:cNvPr>
          <p:cNvSpPr txBox="1">
            <a:spLocks/>
          </p:cNvSpPr>
          <p:nvPr/>
        </p:nvSpPr>
        <p:spPr>
          <a:xfrm>
            <a:off x="6859150" y="3232792"/>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8752"/>
                </a:solidFill>
              </a:rPr>
              <a:t>7</a:t>
            </a:r>
          </a:p>
        </p:txBody>
      </p:sp>
      <p:sp>
        <p:nvSpPr>
          <p:cNvPr id="26" name="Oval 25">
            <a:extLst>
              <a:ext uri="{FF2B5EF4-FFF2-40B4-BE49-F238E27FC236}">
                <a16:creationId xmlns:a16="http://schemas.microsoft.com/office/drawing/2014/main" id="{DEDC83BF-E547-D945-A544-A85192540BDC}"/>
              </a:ext>
              <a:ext uri="{C183D7F6-B498-43B3-948B-1728B52AA6E4}">
                <adec:decorative xmlns:adec="http://schemas.microsoft.com/office/drawing/2017/decorative" val="1"/>
              </a:ext>
            </a:extLst>
          </p:cNvPr>
          <p:cNvSpPr/>
          <p:nvPr/>
        </p:nvSpPr>
        <p:spPr>
          <a:xfrm>
            <a:off x="6829865" y="3699726"/>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7" name="Text Placeholder 2">
            <a:extLst>
              <a:ext uri="{FF2B5EF4-FFF2-40B4-BE49-F238E27FC236}">
                <a16:creationId xmlns:a16="http://schemas.microsoft.com/office/drawing/2014/main" id="{DD3786FD-E827-AA4C-B148-FD499FF29143}"/>
              </a:ext>
              <a:ext uri="{C183D7F6-B498-43B3-948B-1728B52AA6E4}">
                <adec:decorative xmlns:adec="http://schemas.microsoft.com/office/drawing/2017/decorative" val="1"/>
              </a:ext>
            </a:extLst>
          </p:cNvPr>
          <p:cNvSpPr txBox="1">
            <a:spLocks/>
          </p:cNvSpPr>
          <p:nvPr/>
        </p:nvSpPr>
        <p:spPr>
          <a:xfrm>
            <a:off x="6852062" y="3673183"/>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8752"/>
                </a:solidFill>
              </a:rPr>
              <a:t>8</a:t>
            </a:r>
          </a:p>
        </p:txBody>
      </p:sp>
      <p:sp>
        <p:nvSpPr>
          <p:cNvPr id="28" name="Oval 27">
            <a:extLst>
              <a:ext uri="{FF2B5EF4-FFF2-40B4-BE49-F238E27FC236}">
                <a16:creationId xmlns:a16="http://schemas.microsoft.com/office/drawing/2014/main" id="{2ABEBFA4-3373-1346-BCDB-831E68B32EE2}"/>
              </a:ext>
              <a:ext uri="{C183D7F6-B498-43B3-948B-1728B52AA6E4}">
                <adec:decorative xmlns:adec="http://schemas.microsoft.com/office/drawing/2017/decorative" val="1"/>
              </a:ext>
            </a:extLst>
          </p:cNvPr>
          <p:cNvSpPr/>
          <p:nvPr/>
        </p:nvSpPr>
        <p:spPr>
          <a:xfrm>
            <a:off x="6829865" y="4161290"/>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9" name="Text Placeholder 2">
            <a:extLst>
              <a:ext uri="{FF2B5EF4-FFF2-40B4-BE49-F238E27FC236}">
                <a16:creationId xmlns:a16="http://schemas.microsoft.com/office/drawing/2014/main" id="{E3A93935-B5BB-5642-8E90-9B6CC487FA01}"/>
              </a:ext>
              <a:ext uri="{C183D7F6-B498-43B3-948B-1728B52AA6E4}">
                <adec:decorative xmlns:adec="http://schemas.microsoft.com/office/drawing/2017/decorative" val="1"/>
              </a:ext>
            </a:extLst>
          </p:cNvPr>
          <p:cNvSpPr txBox="1">
            <a:spLocks/>
          </p:cNvSpPr>
          <p:nvPr/>
        </p:nvSpPr>
        <p:spPr>
          <a:xfrm>
            <a:off x="6852062" y="4127659"/>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8752"/>
                </a:solidFill>
              </a:rPr>
              <a:t>9</a:t>
            </a:r>
          </a:p>
        </p:txBody>
      </p:sp>
      <p:sp>
        <p:nvSpPr>
          <p:cNvPr id="30" name="Oval 29">
            <a:extLst>
              <a:ext uri="{FF2B5EF4-FFF2-40B4-BE49-F238E27FC236}">
                <a16:creationId xmlns:a16="http://schemas.microsoft.com/office/drawing/2014/main" id="{A85C9673-529A-5749-A078-E694181F19A5}"/>
              </a:ext>
              <a:ext uri="{C183D7F6-B498-43B3-948B-1728B52AA6E4}">
                <adec:decorative xmlns:adec="http://schemas.microsoft.com/office/drawing/2017/decorative" val="1"/>
              </a:ext>
            </a:extLst>
          </p:cNvPr>
          <p:cNvSpPr/>
          <p:nvPr/>
        </p:nvSpPr>
        <p:spPr>
          <a:xfrm>
            <a:off x="6829865" y="2829854"/>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31" name="Text Placeholder 2">
            <a:extLst>
              <a:ext uri="{FF2B5EF4-FFF2-40B4-BE49-F238E27FC236}">
                <a16:creationId xmlns:a16="http://schemas.microsoft.com/office/drawing/2014/main" id="{F758B4C8-C3E5-3949-962B-D2709F52DB98}"/>
              </a:ext>
              <a:ext uri="{C183D7F6-B498-43B3-948B-1728B52AA6E4}">
                <adec:decorative xmlns:adec="http://schemas.microsoft.com/office/drawing/2017/decorative" val="1"/>
              </a:ext>
            </a:extLst>
          </p:cNvPr>
          <p:cNvSpPr txBox="1">
            <a:spLocks/>
          </p:cNvSpPr>
          <p:nvPr/>
        </p:nvSpPr>
        <p:spPr>
          <a:xfrm>
            <a:off x="6852062" y="2811721"/>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8752"/>
                </a:solidFill>
              </a:rPr>
              <a:t>6</a:t>
            </a:r>
          </a:p>
        </p:txBody>
      </p:sp>
      <p:sp>
        <p:nvSpPr>
          <p:cNvPr id="32" name="Oval 31">
            <a:extLst>
              <a:ext uri="{FF2B5EF4-FFF2-40B4-BE49-F238E27FC236}">
                <a16:creationId xmlns:a16="http://schemas.microsoft.com/office/drawing/2014/main" id="{9DCD80CC-A2C6-8D42-8B8D-6514A6F93E14}"/>
              </a:ext>
              <a:ext uri="{C183D7F6-B498-43B3-948B-1728B52AA6E4}">
                <adec:decorative xmlns:adec="http://schemas.microsoft.com/office/drawing/2017/decorative" val="1"/>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 v</a:t>
            </a:r>
          </a:p>
        </p:txBody>
      </p:sp>
      <p:pic>
        <p:nvPicPr>
          <p:cNvPr id="33" name="Picture 32">
            <a:extLst>
              <a:ext uri="{FF2B5EF4-FFF2-40B4-BE49-F238E27FC236}">
                <a16:creationId xmlns:a16="http://schemas.microsoft.com/office/drawing/2014/main" id="{5F29F1F2-4FB2-3F47-9B41-5922C07E9F1A}"/>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86820" y="5006707"/>
            <a:ext cx="763731" cy="763731"/>
          </a:xfrm>
          <a:prstGeom prst="rect">
            <a:avLst/>
          </a:prstGeom>
        </p:spPr>
      </p:pic>
      <p:sp>
        <p:nvSpPr>
          <p:cNvPr id="4" name="TextBox 3">
            <a:extLst>
              <a:ext uri="{FF2B5EF4-FFF2-40B4-BE49-F238E27FC236}">
                <a16:creationId xmlns:a16="http://schemas.microsoft.com/office/drawing/2014/main" id="{BD271592-FC03-E226-9F6E-8C2BF4C01931}"/>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518406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a:t>EPA Self-Disclosure Audit Policy</a:t>
            </a:r>
            <a:endParaRPr lang="en-US"/>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3" y="1685546"/>
            <a:ext cx="11037887" cy="2265168"/>
          </a:xfrm>
        </p:spPr>
        <p:txBody>
          <a:bodyPr/>
          <a:lstStyle/>
          <a:p>
            <a:r>
              <a:rPr lang="en-US" altLang="en-US" dirty="0"/>
              <a:t>EPA Compliance Incentive Policy is available only to small businesses</a:t>
            </a:r>
          </a:p>
          <a:p>
            <a:pPr lvl="1"/>
            <a:r>
              <a:rPr lang="en-US" altLang="en-US" dirty="0"/>
              <a:t>Small businesses employ 100 or fewer individuals across all facilities and operations.</a:t>
            </a:r>
          </a:p>
          <a:p>
            <a:r>
              <a:rPr lang="en-US" altLang="en-US" dirty="0"/>
              <a:t>Small businesses that meet all four conditions of the policy may have 100% of </a:t>
            </a:r>
            <a:br>
              <a:rPr lang="en-US" altLang="en-US" dirty="0"/>
            </a:br>
            <a:r>
              <a:rPr lang="en-US" altLang="en-US" dirty="0"/>
              <a:t>the gravity-based penalty waived. However, EPA reserves the option to collect </a:t>
            </a:r>
            <a:br>
              <a:rPr lang="en-US" altLang="en-US" dirty="0"/>
            </a:br>
            <a:r>
              <a:rPr lang="en-US" altLang="en-US" dirty="0"/>
              <a:t>any significant economic benefit that may have been realized by the facility.</a:t>
            </a:r>
          </a:p>
          <a:p>
            <a:r>
              <a:rPr lang="en-US" altLang="en-US" dirty="0"/>
              <a:t>Four Qualification Conditions:</a:t>
            </a:r>
          </a:p>
        </p:txBody>
      </p:sp>
      <p:sp>
        <p:nvSpPr>
          <p:cNvPr id="7" name="Text Placeholder 2">
            <a:extLst>
              <a:ext uri="{FF2B5EF4-FFF2-40B4-BE49-F238E27FC236}">
                <a16:creationId xmlns:a16="http://schemas.microsoft.com/office/drawing/2014/main" id="{72B7BA8C-486C-0C47-B620-D7C0156FBD7D}"/>
              </a:ext>
            </a:extLst>
          </p:cNvPr>
          <p:cNvSpPr txBox="1">
            <a:spLocks/>
          </p:cNvSpPr>
          <p:nvPr/>
        </p:nvSpPr>
        <p:spPr>
          <a:xfrm>
            <a:off x="1271426" y="4146454"/>
            <a:ext cx="3176587" cy="698701"/>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2">
              <a:lnSpc>
                <a:spcPct val="80000"/>
              </a:lnSpc>
              <a:defRPr/>
            </a:pPr>
            <a:r>
              <a:rPr lang="en-US" altLang="en-US" sz="1600" b="0"/>
              <a:t>Good Compliance Record</a:t>
            </a:r>
          </a:p>
          <a:p>
            <a:pPr marL="4602">
              <a:lnSpc>
                <a:spcPct val="80000"/>
              </a:lnSpc>
              <a:defRPr/>
            </a:pPr>
            <a:r>
              <a:rPr lang="en-US" altLang="en-US" sz="1600" b="0"/>
              <a:t>Voluntary Discovery</a:t>
            </a:r>
          </a:p>
        </p:txBody>
      </p:sp>
      <p:sp>
        <p:nvSpPr>
          <p:cNvPr id="8" name="Text Placeholder 2">
            <a:extLst>
              <a:ext uri="{FF2B5EF4-FFF2-40B4-BE49-F238E27FC236}">
                <a16:creationId xmlns:a16="http://schemas.microsoft.com/office/drawing/2014/main" id="{4B4837C2-B9D1-EA40-B782-DA0889A6E417}"/>
              </a:ext>
            </a:extLst>
          </p:cNvPr>
          <p:cNvSpPr txBox="1">
            <a:spLocks/>
          </p:cNvSpPr>
          <p:nvPr/>
        </p:nvSpPr>
        <p:spPr>
          <a:xfrm>
            <a:off x="4567402" y="4146454"/>
            <a:ext cx="3176587" cy="698701"/>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2">
              <a:lnSpc>
                <a:spcPct val="80000"/>
              </a:lnSpc>
              <a:defRPr/>
            </a:pPr>
            <a:r>
              <a:rPr lang="en-US" altLang="en-US" sz="1600" b="0"/>
              <a:t>Prompt Disclosure</a:t>
            </a:r>
          </a:p>
          <a:p>
            <a:pPr marL="4602">
              <a:lnSpc>
                <a:spcPct val="80000"/>
              </a:lnSpc>
              <a:defRPr/>
            </a:pPr>
            <a:r>
              <a:rPr lang="en-US" altLang="en-US" sz="1600" b="0"/>
              <a:t>Correction and Remediation</a:t>
            </a:r>
          </a:p>
        </p:txBody>
      </p:sp>
      <p:sp>
        <p:nvSpPr>
          <p:cNvPr id="9" name="Oval 8">
            <a:extLst>
              <a:ext uri="{FF2B5EF4-FFF2-40B4-BE49-F238E27FC236}">
                <a16:creationId xmlns:a16="http://schemas.microsoft.com/office/drawing/2014/main" id="{E9657B51-2C37-D844-B80C-025B0570AC86}"/>
              </a:ext>
              <a:ext uri="{C183D7F6-B498-43B3-948B-1728B52AA6E4}">
                <adec:decorative xmlns:adec="http://schemas.microsoft.com/office/drawing/2017/decorative" val="1"/>
              </a:ext>
            </a:extLst>
          </p:cNvPr>
          <p:cNvSpPr/>
          <p:nvPr/>
        </p:nvSpPr>
        <p:spPr>
          <a:xfrm>
            <a:off x="924826" y="4070100"/>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0" name="Text Placeholder 2">
            <a:extLst>
              <a:ext uri="{FF2B5EF4-FFF2-40B4-BE49-F238E27FC236}">
                <a16:creationId xmlns:a16="http://schemas.microsoft.com/office/drawing/2014/main" id="{8690A025-E1FD-C141-B317-6DE04EC927D8}"/>
              </a:ext>
              <a:ext uri="{C183D7F6-B498-43B3-948B-1728B52AA6E4}">
                <adec:decorative xmlns:adec="http://schemas.microsoft.com/office/drawing/2017/decorative" val="1"/>
              </a:ext>
            </a:extLst>
          </p:cNvPr>
          <p:cNvSpPr txBox="1">
            <a:spLocks/>
          </p:cNvSpPr>
          <p:nvPr/>
        </p:nvSpPr>
        <p:spPr>
          <a:xfrm>
            <a:off x="947023" y="4035147"/>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8752"/>
                </a:solidFill>
              </a:rPr>
              <a:t>1</a:t>
            </a:r>
          </a:p>
        </p:txBody>
      </p:sp>
      <p:sp>
        <p:nvSpPr>
          <p:cNvPr id="11" name="Text Placeholder 2">
            <a:extLst>
              <a:ext uri="{FF2B5EF4-FFF2-40B4-BE49-F238E27FC236}">
                <a16:creationId xmlns:a16="http://schemas.microsoft.com/office/drawing/2014/main" id="{A6A50B48-F645-8548-9AC4-92EFA7134CDE}"/>
              </a:ext>
              <a:ext uri="{C183D7F6-B498-43B3-948B-1728B52AA6E4}">
                <adec:decorative xmlns:adec="http://schemas.microsoft.com/office/drawing/2017/decorative" val="1"/>
              </a:ext>
            </a:extLst>
          </p:cNvPr>
          <p:cNvSpPr txBox="1">
            <a:spLocks/>
          </p:cNvSpPr>
          <p:nvPr/>
        </p:nvSpPr>
        <p:spPr>
          <a:xfrm>
            <a:off x="4227501" y="4028270"/>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rgbClr val="008752"/>
              </a:solidFill>
            </a:endParaRPr>
          </a:p>
        </p:txBody>
      </p:sp>
      <p:sp>
        <p:nvSpPr>
          <p:cNvPr id="12" name="Oval 11">
            <a:extLst>
              <a:ext uri="{FF2B5EF4-FFF2-40B4-BE49-F238E27FC236}">
                <a16:creationId xmlns:a16="http://schemas.microsoft.com/office/drawing/2014/main" id="{804FAB79-CDC3-9044-B650-06744895F316}"/>
              </a:ext>
              <a:ext uri="{C183D7F6-B498-43B3-948B-1728B52AA6E4}">
                <adec:decorative xmlns:adec="http://schemas.microsoft.com/office/drawing/2017/decorative" val="1"/>
              </a:ext>
            </a:extLst>
          </p:cNvPr>
          <p:cNvSpPr/>
          <p:nvPr/>
        </p:nvSpPr>
        <p:spPr>
          <a:xfrm>
            <a:off x="924826" y="4472176"/>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3" name="Text Placeholder 2">
            <a:extLst>
              <a:ext uri="{FF2B5EF4-FFF2-40B4-BE49-F238E27FC236}">
                <a16:creationId xmlns:a16="http://schemas.microsoft.com/office/drawing/2014/main" id="{D5ADF97A-9165-2A47-937F-97DE2494D191}"/>
              </a:ext>
              <a:ext uri="{C183D7F6-B498-43B3-948B-1728B52AA6E4}">
                <adec:decorative xmlns:adec="http://schemas.microsoft.com/office/drawing/2017/decorative" val="1"/>
              </a:ext>
            </a:extLst>
          </p:cNvPr>
          <p:cNvSpPr txBox="1">
            <a:spLocks/>
          </p:cNvSpPr>
          <p:nvPr/>
        </p:nvSpPr>
        <p:spPr>
          <a:xfrm>
            <a:off x="947023" y="4437223"/>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8752"/>
                </a:solidFill>
              </a:rPr>
              <a:t>2</a:t>
            </a:r>
          </a:p>
        </p:txBody>
      </p:sp>
      <p:sp>
        <p:nvSpPr>
          <p:cNvPr id="14" name="Oval 13">
            <a:extLst>
              <a:ext uri="{FF2B5EF4-FFF2-40B4-BE49-F238E27FC236}">
                <a16:creationId xmlns:a16="http://schemas.microsoft.com/office/drawing/2014/main" id="{632C1B54-3C82-894B-881B-363AFBE0162B}"/>
              </a:ext>
              <a:ext uri="{C183D7F6-B498-43B3-948B-1728B52AA6E4}">
                <adec:decorative xmlns:adec="http://schemas.microsoft.com/office/drawing/2017/decorative" val="1"/>
              </a:ext>
            </a:extLst>
          </p:cNvPr>
          <p:cNvSpPr/>
          <p:nvPr/>
        </p:nvSpPr>
        <p:spPr>
          <a:xfrm>
            <a:off x="4220802" y="4060696"/>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5" name="Text Placeholder 2">
            <a:extLst>
              <a:ext uri="{FF2B5EF4-FFF2-40B4-BE49-F238E27FC236}">
                <a16:creationId xmlns:a16="http://schemas.microsoft.com/office/drawing/2014/main" id="{215A5B1F-8DEC-2E43-9BCA-FADA16200E89}"/>
              </a:ext>
              <a:ext uri="{C183D7F6-B498-43B3-948B-1728B52AA6E4}">
                <adec:decorative xmlns:adec="http://schemas.microsoft.com/office/drawing/2017/decorative" val="1"/>
              </a:ext>
            </a:extLst>
          </p:cNvPr>
          <p:cNvSpPr txBox="1">
            <a:spLocks/>
          </p:cNvSpPr>
          <p:nvPr/>
        </p:nvSpPr>
        <p:spPr>
          <a:xfrm>
            <a:off x="4242999" y="4041241"/>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8752"/>
                </a:solidFill>
              </a:rPr>
              <a:t>3</a:t>
            </a:r>
          </a:p>
        </p:txBody>
      </p:sp>
      <p:sp>
        <p:nvSpPr>
          <p:cNvPr id="16" name="Oval 15">
            <a:extLst>
              <a:ext uri="{FF2B5EF4-FFF2-40B4-BE49-F238E27FC236}">
                <a16:creationId xmlns:a16="http://schemas.microsoft.com/office/drawing/2014/main" id="{0FD71D1D-C95C-834D-9FE6-363E72793CFB}"/>
              </a:ext>
              <a:ext uri="{C183D7F6-B498-43B3-948B-1728B52AA6E4}">
                <adec:decorative xmlns:adec="http://schemas.microsoft.com/office/drawing/2017/decorative" val="1"/>
              </a:ext>
            </a:extLst>
          </p:cNvPr>
          <p:cNvSpPr/>
          <p:nvPr/>
        </p:nvSpPr>
        <p:spPr>
          <a:xfrm>
            <a:off x="4220802" y="4462772"/>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7" name="Text Placeholder 2">
            <a:extLst>
              <a:ext uri="{FF2B5EF4-FFF2-40B4-BE49-F238E27FC236}">
                <a16:creationId xmlns:a16="http://schemas.microsoft.com/office/drawing/2014/main" id="{BAD015E3-36F0-4E45-AA2F-47D1CF3410A8}"/>
              </a:ext>
              <a:ext uri="{C183D7F6-B498-43B3-948B-1728B52AA6E4}">
                <adec:decorative xmlns:adec="http://schemas.microsoft.com/office/drawing/2017/decorative" val="1"/>
              </a:ext>
            </a:extLst>
          </p:cNvPr>
          <p:cNvSpPr txBox="1">
            <a:spLocks/>
          </p:cNvSpPr>
          <p:nvPr/>
        </p:nvSpPr>
        <p:spPr>
          <a:xfrm>
            <a:off x="4227501" y="4443317"/>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8752"/>
                </a:solidFill>
              </a:rPr>
              <a:t>4</a:t>
            </a:r>
          </a:p>
        </p:txBody>
      </p:sp>
      <p:sp>
        <p:nvSpPr>
          <p:cNvPr id="18" name="Oval 17">
            <a:extLst>
              <a:ext uri="{FF2B5EF4-FFF2-40B4-BE49-F238E27FC236}">
                <a16:creationId xmlns:a16="http://schemas.microsoft.com/office/drawing/2014/main" id="{A4D9ECCB-4900-E64D-9C45-AA5E62FD1618}"/>
              </a:ext>
              <a:ext uri="{C183D7F6-B498-43B3-948B-1728B52AA6E4}">
                <adec:decorative xmlns:adec="http://schemas.microsoft.com/office/drawing/2017/decorative" val="1"/>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 v</a:t>
            </a:r>
          </a:p>
        </p:txBody>
      </p:sp>
      <p:pic>
        <p:nvPicPr>
          <p:cNvPr id="19" name="Picture 18">
            <a:extLst>
              <a:ext uri="{FF2B5EF4-FFF2-40B4-BE49-F238E27FC236}">
                <a16:creationId xmlns:a16="http://schemas.microsoft.com/office/drawing/2014/main" id="{6D99CC3C-2E11-284F-B2E4-D74D135D2A8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86820" y="5006707"/>
            <a:ext cx="763731" cy="763731"/>
          </a:xfrm>
          <a:prstGeom prst="rect">
            <a:avLst/>
          </a:prstGeom>
        </p:spPr>
      </p:pic>
      <p:sp>
        <p:nvSpPr>
          <p:cNvPr id="6" name="Text Placeholder 2">
            <a:extLst>
              <a:ext uri="{FF2B5EF4-FFF2-40B4-BE49-F238E27FC236}">
                <a16:creationId xmlns:a16="http://schemas.microsoft.com/office/drawing/2014/main" id="{2AD17362-2F40-F24B-8F96-33E19C2FDBDD}"/>
              </a:ext>
              <a:ext uri="{C183D7F6-B498-43B3-948B-1728B52AA6E4}">
                <adec:decorative xmlns:adec="http://schemas.microsoft.com/office/drawing/2017/decorative" val="1"/>
              </a:ext>
            </a:extLst>
          </p:cNvPr>
          <p:cNvSpPr txBox="1">
            <a:spLocks/>
          </p:cNvSpPr>
          <p:nvPr/>
        </p:nvSpPr>
        <p:spPr>
          <a:xfrm>
            <a:off x="481014" y="5078844"/>
            <a:ext cx="10057834" cy="1109683"/>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For more information, including a copy of the Small Business </a:t>
            </a:r>
            <a:br>
              <a:rPr lang="en-US" altLang="en-US"/>
            </a:br>
            <a:r>
              <a:rPr lang="en-US" altLang="en-US"/>
              <a:t>Compliance Policy and a Q&amp;A document, visit: </a:t>
            </a:r>
          </a:p>
          <a:p>
            <a:pPr lvl="1"/>
            <a:r>
              <a:rPr lang="en-US" dirty="0">
                <a:hlinkClick r:id="rId4"/>
              </a:rPr>
              <a:t>www.epa.gov/compliance/small-business-compliance</a:t>
            </a:r>
            <a:endParaRPr lang="en-US" altLang="en-US"/>
          </a:p>
        </p:txBody>
      </p:sp>
      <p:sp>
        <p:nvSpPr>
          <p:cNvPr id="4" name="TextBox 3">
            <a:extLst>
              <a:ext uri="{FF2B5EF4-FFF2-40B4-BE49-F238E27FC236}">
                <a16:creationId xmlns:a16="http://schemas.microsoft.com/office/drawing/2014/main" id="{88D98415-8BA0-30BF-CC38-3F2BD890622A}"/>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62398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normAutofit/>
          </a:bodyPr>
          <a:lstStyle/>
          <a:p>
            <a:r>
              <a:rPr lang="en-US" altLang="en-US"/>
              <a:t>Submitting Revisions and Withdrawals</a:t>
            </a:r>
            <a:endParaRPr lang="en-US"/>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4" y="1734533"/>
            <a:ext cx="9872026" cy="2687998"/>
          </a:xfrm>
        </p:spPr>
        <p:txBody>
          <a:bodyPr/>
          <a:lstStyle/>
          <a:p>
            <a:pPr>
              <a:spcAft>
                <a:spcPts val="300"/>
              </a:spcAft>
            </a:pPr>
            <a:r>
              <a:rPr lang="en-US" altLang="en-US" dirty="0"/>
              <a:t>To replace a previously submitted Form A Certification Statement with a Form R: .</a:t>
            </a:r>
          </a:p>
          <a:p>
            <a:pPr lvl="1">
              <a:spcAft>
                <a:spcPts val="400"/>
              </a:spcAft>
            </a:pPr>
            <a:r>
              <a:rPr lang="en-US" altLang="en-US" dirty="0"/>
              <a:t>You must withdraw the previously filed Form A Certification Statement and then submit a Form R. EPA will consider the Form R to be a late submission if submitted after the July 1 reporting deadline.</a:t>
            </a:r>
          </a:p>
          <a:p>
            <a:pPr>
              <a:spcAft>
                <a:spcPts val="400"/>
              </a:spcAft>
            </a:pPr>
            <a:r>
              <a:rPr lang="en-US" altLang="en-US" dirty="0"/>
              <a:t>To change what chemical is being reported (including a metal to a metal compound):</a:t>
            </a:r>
          </a:p>
          <a:p>
            <a:pPr lvl="1">
              <a:spcAft>
                <a:spcPts val="400"/>
              </a:spcAft>
            </a:pPr>
            <a:r>
              <a:rPr lang="en-US" altLang="en-US" dirty="0"/>
              <a:t>You must withdraw the original submission and re-submit for the new chemical. This is not a revision.</a:t>
            </a:r>
          </a:p>
          <a:p>
            <a:r>
              <a:rPr lang="en-US" altLang="en-US" dirty="0"/>
              <a:t>EPA may audit reporting form revisions or withdrawals at any time.</a:t>
            </a:r>
          </a:p>
        </p:txBody>
      </p:sp>
      <p:sp>
        <p:nvSpPr>
          <p:cNvPr id="5" name="Oval 4">
            <a:extLst>
              <a:ext uri="{FF2B5EF4-FFF2-40B4-BE49-F238E27FC236}">
                <a16:creationId xmlns:a16="http://schemas.microsoft.com/office/drawing/2014/main" id="{B50B33A0-A279-E24E-B3EF-F8A32DC61FD6}"/>
              </a:ext>
              <a:ext uri="{C183D7F6-B498-43B3-948B-1728B52AA6E4}">
                <adec:decorative xmlns:adec="http://schemas.microsoft.com/office/drawing/2017/decorative" val="1"/>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 v</a:t>
            </a:r>
          </a:p>
        </p:txBody>
      </p:sp>
      <p:pic>
        <p:nvPicPr>
          <p:cNvPr id="9" name="Picture 8">
            <a:extLst>
              <a:ext uri="{FF2B5EF4-FFF2-40B4-BE49-F238E27FC236}">
                <a16:creationId xmlns:a16="http://schemas.microsoft.com/office/drawing/2014/main" id="{13000DBB-28B0-224C-B526-599D4218AF5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5826" y="5083445"/>
            <a:ext cx="897671" cy="585438"/>
          </a:xfrm>
          <a:prstGeom prst="rect">
            <a:avLst/>
          </a:prstGeom>
        </p:spPr>
      </p:pic>
      <p:sp>
        <p:nvSpPr>
          <p:cNvPr id="4" name="TextBox 3">
            <a:extLst>
              <a:ext uri="{FF2B5EF4-FFF2-40B4-BE49-F238E27FC236}">
                <a16:creationId xmlns:a16="http://schemas.microsoft.com/office/drawing/2014/main" id="{F857ADBE-598A-D1B9-AED7-033D16289BE3}"/>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2860750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normAutofit fontScale="90000"/>
          </a:bodyPr>
          <a:lstStyle/>
          <a:p>
            <a:r>
              <a:rPr lang="en-US" altLang="en-US"/>
              <a:t>EPCRA Section 313 Enforcement</a:t>
            </a:r>
            <a:endParaRPr lang="en-US"/>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1"/>
          </p:nvPr>
        </p:nvSpPr>
        <p:spPr>
          <a:xfrm>
            <a:off x="481014" y="1505319"/>
            <a:ext cx="6495858" cy="4826698"/>
          </a:xfrm>
        </p:spPr>
        <p:txBody>
          <a:bodyPr/>
          <a:lstStyle/>
          <a:p>
            <a:r>
              <a:rPr lang="en-US" altLang="en-US" sz="1980" b="0"/>
              <a:t>Owners and operators of covered facilities violating any statutory or regulatory requirement are </a:t>
            </a:r>
            <a:r>
              <a:rPr lang="en-US" altLang="en-US" sz="1980"/>
              <a:t>subject to penalties of up to $40,779 per day per violation </a:t>
            </a:r>
            <a:r>
              <a:rPr lang="en-US" altLang="en-US" sz="1980" b="0"/>
              <a:t>(periodically adjusted for inflation).</a:t>
            </a:r>
          </a:p>
          <a:p>
            <a:r>
              <a:rPr lang="en-US" altLang="en-US" sz="1980" b="0"/>
              <a:t>Owners and operators of covered facilities subject to citizen suits could also be </a:t>
            </a:r>
            <a:r>
              <a:rPr lang="en-US" altLang="en-US" sz="1980"/>
              <a:t>liable for attorney fees and litigation costs </a:t>
            </a:r>
            <a:r>
              <a:rPr lang="en-US" altLang="en-US" sz="1980" b="0"/>
              <a:t>(EPCRA § 326(f)).</a:t>
            </a:r>
          </a:p>
          <a:p>
            <a:r>
              <a:rPr lang="en-US" altLang="en-US" sz="1980" b="0"/>
              <a:t>Government’s penalty for Section 313 of EPCRA is determined by</a:t>
            </a:r>
            <a:r>
              <a:rPr lang="en-US" altLang="en-US" sz="1980"/>
              <a:t> </a:t>
            </a:r>
            <a:r>
              <a:rPr lang="en-US" altLang="en-US" sz="1980" b="0"/>
              <a:t>applying the statutory penalty factors as described in the </a:t>
            </a:r>
            <a:r>
              <a:rPr lang="en-US" altLang="en-US" sz="1980"/>
              <a:t>Enforcement Response Policy (ERP) </a:t>
            </a:r>
            <a:r>
              <a:rPr lang="en-US" altLang="en-US" sz="1980" b="0"/>
              <a:t>to each violation.</a:t>
            </a:r>
          </a:p>
          <a:p>
            <a:pPr lvl="1"/>
            <a:r>
              <a:rPr lang="en-US" altLang="en-US"/>
              <a:t>For EPA’s EPCRA enforcement policies, see:</a:t>
            </a:r>
          </a:p>
          <a:p>
            <a:pPr lvl="2"/>
            <a:r>
              <a:rPr lang="en-US" altLang="en-US" i="0">
                <a:hlinkClick r:id="rId3">
                  <a:extLst>
                    <a:ext uri="{A12FA001-AC4F-418D-AE19-62706E023703}">
                      <ahyp:hlinkClr xmlns:ahyp="http://schemas.microsoft.com/office/drawing/2018/hyperlinkcolor" val="tx"/>
                    </a:ext>
                  </a:extLst>
                </a:hlinkClick>
              </a:rPr>
              <a:t>www.epa.gov/sites/production/files/2017-03/documents/epcra313erpamendments2017.pdf</a:t>
            </a:r>
            <a:r>
              <a:rPr lang="en-US" altLang="en-US" i="0"/>
              <a:t> </a:t>
            </a:r>
          </a:p>
        </p:txBody>
      </p:sp>
      <p:sp>
        <p:nvSpPr>
          <p:cNvPr id="4" name="TextBox 3">
            <a:extLst>
              <a:ext uri="{FF2B5EF4-FFF2-40B4-BE49-F238E27FC236}">
                <a16:creationId xmlns:a16="http://schemas.microsoft.com/office/drawing/2014/main" id="{069AE425-13DD-F0DF-2B3E-67ACC3EFB5E9}"/>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Advanced Reporting Guidance</a:t>
            </a:r>
          </a:p>
        </p:txBody>
      </p:sp>
    </p:spTree>
    <p:extLst>
      <p:ext uri="{BB962C8B-B14F-4D97-AF65-F5344CB8AC3E}">
        <p14:creationId xmlns:p14="http://schemas.microsoft.com/office/powerpoint/2010/main" val="3657994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78E7-C98D-5343-A4D9-F4742DCAD6CB}"/>
              </a:ext>
            </a:extLst>
          </p:cNvPr>
          <p:cNvSpPr>
            <a:spLocks noGrp="1"/>
          </p:cNvSpPr>
          <p:nvPr>
            <p:ph type="title"/>
          </p:nvPr>
        </p:nvSpPr>
        <p:spPr>
          <a:xfrm>
            <a:off x="1344025" y="1417367"/>
            <a:ext cx="10046463" cy="734162"/>
          </a:xfrm>
        </p:spPr>
        <p:txBody>
          <a:bodyPr/>
          <a:lstStyle/>
          <a:p>
            <a:r>
              <a:rPr lang="en-US"/>
              <a:t>SECTION 3: </a:t>
            </a:r>
            <a:r>
              <a:rPr lang="en-US" b="0"/>
              <a:t>DETAILED GUIDANCE FOR CHEMICALS OF SPECIAL CONCERN</a:t>
            </a:r>
          </a:p>
        </p:txBody>
      </p:sp>
    </p:spTree>
    <p:extLst>
      <p:ext uri="{BB962C8B-B14F-4D97-AF65-F5344CB8AC3E}">
        <p14:creationId xmlns:p14="http://schemas.microsoft.com/office/powerpoint/2010/main" val="3564828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a:t>Chemicals of Special Concern</a:t>
            </a:r>
            <a:endParaRPr lang="en-US"/>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212942" y="1385715"/>
            <a:ext cx="5774499" cy="4964981"/>
          </a:xfrm>
        </p:spPr>
        <p:txBody>
          <a:bodyPr/>
          <a:lstStyle/>
          <a:p>
            <a:r>
              <a:rPr lang="en-US"/>
              <a:t>Organic Compounds: </a:t>
            </a:r>
          </a:p>
          <a:p>
            <a:pPr lvl="1"/>
            <a:r>
              <a:rPr lang="en-US"/>
              <a:t>Benzo[</a:t>
            </a:r>
            <a:r>
              <a:rPr lang="en-US" err="1"/>
              <a:t>g,h,i</a:t>
            </a:r>
            <a:r>
              <a:rPr lang="en-US"/>
              <a:t>]perylene, Dioxin and dioxin-like compounds category, Hexabromocyclododecane, Hexachlorobenzene, 1,3,4,6,7,8-Hexahydro-4,6,6,7,8,8-hexamethylcyclopenta[g]-2-benzopyran, Octachlorostyrene, Pentachlorobenzene, Polycyclic aromatic compounds (PAC) category, Polychlorinated biphenyls, and Tetrabromobisphenol A</a:t>
            </a:r>
          </a:p>
          <a:p>
            <a:pPr>
              <a:spcBef>
                <a:spcPts val="1200"/>
              </a:spcBef>
            </a:pPr>
            <a:r>
              <a:rPr lang="en-US"/>
              <a:t>Metals and Metal Compounds:</a:t>
            </a:r>
          </a:p>
          <a:p>
            <a:pPr lvl="1"/>
            <a:r>
              <a:rPr lang="en-US"/>
              <a:t>Mercury, Mercury compounds category, </a:t>
            </a:r>
            <a:br>
              <a:rPr lang="en-US"/>
            </a:br>
            <a:r>
              <a:rPr lang="en-US"/>
              <a:t>Lead, and Lead compounds category</a:t>
            </a:r>
          </a:p>
          <a:p>
            <a:r>
              <a:rPr lang="en-US"/>
              <a:t>Pesticides: </a:t>
            </a:r>
          </a:p>
          <a:p>
            <a:pPr lvl="1"/>
            <a:r>
              <a:rPr lang="en-US"/>
              <a:t>Aldrin, Chlordane, Heptachlor, Isodrin, Methoxychlor, Pendimethalin, Toxaphene, Trifluralin</a:t>
            </a:r>
          </a:p>
          <a:p>
            <a:r>
              <a:rPr lang="en-US"/>
              <a:t>PFAS</a:t>
            </a:r>
          </a:p>
          <a:p>
            <a:pPr lvl="1"/>
            <a:endParaRPr lang="en-US"/>
          </a:p>
        </p:txBody>
      </p:sp>
      <p:sp>
        <p:nvSpPr>
          <p:cNvPr id="11" name="Text Placeholder 10">
            <a:extLst>
              <a:ext uri="{FF2B5EF4-FFF2-40B4-BE49-F238E27FC236}">
                <a16:creationId xmlns:a16="http://schemas.microsoft.com/office/drawing/2014/main" id="{15886707-17C2-B34F-9B3A-CD7CABABCA26}"/>
              </a:ext>
            </a:extLst>
          </p:cNvPr>
          <p:cNvSpPr>
            <a:spLocks noGrp="1"/>
          </p:cNvSpPr>
          <p:nvPr>
            <p:ph type="body" sz="quarter" idx="12"/>
          </p:nvPr>
        </p:nvSpPr>
        <p:spPr>
          <a:xfrm>
            <a:off x="6427049" y="2354353"/>
            <a:ext cx="5404938" cy="3996343"/>
          </a:xfrm>
        </p:spPr>
        <p:txBody>
          <a:bodyPr lIns="91440" tIns="45720" rIns="91440" bIns="45720" anchor="t"/>
          <a:lstStyle/>
          <a:p>
            <a:pPr>
              <a:spcAft>
                <a:spcPts val="400"/>
              </a:spcAft>
            </a:pPr>
            <a:r>
              <a:rPr lang="en-US" dirty="0"/>
              <a:t>Chemicals of special concern are subject to separate, lower reporting thresholds and different reporting requirements than the other TRI chemicals.</a:t>
            </a:r>
          </a:p>
          <a:p>
            <a:pPr lvl="1">
              <a:spcAft>
                <a:spcPts val="300"/>
              </a:spcAft>
            </a:pPr>
            <a:r>
              <a:rPr lang="en-US" dirty="0"/>
              <a:t>Facilities must use Form R (cannot use Form A) </a:t>
            </a:r>
          </a:p>
          <a:p>
            <a:pPr lvl="1">
              <a:spcAft>
                <a:spcPts val="300"/>
              </a:spcAft>
            </a:pPr>
            <a:r>
              <a:rPr lang="en-US" dirty="0"/>
              <a:t>Quantities can be reported to decimal amounts</a:t>
            </a:r>
          </a:p>
          <a:p>
            <a:pPr lvl="1">
              <a:spcAft>
                <a:spcPts val="300"/>
              </a:spcAft>
            </a:pPr>
            <a:r>
              <a:rPr lang="en-US" dirty="0">
                <a:latin typeface="Arial"/>
                <a:cs typeface="Arial"/>
              </a:rPr>
              <a:t>Cannot use range codes for release reporting</a:t>
            </a:r>
            <a:endParaRPr lang="en-US" dirty="0"/>
          </a:p>
          <a:p>
            <a:pPr lvl="1">
              <a:spcAft>
                <a:spcPts val="300"/>
              </a:spcAft>
            </a:pPr>
            <a:r>
              <a:rPr lang="en-US" dirty="0"/>
              <a:t>Cannot use the </a:t>
            </a:r>
            <a:r>
              <a:rPr lang="en-US" i="1" dirty="0"/>
              <a:t>de minimis </a:t>
            </a:r>
            <a:r>
              <a:rPr lang="en-US" dirty="0"/>
              <a:t>exemption</a:t>
            </a:r>
          </a:p>
          <a:p>
            <a:endParaRPr lang="en-US" dirty="0"/>
          </a:p>
        </p:txBody>
      </p:sp>
      <p:sp>
        <p:nvSpPr>
          <p:cNvPr id="4" name="TextBox 3">
            <a:extLst>
              <a:ext uri="{FF2B5EF4-FFF2-40B4-BE49-F238E27FC236}">
                <a16:creationId xmlns:a16="http://schemas.microsoft.com/office/drawing/2014/main" id="{CBD07A8F-D843-6135-58C3-FFB2C2B2DC3E}"/>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Guidance for Chemicals of Special Concern</a:t>
            </a:r>
          </a:p>
        </p:txBody>
      </p:sp>
    </p:spTree>
    <p:extLst>
      <p:ext uri="{BB962C8B-B14F-4D97-AF65-F5344CB8AC3E}">
        <p14:creationId xmlns:p14="http://schemas.microsoft.com/office/powerpoint/2010/main" val="4159965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a:t>Dioxin and Dioxin-like Compounds</a:t>
            </a:r>
            <a:endParaRPr lang="en-US"/>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528407" y="1660691"/>
            <a:ext cx="9935346" cy="4551850"/>
          </a:xfrm>
        </p:spPr>
        <p:txBody>
          <a:bodyPr/>
          <a:lstStyle/>
          <a:p>
            <a:r>
              <a:rPr lang="en-US" altLang="en-US"/>
              <a:t>Dioxin and dioxin-like compounds are reported in grams.</a:t>
            </a:r>
          </a:p>
          <a:p>
            <a:r>
              <a:rPr lang="en-US" altLang="en-US"/>
              <a:t>The manufacture, process, or otherwise used activity thresholds are 0.1 grams.</a:t>
            </a:r>
          </a:p>
          <a:p>
            <a:r>
              <a:rPr lang="en-US" altLang="en-US"/>
              <a:t>Dioxins </a:t>
            </a:r>
            <a:r>
              <a:rPr lang="en-US" altLang="en-US" dirty="0"/>
              <a:t>can be </a:t>
            </a:r>
            <a:r>
              <a:rPr lang="en-US" altLang="en-US"/>
              <a:t>formed as unwanted by-products when chlorinated materials </a:t>
            </a:r>
            <a:br>
              <a:rPr lang="en-US" altLang="en-US"/>
            </a:br>
            <a:r>
              <a:rPr lang="en-US" altLang="en-US"/>
              <a:t>are involved in combustion or other high-temperature processes, such as:</a:t>
            </a:r>
          </a:p>
          <a:p>
            <a:pPr lvl="1">
              <a:spcAft>
                <a:spcPts val="200"/>
              </a:spcAft>
            </a:pPr>
            <a:r>
              <a:rPr lang="en-US" altLang="en-US"/>
              <a:t>Fossil fuel and wood combustion </a:t>
            </a:r>
          </a:p>
          <a:p>
            <a:pPr lvl="1">
              <a:spcAft>
                <a:spcPts val="200"/>
              </a:spcAft>
            </a:pPr>
            <a:r>
              <a:rPr lang="en-US" altLang="en-US"/>
              <a:t>Waste incineration</a:t>
            </a:r>
          </a:p>
          <a:p>
            <a:pPr lvl="1">
              <a:spcAft>
                <a:spcPts val="200"/>
              </a:spcAft>
            </a:pPr>
            <a:r>
              <a:rPr lang="en-US" altLang="en-US"/>
              <a:t>Metallurgical processes</a:t>
            </a:r>
          </a:p>
          <a:p>
            <a:r>
              <a:rPr lang="en-US" altLang="en-US"/>
              <a:t>What does it take to exceed the 0.1-gram activity threshold?</a:t>
            </a:r>
          </a:p>
          <a:p>
            <a:pPr lvl="1">
              <a:spcAft>
                <a:spcPts val="200"/>
              </a:spcAft>
            </a:pPr>
            <a:r>
              <a:rPr lang="en-US" altLang="en-US"/>
              <a:t>64,462 tons of coal combusted in a utility boiler </a:t>
            </a:r>
          </a:p>
          <a:p>
            <a:pPr lvl="1">
              <a:spcAft>
                <a:spcPts val="200"/>
              </a:spcAft>
            </a:pPr>
            <a:r>
              <a:rPr lang="en-US" altLang="en-US"/>
              <a:t>8.31 million gallons of fuel oil combusted in a utility boiler</a:t>
            </a:r>
          </a:p>
          <a:p>
            <a:pPr lvl="1">
              <a:spcAft>
                <a:spcPts val="200"/>
              </a:spcAft>
            </a:pPr>
            <a:r>
              <a:rPr lang="en-US" altLang="en-US"/>
              <a:t>1,230 tons of copper scrap fed to a secondary copper smelter</a:t>
            </a:r>
          </a:p>
        </p:txBody>
      </p:sp>
      <p:sp>
        <p:nvSpPr>
          <p:cNvPr id="6" name="Oval 5">
            <a:extLst>
              <a:ext uri="{FF2B5EF4-FFF2-40B4-BE49-F238E27FC236}">
                <a16:creationId xmlns:a16="http://schemas.microsoft.com/office/drawing/2014/main" id="{874E9BA0-1E13-F842-AE8A-B3738C4CE9E3}"/>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9" name="Picture 8">
            <a:extLst>
              <a:ext uri="{FF2B5EF4-FFF2-40B4-BE49-F238E27FC236}">
                <a16:creationId xmlns:a16="http://schemas.microsoft.com/office/drawing/2014/main" id="{619CC6B6-CB56-2B49-B64D-8CA1B1F712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9919" y="4971038"/>
            <a:ext cx="695134" cy="856325"/>
          </a:xfrm>
          <a:prstGeom prst="rect">
            <a:avLst/>
          </a:prstGeom>
        </p:spPr>
      </p:pic>
      <p:sp>
        <p:nvSpPr>
          <p:cNvPr id="4" name="TextBox 3">
            <a:extLst>
              <a:ext uri="{FF2B5EF4-FFF2-40B4-BE49-F238E27FC236}">
                <a16:creationId xmlns:a16="http://schemas.microsoft.com/office/drawing/2014/main" id="{629D3DA3-E282-DD49-B834-485D91B0BF4C}"/>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Guidance for Chemicals of Special Concern</a:t>
            </a:r>
          </a:p>
        </p:txBody>
      </p:sp>
    </p:spTree>
    <p:extLst>
      <p:ext uri="{BB962C8B-B14F-4D97-AF65-F5344CB8AC3E}">
        <p14:creationId xmlns:p14="http://schemas.microsoft.com/office/powerpoint/2010/main" val="620464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7CB1-A3AD-8B48-AE3A-C7613852B779}"/>
              </a:ext>
            </a:extLst>
          </p:cNvPr>
          <p:cNvSpPr>
            <a:spLocks noGrp="1"/>
          </p:cNvSpPr>
          <p:nvPr>
            <p:ph type="title"/>
          </p:nvPr>
        </p:nvSpPr>
        <p:spPr>
          <a:xfrm>
            <a:off x="480767" y="268651"/>
            <a:ext cx="11038133" cy="744717"/>
          </a:xfrm>
        </p:spPr>
        <p:txBody>
          <a:bodyPr/>
          <a:lstStyle/>
          <a:p>
            <a:r>
              <a:rPr lang="en-US"/>
              <a:t>TRI Reporting Process</a:t>
            </a:r>
            <a:endParaRPr lang="en-US" b="0"/>
          </a:p>
        </p:txBody>
      </p:sp>
      <p:pic>
        <p:nvPicPr>
          <p:cNvPr id="4" name="Picture 3" descr="A diagram showing the two-step TRI reporting process. Step 1 is making applicability and threshold determinations. Step 2 is reporting release and other waste management quantities using TRI-MEweb.">
            <a:extLst>
              <a:ext uri="{FF2B5EF4-FFF2-40B4-BE49-F238E27FC236}">
                <a16:creationId xmlns:a16="http://schemas.microsoft.com/office/drawing/2014/main" id="{CA5B984B-3198-694C-BEF0-2CC83DE104B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900" y="1200490"/>
            <a:ext cx="12014200" cy="5016500"/>
          </a:xfrm>
          <a:prstGeom prst="rect">
            <a:avLst/>
          </a:prstGeom>
        </p:spPr>
      </p:pic>
    </p:spTree>
    <p:extLst>
      <p:ext uri="{BB962C8B-B14F-4D97-AF65-F5344CB8AC3E}">
        <p14:creationId xmlns:p14="http://schemas.microsoft.com/office/powerpoint/2010/main" val="3050227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a:t>Dioxin and Dioxin-like Compounds</a:t>
            </a:r>
            <a:endParaRPr lang="en-US"/>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3" y="1734532"/>
            <a:ext cx="9807688" cy="3996343"/>
          </a:xfrm>
        </p:spPr>
        <p:txBody>
          <a:bodyPr/>
          <a:lstStyle/>
          <a:p>
            <a:r>
              <a:rPr lang="en-US" altLang="en-US"/>
              <a:t>Dioxin and dioxin-like compounds category is composed of 17 specific </a:t>
            </a:r>
            <a:br>
              <a:rPr lang="en-US" altLang="en-US"/>
            </a:br>
            <a:r>
              <a:rPr lang="en-US" altLang="en-US"/>
              <a:t>compounds.</a:t>
            </a:r>
          </a:p>
          <a:p>
            <a:pPr lvl="1"/>
            <a:r>
              <a:rPr lang="en-US" altLang="en-US"/>
              <a:t>In addition to the total mass grams released for the entire chemical category, facilities that have the data are required to report the quantity of each of the 17 individual members, which must add up to the total mass for the category.</a:t>
            </a:r>
          </a:p>
          <a:p>
            <a:r>
              <a:rPr lang="en-US" altLang="en-US"/>
              <a:t>Dioxin and Dioxin-like Compounds Toxicity Equivalency (TEQ)</a:t>
            </a:r>
          </a:p>
          <a:p>
            <a:pPr lvl="1"/>
            <a:r>
              <a:rPr lang="en-US" altLang="en-US"/>
              <a:t>Each compound has an assigned Toxic Equivalency Factor (TEF) that is multiplied with the compound mass to yield TEQ.</a:t>
            </a:r>
          </a:p>
          <a:p>
            <a:pPr lvl="1"/>
            <a:r>
              <a:rPr lang="en-US" altLang="en-US"/>
              <a:t>TEQ for each of the compounds are summed to provide a category TEQ.</a:t>
            </a:r>
          </a:p>
          <a:p>
            <a:pPr lvl="1"/>
            <a:r>
              <a:rPr lang="en-US" altLang="en-US"/>
              <a:t>TEQ values are made available to the public along with mass data.</a:t>
            </a:r>
          </a:p>
          <a:p>
            <a:r>
              <a:rPr lang="en-US" altLang="en-US"/>
              <a:t>Emission factors, listed compounds, TEFs, and other guidance:</a:t>
            </a:r>
          </a:p>
          <a:p>
            <a:pPr lvl="1"/>
            <a:r>
              <a:rPr lang="en-US" altLang="en-US">
                <a:hlinkClick r:id="rId3"/>
              </a:rPr>
              <a:t>guideme.epa.gov/</a:t>
            </a:r>
            <a:r>
              <a:rPr lang="en-US" altLang="en-US" err="1">
                <a:hlinkClick r:id="rId3"/>
              </a:rPr>
              <a:t>ords</a:t>
            </a:r>
            <a:r>
              <a:rPr lang="en-US" altLang="en-US">
                <a:hlinkClick r:id="rId3"/>
              </a:rPr>
              <a:t>/</a:t>
            </a:r>
            <a:r>
              <a:rPr lang="en-US" altLang="en-US" err="1">
                <a:hlinkClick r:id="rId3"/>
              </a:rPr>
              <a:t>guideme_ext</a:t>
            </a:r>
            <a:r>
              <a:rPr lang="en-US" altLang="en-US">
                <a:hlinkClick r:id="rId3"/>
              </a:rPr>
              <a:t>/</a:t>
            </a:r>
            <a:r>
              <a:rPr lang="en-US" altLang="en-US" err="1">
                <a:hlinkClick r:id="rId3"/>
              </a:rPr>
              <a:t>f?p</a:t>
            </a:r>
            <a:r>
              <a:rPr lang="en-US" altLang="en-US">
                <a:hlinkClick r:id="rId3"/>
              </a:rPr>
              <a:t>=</a:t>
            </a:r>
            <a:r>
              <a:rPr lang="en-US" altLang="en-US" err="1">
                <a:hlinkClick r:id="rId3"/>
              </a:rPr>
              <a:t>guideme:gd-title</a:t>
            </a:r>
            <a:r>
              <a:rPr lang="en-US" altLang="en-US">
                <a:hlinkClick r:id="rId3"/>
              </a:rPr>
              <a:t>:::::</a:t>
            </a:r>
            <a:r>
              <a:rPr lang="en-US" altLang="en-US" err="1">
                <a:hlinkClick r:id="rId3"/>
              </a:rPr>
              <a:t>title:dioxin</a:t>
            </a:r>
            <a:r>
              <a:rPr lang="en-US" altLang="en-US"/>
              <a:t> </a:t>
            </a:r>
          </a:p>
        </p:txBody>
      </p:sp>
      <p:sp>
        <p:nvSpPr>
          <p:cNvPr id="6" name="Oval 5">
            <a:extLst>
              <a:ext uri="{FF2B5EF4-FFF2-40B4-BE49-F238E27FC236}">
                <a16:creationId xmlns:a16="http://schemas.microsoft.com/office/drawing/2014/main" id="{7FFB2120-800E-D44E-B774-98797EF648CF}"/>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7" name="Picture 6">
            <a:extLst>
              <a:ext uri="{FF2B5EF4-FFF2-40B4-BE49-F238E27FC236}">
                <a16:creationId xmlns:a16="http://schemas.microsoft.com/office/drawing/2014/main" id="{ECB13A81-BCA4-CB4A-8CAB-EDBEF844F9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39919" y="4971038"/>
            <a:ext cx="695134" cy="856325"/>
          </a:xfrm>
          <a:prstGeom prst="rect">
            <a:avLst/>
          </a:prstGeom>
        </p:spPr>
      </p:pic>
      <p:sp>
        <p:nvSpPr>
          <p:cNvPr id="4" name="TextBox 3">
            <a:extLst>
              <a:ext uri="{FF2B5EF4-FFF2-40B4-BE49-F238E27FC236}">
                <a16:creationId xmlns:a16="http://schemas.microsoft.com/office/drawing/2014/main" id="{EBDB8D69-FE76-5720-CA49-E3F1A47420F1}"/>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Guidance for Chemicals of Special Concern</a:t>
            </a:r>
          </a:p>
        </p:txBody>
      </p:sp>
    </p:spTree>
    <p:extLst>
      <p:ext uri="{BB962C8B-B14F-4D97-AF65-F5344CB8AC3E}">
        <p14:creationId xmlns:p14="http://schemas.microsoft.com/office/powerpoint/2010/main" val="3558290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a:t>Lead and Lead Compounds</a:t>
            </a:r>
            <a:endParaRPr lang="en-US"/>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p:txBody>
          <a:bodyPr/>
          <a:lstStyle/>
          <a:p>
            <a:r>
              <a:rPr lang="en-US" altLang="en-US"/>
              <a:t>Raw materials processed by a variety of facilities may contain metallic lead or lead compounds:</a:t>
            </a:r>
          </a:p>
          <a:p>
            <a:pPr lvl="1"/>
            <a:r>
              <a:rPr lang="en-US" altLang="en-US"/>
              <a:t>Metal ores</a:t>
            </a:r>
          </a:p>
          <a:p>
            <a:pPr lvl="1"/>
            <a:r>
              <a:rPr lang="en-US" altLang="en-US"/>
              <a:t>Coal</a:t>
            </a:r>
          </a:p>
          <a:p>
            <a:pPr lvl="1"/>
            <a:r>
              <a:rPr lang="en-US" altLang="en-US"/>
              <a:t>Wood</a:t>
            </a:r>
          </a:p>
          <a:p>
            <a:pPr lvl="1"/>
            <a:r>
              <a:rPr lang="en-US" altLang="en-US"/>
              <a:t>Oil &amp; Oil products:  heating oils, gasolines</a:t>
            </a:r>
          </a:p>
          <a:p>
            <a:r>
              <a:rPr lang="en-US" altLang="en-US"/>
              <a:t>Lead used in solder and other alloys is in the elemental NOT the compound form (i.e., this is lead, not a lead compound).</a:t>
            </a:r>
          </a:p>
          <a:p>
            <a:r>
              <a:rPr lang="en-US" altLang="en-US"/>
              <a:t>Lead-acid batteries will typically meet the articles exemption.</a:t>
            </a:r>
          </a:p>
        </p:txBody>
      </p:sp>
      <p:sp>
        <p:nvSpPr>
          <p:cNvPr id="10" name="Text Placeholder 9">
            <a:extLst>
              <a:ext uri="{FF2B5EF4-FFF2-40B4-BE49-F238E27FC236}">
                <a16:creationId xmlns:a16="http://schemas.microsoft.com/office/drawing/2014/main" id="{51DC2FC8-88C4-0E40-823E-B3358AA337D7}"/>
              </a:ext>
            </a:extLst>
          </p:cNvPr>
          <p:cNvSpPr>
            <a:spLocks noGrp="1"/>
          </p:cNvSpPr>
          <p:nvPr>
            <p:ph type="body" sz="quarter" idx="12"/>
          </p:nvPr>
        </p:nvSpPr>
        <p:spPr>
          <a:xfrm>
            <a:off x="6373260" y="1734531"/>
            <a:ext cx="5637926" cy="3996343"/>
          </a:xfrm>
        </p:spPr>
        <p:txBody>
          <a:bodyPr/>
          <a:lstStyle/>
          <a:p>
            <a:r>
              <a:rPr lang="en-US" altLang="en-US"/>
              <a:t>Sending old paint containing lead off site for disposal or treatment is not a threshold activity.</a:t>
            </a:r>
          </a:p>
          <a:p>
            <a:r>
              <a:rPr lang="en-US" altLang="en-US"/>
              <a:t>Other sources of lead and lead compounds for Chemicals of Special Concern threshold:</a:t>
            </a:r>
          </a:p>
          <a:p>
            <a:pPr lvl="1">
              <a:spcAft>
                <a:spcPts val="300"/>
              </a:spcAft>
            </a:pPr>
            <a:r>
              <a:rPr lang="en-US" altLang="en-US"/>
              <a:t>Lead solder, lead babbitt, castings/molds, contaminants of aluminum and other </a:t>
            </a:r>
            <a:br>
              <a:rPr lang="en-US" altLang="en-US"/>
            </a:br>
            <a:r>
              <a:rPr lang="en-US" altLang="en-US"/>
              <a:t>common base alloys, X-Ray film</a:t>
            </a:r>
          </a:p>
          <a:p>
            <a:pPr lvl="1">
              <a:spcAft>
                <a:spcPts val="300"/>
              </a:spcAft>
            </a:pPr>
            <a:r>
              <a:rPr lang="en-US" altLang="en-US"/>
              <a:t>Cement, asphalt, graphite brushes, leaded glass</a:t>
            </a:r>
          </a:p>
          <a:p>
            <a:pPr lvl="1">
              <a:spcAft>
                <a:spcPts val="300"/>
              </a:spcAft>
            </a:pPr>
            <a:r>
              <a:rPr lang="en-US" altLang="en-US"/>
              <a:t>Transfers of lead and lead </a:t>
            </a:r>
            <a:br>
              <a:rPr lang="en-US" altLang="en-US"/>
            </a:br>
            <a:r>
              <a:rPr lang="en-US" altLang="en-US"/>
              <a:t>compounds off-site for recycling</a:t>
            </a:r>
          </a:p>
          <a:p>
            <a:endParaRPr lang="en-US"/>
          </a:p>
        </p:txBody>
      </p:sp>
      <p:sp>
        <p:nvSpPr>
          <p:cNvPr id="11" name="Oval 10">
            <a:extLst>
              <a:ext uri="{FF2B5EF4-FFF2-40B4-BE49-F238E27FC236}">
                <a16:creationId xmlns:a16="http://schemas.microsoft.com/office/drawing/2014/main" id="{8F6B4186-7DA7-D242-838B-787EB0790131}"/>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7" name="Title 1">
            <a:extLst>
              <a:ext uri="{FF2B5EF4-FFF2-40B4-BE49-F238E27FC236}">
                <a16:creationId xmlns:a16="http://schemas.microsoft.com/office/drawing/2014/main" id="{5A9E5C21-1062-2E46-BE17-C5D8B0A886D2}"/>
              </a:ext>
            </a:extLst>
          </p:cNvPr>
          <p:cNvSpPr txBox="1">
            <a:spLocks/>
          </p:cNvSpPr>
          <p:nvPr/>
        </p:nvSpPr>
        <p:spPr>
          <a:xfrm>
            <a:off x="10787524" y="5069227"/>
            <a:ext cx="923462" cy="7447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CB6"/>
                </a:solidFill>
                <a:latin typeface="Arial" panose="020B0604020202020204" pitchFamily="34" charset="0"/>
                <a:ea typeface="+mj-ea"/>
                <a:cs typeface="Arial" panose="020B0604020202020204" pitchFamily="34" charset="0"/>
              </a:defRPr>
            </a:lvl1pPr>
          </a:lstStyle>
          <a:p>
            <a:r>
              <a:rPr lang="en-US" altLang="en-US" sz="3600">
                <a:solidFill>
                  <a:srgbClr val="008752"/>
                </a:solidFill>
              </a:rPr>
              <a:t>Pb</a:t>
            </a:r>
            <a:endParaRPr lang="en-US" sz="3600">
              <a:solidFill>
                <a:srgbClr val="008752"/>
              </a:solidFill>
            </a:endParaRPr>
          </a:p>
        </p:txBody>
      </p:sp>
      <p:sp>
        <p:nvSpPr>
          <p:cNvPr id="4" name="TextBox 3">
            <a:extLst>
              <a:ext uri="{FF2B5EF4-FFF2-40B4-BE49-F238E27FC236}">
                <a16:creationId xmlns:a16="http://schemas.microsoft.com/office/drawing/2014/main" id="{CAF12763-E886-FBA4-42D2-55CD2C9DEBA6}"/>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Guidance for Chemicals of Special Concern</a:t>
            </a:r>
          </a:p>
        </p:txBody>
      </p:sp>
    </p:spTree>
    <p:extLst>
      <p:ext uri="{BB962C8B-B14F-4D97-AF65-F5344CB8AC3E}">
        <p14:creationId xmlns:p14="http://schemas.microsoft.com/office/powerpoint/2010/main" val="3602323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a:t>Lead and Lead Compounds</a:t>
            </a:r>
            <a:endParaRPr lang="en-US"/>
          </a:p>
        </p:txBody>
      </p:sp>
      <p:sp>
        <p:nvSpPr>
          <p:cNvPr id="14" name="Rectangle 13">
            <a:extLst>
              <a:ext uri="{FF2B5EF4-FFF2-40B4-BE49-F238E27FC236}">
                <a16:creationId xmlns:a16="http://schemas.microsoft.com/office/drawing/2014/main" id="{A4BF907B-B2E4-564A-A5E3-7A29D8EB706D}"/>
              </a:ext>
            </a:extLst>
          </p:cNvPr>
          <p:cNvSpPr/>
          <p:nvPr/>
        </p:nvSpPr>
        <p:spPr>
          <a:xfrm>
            <a:off x="372425" y="1432390"/>
            <a:ext cx="11505629" cy="707886"/>
          </a:xfrm>
          <a:prstGeom prst="rect">
            <a:avLst/>
          </a:prstGeom>
        </p:spPr>
        <p:txBody>
          <a:bodyPr wrap="square">
            <a:spAutoFit/>
          </a:bodyPr>
          <a:lstStyle/>
          <a:p>
            <a:r>
              <a:rPr lang="en-US" altLang="en-US" sz="2000" b="1">
                <a:solidFill>
                  <a:schemeClr val="bg1"/>
                </a:solidFill>
              </a:rPr>
              <a:t>Under TRI, lead is classified as a Chemical of Special Concern except for lead contained in stainless steel, brass, and bronze alloys</a:t>
            </a:r>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1783289" y="2426750"/>
            <a:ext cx="3812666" cy="1998171"/>
          </a:xfrm>
        </p:spPr>
        <p:txBody>
          <a:bodyPr/>
          <a:lstStyle/>
          <a:p>
            <a:pPr>
              <a:spcAft>
                <a:spcPts val="600"/>
              </a:spcAft>
            </a:pPr>
            <a:r>
              <a:rPr lang="en-US" altLang="en-US"/>
              <a:t>Chemicals of special concern activity thresholds:</a:t>
            </a:r>
          </a:p>
          <a:p>
            <a:pPr lvl="1">
              <a:spcAft>
                <a:spcPts val="600"/>
              </a:spcAft>
            </a:pPr>
            <a:r>
              <a:rPr lang="en-US" altLang="en-US"/>
              <a:t>Lead: 100 pounds (not contained in stainless steel, brass, or bronze)</a:t>
            </a:r>
          </a:p>
          <a:p>
            <a:pPr lvl="1"/>
            <a:r>
              <a:rPr lang="en-US" altLang="en-US"/>
              <a:t>Lead compounds: 100 pounds</a:t>
            </a:r>
          </a:p>
        </p:txBody>
      </p:sp>
      <p:sp>
        <p:nvSpPr>
          <p:cNvPr id="13" name="Text Placeholder 12">
            <a:extLst>
              <a:ext uri="{FF2B5EF4-FFF2-40B4-BE49-F238E27FC236}">
                <a16:creationId xmlns:a16="http://schemas.microsoft.com/office/drawing/2014/main" id="{E3A7E680-9684-0F46-A09F-9413395F0095}"/>
              </a:ext>
            </a:extLst>
          </p:cNvPr>
          <p:cNvSpPr>
            <a:spLocks noGrp="1"/>
          </p:cNvSpPr>
          <p:nvPr>
            <p:ph type="body" sz="quarter" idx="12"/>
          </p:nvPr>
        </p:nvSpPr>
        <p:spPr>
          <a:xfrm>
            <a:off x="7639694" y="2426750"/>
            <a:ext cx="4364047" cy="3550174"/>
          </a:xfrm>
        </p:spPr>
        <p:txBody>
          <a:bodyPr/>
          <a:lstStyle/>
          <a:p>
            <a:r>
              <a:rPr lang="en-US" altLang="en-US" dirty="0"/>
              <a:t>25,000/10,000-pound reporting thresholds apply to lead contained in stainless steel, brass, or bronze</a:t>
            </a:r>
            <a:r>
              <a:rPr lang="en-US" altLang="en-US" baseline="30000" dirty="0"/>
              <a:t>*</a:t>
            </a:r>
            <a:r>
              <a:rPr lang="en-US" altLang="en-US" dirty="0"/>
              <a:t> </a:t>
            </a:r>
          </a:p>
          <a:p>
            <a:pPr lvl="1"/>
            <a:r>
              <a:rPr lang="en-US" altLang="en-US" dirty="0"/>
              <a:t>25,000-pound thresholds for manufacturing or processing</a:t>
            </a:r>
          </a:p>
          <a:p>
            <a:pPr lvl="1"/>
            <a:r>
              <a:rPr lang="en-US" altLang="en-US" dirty="0"/>
              <a:t>10,000-pound threshold for otherwise use</a:t>
            </a:r>
          </a:p>
          <a:p>
            <a:pPr lvl="1"/>
            <a:r>
              <a:rPr lang="en-US" altLang="en-US" dirty="0"/>
              <a:t>0.1% </a:t>
            </a:r>
            <a:r>
              <a:rPr lang="en-US" altLang="en-US" i="1" dirty="0"/>
              <a:t>de minimis </a:t>
            </a:r>
            <a:r>
              <a:rPr lang="en-US" altLang="en-US" dirty="0"/>
              <a:t>level applies to lead contained in stainless steel, brass, or bronze</a:t>
            </a:r>
          </a:p>
        </p:txBody>
      </p:sp>
      <p:sp>
        <p:nvSpPr>
          <p:cNvPr id="8" name="Text Placeholder 2">
            <a:extLst>
              <a:ext uri="{FF2B5EF4-FFF2-40B4-BE49-F238E27FC236}">
                <a16:creationId xmlns:a16="http://schemas.microsoft.com/office/drawing/2014/main" id="{8B108777-5718-4D42-B220-6266CFD478E0}"/>
              </a:ext>
            </a:extLst>
          </p:cNvPr>
          <p:cNvSpPr txBox="1">
            <a:spLocks/>
          </p:cNvSpPr>
          <p:nvPr/>
        </p:nvSpPr>
        <p:spPr>
          <a:xfrm>
            <a:off x="481013" y="5639478"/>
            <a:ext cx="6494974" cy="652834"/>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b="0" i="1" baseline="30000"/>
              <a:t>*</a:t>
            </a:r>
            <a:r>
              <a:rPr lang="en-US" altLang="en-US" sz="1600" b="0" i="1"/>
              <a:t> If elemental lead is removed from the qualified alloy, such as vaporization during melting of an alloy, the 100 </a:t>
            </a:r>
            <a:r>
              <a:rPr lang="en-US" altLang="en-US" sz="1600" b="0" i="1" dirty="0" err="1"/>
              <a:t>lb</a:t>
            </a:r>
            <a:r>
              <a:rPr lang="en-US" altLang="en-US" sz="1600" b="0" i="1"/>
              <a:t> threshold applies.</a:t>
            </a:r>
          </a:p>
        </p:txBody>
      </p:sp>
      <p:grpSp>
        <p:nvGrpSpPr>
          <p:cNvPr id="6" name="Group 5">
            <a:extLst>
              <a:ext uri="{C183D7F6-B498-43B3-948B-1728B52AA6E4}">
                <adec:decorative xmlns:adec="http://schemas.microsoft.com/office/drawing/2017/decorative" val="1"/>
              </a:ext>
            </a:extLst>
          </p:cNvPr>
          <p:cNvGrpSpPr/>
          <p:nvPr/>
        </p:nvGrpSpPr>
        <p:grpSpPr>
          <a:xfrm>
            <a:off x="6259662" y="2426750"/>
            <a:ext cx="1246353" cy="1246353"/>
            <a:chOff x="6373261" y="2272220"/>
            <a:chExt cx="1246353" cy="1246353"/>
          </a:xfrm>
        </p:grpSpPr>
        <p:sp>
          <p:nvSpPr>
            <p:cNvPr id="11" name="Oval 10">
              <a:extLst>
                <a:ext uri="{FF2B5EF4-FFF2-40B4-BE49-F238E27FC236}">
                  <a16:creationId xmlns:a16="http://schemas.microsoft.com/office/drawing/2014/main" id="{B564A046-E36A-304A-81C9-54701018526D}"/>
                </a:ext>
              </a:extLst>
            </p:cNvPr>
            <p:cNvSpPr/>
            <p:nvPr/>
          </p:nvSpPr>
          <p:spPr>
            <a:xfrm>
              <a:off x="6373261" y="2272220"/>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2" name="Picture 11">
              <a:extLst>
                <a:ext uri="{FF2B5EF4-FFF2-40B4-BE49-F238E27FC236}">
                  <a16:creationId xmlns:a16="http://schemas.microsoft.com/office/drawing/2014/main" id="{FC25FD4D-543C-2840-A5DE-4C5A16AD6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5983" y="2563214"/>
              <a:ext cx="822461" cy="635538"/>
            </a:xfrm>
            <a:prstGeom prst="rect">
              <a:avLst/>
            </a:prstGeom>
          </p:spPr>
        </p:pic>
      </p:grpSp>
      <p:sp>
        <p:nvSpPr>
          <p:cNvPr id="7" name="Oval 6">
            <a:extLst>
              <a:ext uri="{FF2B5EF4-FFF2-40B4-BE49-F238E27FC236}">
                <a16:creationId xmlns:a16="http://schemas.microsoft.com/office/drawing/2014/main" id="{4833792D-945A-EA19-58D0-AAD8B5206D51}"/>
              </a:ext>
              <a:ext uri="{C183D7F6-B498-43B3-948B-1728B52AA6E4}">
                <adec:decorative xmlns:adec="http://schemas.microsoft.com/office/drawing/2017/decorative" val="1"/>
              </a:ext>
            </a:extLst>
          </p:cNvPr>
          <p:cNvSpPr/>
          <p:nvPr/>
        </p:nvSpPr>
        <p:spPr>
          <a:xfrm>
            <a:off x="337382" y="2350547"/>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21FB481-88FB-51B2-074E-B1996F11AF4F}"/>
              </a:ext>
              <a:ext uri="{C183D7F6-B498-43B3-948B-1728B52AA6E4}">
                <adec:decorative xmlns:adec="http://schemas.microsoft.com/office/drawing/2017/decorative" val="1"/>
              </a:ext>
            </a:extLst>
          </p:cNvPr>
          <p:cNvSpPr txBox="1"/>
          <p:nvPr/>
        </p:nvSpPr>
        <p:spPr>
          <a:xfrm>
            <a:off x="582594" y="2645782"/>
            <a:ext cx="861195" cy="646331"/>
          </a:xfrm>
          <a:prstGeom prst="rect">
            <a:avLst/>
          </a:prstGeom>
          <a:noFill/>
        </p:spPr>
        <p:txBody>
          <a:bodyPr wrap="square">
            <a:spAutoFit/>
          </a:bodyPr>
          <a:lstStyle/>
          <a:p>
            <a:r>
              <a:rPr lang="en-US" altLang="en-US" sz="3600" b="1">
                <a:solidFill>
                  <a:srgbClr val="008752"/>
                </a:solidFill>
                <a:latin typeface="Arial" panose="020B0604020202020204" pitchFamily="34" charset="0"/>
                <a:cs typeface="Arial" panose="020B0604020202020204" pitchFamily="34" charset="0"/>
              </a:rPr>
              <a:t>Pb</a:t>
            </a:r>
            <a:endParaRPr lang="en-US" sz="3600" b="1">
              <a:solidFill>
                <a:srgbClr val="00875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384ABAB-6684-76F2-9FD7-6167BD2FF969}"/>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Guidance for Chemicals of Special Concern</a:t>
            </a:r>
          </a:p>
        </p:txBody>
      </p:sp>
    </p:spTree>
    <p:extLst>
      <p:ext uri="{BB962C8B-B14F-4D97-AF65-F5344CB8AC3E}">
        <p14:creationId xmlns:p14="http://schemas.microsoft.com/office/powerpoint/2010/main" val="1153360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a:t>Lead Threshold Determination Flow Chart</a:t>
            </a:r>
            <a:endParaRPr lang="en-US"/>
          </a:p>
        </p:txBody>
      </p:sp>
      <p:pic>
        <p:nvPicPr>
          <p:cNvPr id="49" name="Picture 48" descr="A screenshot of a cell phone&#10;&#10;Description automatically generated">
            <a:extLst>
              <a:ext uri="{FF2B5EF4-FFF2-40B4-BE49-F238E27FC236}">
                <a16:creationId xmlns:a16="http://schemas.microsoft.com/office/drawing/2014/main" id="{45EACD67-ECEB-6946-8BCB-B5D07FA082C6}"/>
              </a:ext>
            </a:extLst>
          </p:cNvPr>
          <p:cNvPicPr>
            <a:picLocks noChangeAspect="1"/>
          </p:cNvPicPr>
          <p:nvPr/>
        </p:nvPicPr>
        <p:blipFill>
          <a:blip r:embed="rId3"/>
          <a:stretch>
            <a:fillRect/>
          </a:stretch>
        </p:blipFill>
        <p:spPr>
          <a:xfrm>
            <a:off x="112505" y="1117147"/>
            <a:ext cx="11887200" cy="5041900"/>
          </a:xfrm>
          <a:prstGeom prst="rect">
            <a:avLst/>
          </a:prstGeom>
        </p:spPr>
      </p:pic>
      <p:sp>
        <p:nvSpPr>
          <p:cNvPr id="3" name="TextBox 2">
            <a:extLst>
              <a:ext uri="{FF2B5EF4-FFF2-40B4-BE49-F238E27FC236}">
                <a16:creationId xmlns:a16="http://schemas.microsoft.com/office/drawing/2014/main" id="{BA2DFEDF-D071-829E-BD31-796DBB0E530C}"/>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Guidance for Chemicals of Special Concern</a:t>
            </a:r>
          </a:p>
        </p:txBody>
      </p:sp>
    </p:spTree>
    <p:extLst>
      <p:ext uri="{BB962C8B-B14F-4D97-AF65-F5344CB8AC3E}">
        <p14:creationId xmlns:p14="http://schemas.microsoft.com/office/powerpoint/2010/main" val="3069103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a:t>Quiz #2: </a:t>
            </a:r>
            <a:r>
              <a:rPr lang="en-US" b="0"/>
              <a:t>Question 1</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pPr marL="0" indent="0">
              <a:defRPr/>
            </a:pPr>
            <a:r>
              <a:rPr lang="en-US" altLang="en-US"/>
              <a:t>A facility combusts 13,600,000 lb of coal to fire its boilers. The coal contains elemental lead (Pb) at 7.0 ppm by weight. In combusting the coal, the facility otherwise uses lead and coincidentally manufactures lead compounds. The facility has no other information about the chemical makeup of the lead compounds manufactured and assumes it is the lowest-weight oxide - </a:t>
            </a:r>
            <a:r>
              <a:rPr lang="en-US" altLang="en-US" err="1"/>
              <a:t>PbO</a:t>
            </a:r>
            <a:r>
              <a:rPr lang="en-US" altLang="en-US"/>
              <a:t>. Based on molecular weights (Pb = 207, </a:t>
            </a:r>
            <a:r>
              <a:rPr lang="en-US" altLang="en-US" err="1"/>
              <a:t>PbO</a:t>
            </a:r>
            <a:r>
              <a:rPr lang="en-US" altLang="en-US"/>
              <a:t> = 223), the facility knows that 223 lb of </a:t>
            </a:r>
            <a:r>
              <a:rPr lang="en-US" altLang="en-US" err="1"/>
              <a:t>PbO</a:t>
            </a:r>
            <a:r>
              <a:rPr lang="en-US" altLang="en-US"/>
              <a:t> is formed for every 207 lb Pb used.</a:t>
            </a:r>
          </a:p>
          <a:p>
            <a:pPr marL="0" indent="0">
              <a:defRPr/>
            </a:pPr>
            <a:r>
              <a:rPr lang="en-US" altLang="en-US" b="1" i="1"/>
              <a:t>Which of the following thresholds have been exceeded for lead or lead compounds? </a:t>
            </a:r>
            <a:r>
              <a:rPr lang="en-US" altLang="en-US" b="1"/>
              <a:t>	</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4639407"/>
            <a:ext cx="10947042" cy="2040793"/>
          </a:xfrm>
        </p:spPr>
        <p:txBody>
          <a:bodyPr/>
          <a:lstStyle/>
          <a:p>
            <a:pPr marL="0" indent="0">
              <a:defRPr/>
            </a:pPr>
            <a:r>
              <a:rPr lang="en-US" altLang="en-US">
                <a:solidFill>
                  <a:srgbClr val="006CB6"/>
                </a:solidFill>
              </a:rPr>
              <a:t>A. Otherwise Use only</a:t>
            </a:r>
          </a:p>
          <a:p>
            <a:pPr marL="0" indent="0">
              <a:defRPr/>
            </a:pPr>
            <a:r>
              <a:rPr lang="en-US" altLang="en-US">
                <a:solidFill>
                  <a:srgbClr val="006CB6"/>
                </a:solidFill>
              </a:rPr>
              <a:t>B. Manufacturing only</a:t>
            </a:r>
          </a:p>
        </p:txBody>
      </p:sp>
      <p:sp>
        <p:nvSpPr>
          <p:cNvPr id="13" name="Rectangle 12">
            <a:extLst>
              <a:ext uri="{FF2B5EF4-FFF2-40B4-BE49-F238E27FC236}">
                <a16:creationId xmlns:a16="http://schemas.microsoft.com/office/drawing/2014/main" id="{A6880B35-F014-C44E-89E3-AA6D76A9048D}"/>
              </a:ext>
              <a:ext uri="{C183D7F6-B498-43B3-948B-1728B52AA6E4}">
                <adec:decorative xmlns:adec="http://schemas.microsoft.com/office/drawing/2017/decorative" val="1"/>
              </a:ext>
            </a:extLst>
          </p:cNvPr>
          <p:cNvSpPr/>
          <p:nvPr/>
        </p:nvSpPr>
        <p:spPr>
          <a:xfrm>
            <a:off x="622478" y="4516378"/>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8">
            <a:extLst>
              <a:ext uri="{FF2B5EF4-FFF2-40B4-BE49-F238E27FC236}">
                <a16:creationId xmlns:a16="http://schemas.microsoft.com/office/drawing/2014/main" id="{EBBD74C3-59A1-3A48-BDFE-0AD18A404D03}"/>
              </a:ext>
            </a:extLst>
          </p:cNvPr>
          <p:cNvSpPr txBox="1">
            <a:spLocks/>
          </p:cNvSpPr>
          <p:nvPr/>
        </p:nvSpPr>
        <p:spPr>
          <a:xfrm>
            <a:off x="4525505" y="4661794"/>
            <a:ext cx="3903026" cy="1103134"/>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defRPr/>
            </a:pPr>
            <a:r>
              <a:rPr lang="en-US" altLang="en-US">
                <a:solidFill>
                  <a:srgbClr val="006CB6"/>
                </a:solidFill>
              </a:rPr>
              <a:t>C. Neither</a:t>
            </a:r>
          </a:p>
          <a:p>
            <a:pPr marL="0" indent="0">
              <a:defRPr/>
            </a:pPr>
            <a:r>
              <a:rPr lang="en-US" altLang="en-US">
                <a:solidFill>
                  <a:srgbClr val="006CB6"/>
                </a:solidFill>
              </a:rPr>
              <a:t>D. Both</a:t>
            </a:r>
          </a:p>
        </p:txBody>
      </p:sp>
      <p:sp>
        <p:nvSpPr>
          <p:cNvPr id="3" name="TextBox 2">
            <a:extLst>
              <a:ext uri="{FF2B5EF4-FFF2-40B4-BE49-F238E27FC236}">
                <a16:creationId xmlns:a16="http://schemas.microsoft.com/office/drawing/2014/main" id="{83CA09FE-C5A3-5DCF-51EA-B97A483A807E}"/>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Guidance for Chemicals of Special Concern</a:t>
            </a:r>
          </a:p>
        </p:txBody>
      </p:sp>
    </p:spTree>
    <p:extLst>
      <p:ext uri="{BB962C8B-B14F-4D97-AF65-F5344CB8AC3E}">
        <p14:creationId xmlns:p14="http://schemas.microsoft.com/office/powerpoint/2010/main" val="3224869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a:t>Quiz #2: </a:t>
            </a:r>
            <a:r>
              <a:rPr lang="en-US" b="0"/>
              <a:t>Question 2</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r>
              <a:rPr lang="en-US" altLang="en-US"/>
              <a:t>The facility in the previous question combusted 13,600,000 pounds of coal in the reporting year and has exceeded the reporting threshold for lead compounds. The facility has no monitoring data on their point source lead emissions from combusting the coal. They determined that their best available information for calculating their point source air emissions is the published emission factor for lead from controlled coal combustion from EPA’s AP-42, which is 4.2E-04 </a:t>
            </a:r>
            <a:r>
              <a:rPr lang="en-US" altLang="en-US" err="1"/>
              <a:t>lb</a:t>
            </a:r>
            <a:r>
              <a:rPr lang="en-US" altLang="en-US"/>
              <a:t> Pb/ton of coal combusted.</a:t>
            </a:r>
          </a:p>
          <a:p>
            <a:r>
              <a:rPr lang="en-US" altLang="en-US" b="1" i="1"/>
              <a:t>What are the facility’s point source emissions of lead from coal combustion?</a:t>
            </a:r>
          </a:p>
        </p:txBody>
      </p:sp>
      <p:sp>
        <p:nvSpPr>
          <p:cNvPr id="6" name="Text Placeholder 18">
            <a:extLst>
              <a:ext uri="{FF2B5EF4-FFF2-40B4-BE49-F238E27FC236}">
                <a16:creationId xmlns:a16="http://schemas.microsoft.com/office/drawing/2014/main" id="{726E9189-C492-C94B-AD55-2FEB10352CFE}"/>
              </a:ext>
            </a:extLst>
          </p:cNvPr>
          <p:cNvSpPr txBox="1">
            <a:spLocks/>
          </p:cNvSpPr>
          <p:nvPr/>
        </p:nvSpPr>
        <p:spPr>
          <a:xfrm>
            <a:off x="622479" y="4771726"/>
            <a:ext cx="3903026" cy="1103134"/>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defRPr/>
            </a:pPr>
            <a:r>
              <a:rPr lang="en-US" altLang="en-US">
                <a:solidFill>
                  <a:srgbClr val="006CB6"/>
                </a:solidFill>
              </a:rPr>
              <a:t>A. 2.86 </a:t>
            </a:r>
            <a:r>
              <a:rPr lang="en-US" altLang="en-US" err="1">
                <a:solidFill>
                  <a:srgbClr val="006CB6"/>
                </a:solidFill>
              </a:rPr>
              <a:t>lb</a:t>
            </a:r>
            <a:endParaRPr lang="en-US" altLang="en-US">
              <a:solidFill>
                <a:srgbClr val="006CB6"/>
              </a:solidFill>
            </a:endParaRPr>
          </a:p>
          <a:p>
            <a:pPr marL="0" indent="0">
              <a:defRPr/>
            </a:pPr>
            <a:r>
              <a:rPr lang="en-US" altLang="en-US">
                <a:solidFill>
                  <a:srgbClr val="006CB6"/>
                </a:solidFill>
              </a:rPr>
              <a:t>B. Range Code ‘A’</a:t>
            </a:r>
          </a:p>
        </p:txBody>
      </p:sp>
      <p:sp>
        <p:nvSpPr>
          <p:cNvPr id="8" name="Text Placeholder 18">
            <a:extLst>
              <a:ext uri="{FF2B5EF4-FFF2-40B4-BE49-F238E27FC236}">
                <a16:creationId xmlns:a16="http://schemas.microsoft.com/office/drawing/2014/main" id="{263E8AFD-B725-DF43-BCE3-1A2AD4B9DE75}"/>
              </a:ext>
            </a:extLst>
          </p:cNvPr>
          <p:cNvSpPr txBox="1">
            <a:spLocks/>
          </p:cNvSpPr>
          <p:nvPr/>
        </p:nvSpPr>
        <p:spPr>
          <a:xfrm>
            <a:off x="4525505" y="4771726"/>
            <a:ext cx="6186038" cy="1103134"/>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defRPr/>
            </a:pPr>
            <a:r>
              <a:rPr lang="en-US" altLang="en-US">
                <a:solidFill>
                  <a:srgbClr val="006CB6"/>
                </a:solidFill>
              </a:rPr>
              <a:t>C. 95.2 </a:t>
            </a:r>
            <a:r>
              <a:rPr lang="en-US" altLang="en-US" err="1">
                <a:solidFill>
                  <a:srgbClr val="006CB6"/>
                </a:solidFill>
              </a:rPr>
              <a:t>lb</a:t>
            </a:r>
            <a:endParaRPr lang="en-US" altLang="en-US">
              <a:solidFill>
                <a:srgbClr val="006CB6"/>
              </a:solidFill>
            </a:endParaRPr>
          </a:p>
          <a:p>
            <a:pPr marL="0" indent="0">
              <a:defRPr/>
            </a:pPr>
            <a:r>
              <a:rPr lang="en-US" altLang="en-US">
                <a:solidFill>
                  <a:srgbClr val="006CB6"/>
                </a:solidFill>
              </a:rPr>
              <a:t>D. Either 2.86 </a:t>
            </a:r>
            <a:r>
              <a:rPr lang="en-US" altLang="en-US" err="1">
                <a:solidFill>
                  <a:srgbClr val="006CB6"/>
                </a:solidFill>
              </a:rPr>
              <a:t>lb</a:t>
            </a:r>
            <a:r>
              <a:rPr lang="en-US" altLang="en-US">
                <a:solidFill>
                  <a:srgbClr val="006CB6"/>
                </a:solidFill>
              </a:rPr>
              <a:t> or Range Code ‘A’</a:t>
            </a:r>
          </a:p>
        </p:txBody>
      </p:sp>
      <p:sp>
        <p:nvSpPr>
          <p:cNvPr id="14" name="Rectangle 13">
            <a:extLst>
              <a:ext uri="{FF2B5EF4-FFF2-40B4-BE49-F238E27FC236}">
                <a16:creationId xmlns:a16="http://schemas.microsoft.com/office/drawing/2014/main" id="{85902B9B-9B74-B841-9650-4E3CF778B003}"/>
              </a:ext>
              <a:ext uri="{C183D7F6-B498-43B3-948B-1728B52AA6E4}">
                <adec:decorative xmlns:adec="http://schemas.microsoft.com/office/drawing/2017/decorative" val="1"/>
              </a:ext>
            </a:extLst>
          </p:cNvPr>
          <p:cNvSpPr/>
          <p:nvPr/>
        </p:nvSpPr>
        <p:spPr>
          <a:xfrm>
            <a:off x="622478" y="4483652"/>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63A70EC-F8B6-C053-5736-31CB3BAD355D}"/>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Guidance for Chemicals of Special Concern</a:t>
            </a:r>
          </a:p>
        </p:txBody>
      </p:sp>
    </p:spTree>
    <p:extLst>
      <p:ext uri="{BB962C8B-B14F-4D97-AF65-F5344CB8AC3E}">
        <p14:creationId xmlns:p14="http://schemas.microsoft.com/office/powerpoint/2010/main" val="3138426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normAutofit fontScale="90000"/>
          </a:bodyPr>
          <a:lstStyle/>
          <a:p>
            <a:r>
              <a:rPr lang="en-US" altLang="en-US"/>
              <a:t>Polycyclic Aromatic Compounds (PACs) and Benzo[g,h,i]perylene</a:t>
            </a:r>
            <a:endParaRPr lang="en-US"/>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3" y="1734532"/>
            <a:ext cx="11037887" cy="4303197"/>
          </a:xfrm>
        </p:spPr>
        <p:txBody>
          <a:bodyPr/>
          <a:lstStyle/>
          <a:p>
            <a:r>
              <a:rPr lang="en-US"/>
              <a:t>Chemicals of Special Concern activity thresholds</a:t>
            </a:r>
          </a:p>
          <a:p>
            <a:pPr lvl="1"/>
            <a:r>
              <a:rPr lang="en-US"/>
              <a:t>PACs category threshold: 100 pounds</a:t>
            </a:r>
          </a:p>
          <a:p>
            <a:pPr lvl="1"/>
            <a:r>
              <a:rPr lang="en-US"/>
              <a:t>Benzo[</a:t>
            </a:r>
            <a:r>
              <a:rPr lang="en-US" err="1"/>
              <a:t>g,h,i</a:t>
            </a:r>
            <a:r>
              <a:rPr lang="en-US"/>
              <a:t>]perylene threshold: 10 pounds</a:t>
            </a:r>
          </a:p>
          <a:p>
            <a:r>
              <a:rPr lang="en-US"/>
              <a:t>Present in coal, fuel oil, other petroleum products, such as asphalt and roofing tars</a:t>
            </a:r>
          </a:p>
          <a:p>
            <a:r>
              <a:rPr lang="en-US"/>
              <a:t>Asphaltic concrete (blacktop) typically contains 4 - 10% paving asphalt</a:t>
            </a:r>
          </a:p>
          <a:p>
            <a:r>
              <a:rPr lang="en-US"/>
              <a:t>Some uses of paving asphalt (blacktop) are NOT EXEMPT</a:t>
            </a:r>
          </a:p>
          <a:p>
            <a:pPr lvl="1"/>
            <a:r>
              <a:rPr lang="en-US"/>
              <a:t>Paved process areas and roads for process vehicles (e.g., on-site haul trucks) – NOT EXEMPT</a:t>
            </a:r>
          </a:p>
          <a:p>
            <a:pPr lvl="1"/>
            <a:r>
              <a:rPr lang="en-US"/>
              <a:t>Employee parking lot and non-process access roads – EXEMPT</a:t>
            </a:r>
          </a:p>
          <a:p>
            <a:r>
              <a:rPr lang="en-US"/>
              <a:t>See also EPA’s PACs and Persistent Bioaccumulative Toxic (PBT) guidance</a:t>
            </a:r>
          </a:p>
          <a:p>
            <a:pPr lvl="1"/>
            <a:r>
              <a:rPr lang="en-US">
                <a:hlinkClick r:id="rId3"/>
              </a:rPr>
              <a:t>guideme.epa.gov/ords/guideme_ext/f?p=guideme:gd-title:::::title:pacs</a:t>
            </a:r>
            <a:endParaRPr lang="en-US"/>
          </a:p>
          <a:p>
            <a:pPr lvl="1"/>
            <a:r>
              <a:rPr lang="en-US">
                <a:hlinkClick r:id="rId4"/>
              </a:rPr>
              <a:t>guideme.epa.gov/ords/guideme_ext/f?p=guideme:gd-title:::::title:pbts</a:t>
            </a:r>
            <a:r>
              <a:rPr lang="en-US"/>
              <a:t> </a:t>
            </a:r>
          </a:p>
        </p:txBody>
      </p:sp>
      <p:sp>
        <p:nvSpPr>
          <p:cNvPr id="4" name="TextBox 3">
            <a:extLst>
              <a:ext uri="{FF2B5EF4-FFF2-40B4-BE49-F238E27FC236}">
                <a16:creationId xmlns:a16="http://schemas.microsoft.com/office/drawing/2014/main" id="{2E8BEB38-5E04-6A11-4A12-856E7C518E41}"/>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Guidance for Chemicals of Special Concern</a:t>
            </a:r>
          </a:p>
        </p:txBody>
      </p:sp>
    </p:spTree>
    <p:extLst>
      <p:ext uri="{BB962C8B-B14F-4D97-AF65-F5344CB8AC3E}">
        <p14:creationId xmlns:p14="http://schemas.microsoft.com/office/powerpoint/2010/main" val="261316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lstStyle/>
          <a:p>
            <a:r>
              <a:rPr lang="en-US" altLang="en-US"/>
              <a:t>PACs (cont.)</a:t>
            </a:r>
          </a:p>
        </p:txBody>
      </p:sp>
      <p:graphicFrame>
        <p:nvGraphicFramePr>
          <p:cNvPr id="7" name="Table 6">
            <a:extLst>
              <a:ext uri="{FF2B5EF4-FFF2-40B4-BE49-F238E27FC236}">
                <a16:creationId xmlns:a16="http://schemas.microsoft.com/office/drawing/2014/main" id="{64938871-9C5C-0E4F-981C-191835108C8C}"/>
              </a:ext>
            </a:extLst>
          </p:cNvPr>
          <p:cNvGraphicFramePr>
            <a:graphicFrameLocks noGrp="1"/>
          </p:cNvGraphicFramePr>
          <p:nvPr>
            <p:extLst>
              <p:ext uri="{D42A27DB-BD31-4B8C-83A1-F6EECF244321}">
                <p14:modId xmlns:p14="http://schemas.microsoft.com/office/powerpoint/2010/main" val="916674044"/>
              </p:ext>
            </p:extLst>
          </p:nvPr>
        </p:nvGraphicFramePr>
        <p:xfrm>
          <a:off x="532268" y="1946112"/>
          <a:ext cx="11127463" cy="2965776"/>
        </p:xfrm>
        <a:graphic>
          <a:graphicData uri="http://schemas.openxmlformats.org/drawingml/2006/table">
            <a:tbl>
              <a:tblPr firstRow="1" bandRow="1">
                <a:tableStyleId>{5C22544A-7EE6-4342-B048-85BDC9FD1C3A}</a:tableStyleId>
              </a:tblPr>
              <a:tblGrid>
                <a:gridCol w="2545663">
                  <a:extLst>
                    <a:ext uri="{9D8B030D-6E8A-4147-A177-3AD203B41FA5}">
                      <a16:colId xmlns:a16="http://schemas.microsoft.com/office/drawing/2014/main" val="3630307204"/>
                    </a:ext>
                  </a:extLst>
                </a:gridCol>
                <a:gridCol w="3730830">
                  <a:extLst>
                    <a:ext uri="{9D8B030D-6E8A-4147-A177-3AD203B41FA5}">
                      <a16:colId xmlns:a16="http://schemas.microsoft.com/office/drawing/2014/main" val="2668554209"/>
                    </a:ext>
                  </a:extLst>
                </a:gridCol>
                <a:gridCol w="4850970">
                  <a:extLst>
                    <a:ext uri="{9D8B030D-6E8A-4147-A177-3AD203B41FA5}">
                      <a16:colId xmlns:a16="http://schemas.microsoft.com/office/drawing/2014/main" val="158481559"/>
                    </a:ext>
                  </a:extLst>
                </a:gridCol>
              </a:tblGrid>
              <a:tr h="810101">
                <a:tc>
                  <a:txBody>
                    <a:bodyPr/>
                    <a:lstStyle/>
                    <a:p>
                      <a:pPr algn="l"/>
                      <a:r>
                        <a:rPr lang="en-US" sz="1800" b="0">
                          <a:solidFill>
                            <a:srgbClr val="006CB6"/>
                          </a:solidFill>
                          <a:latin typeface="Arial" panose="020B0604020202020204" pitchFamily="34" charset="0"/>
                          <a:cs typeface="Arial" panose="020B0604020202020204" pitchFamily="34" charset="0"/>
                        </a:rPr>
                        <a:t>FUEL MATERIAL</a:t>
                      </a:r>
                    </a:p>
                  </a:txBody>
                  <a:tcPr marL="137160" marR="137160" marT="73152" marB="73152"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a:solidFill>
                            <a:srgbClr val="006CB6"/>
                          </a:solidFill>
                          <a:latin typeface="Arial" panose="020B0604020202020204" pitchFamily="34" charset="0"/>
                          <a:cs typeface="Arial" panose="020B0604020202020204" pitchFamily="34" charset="0"/>
                        </a:rPr>
                        <a:t>TYPICAL PAC CONCENTRATION</a:t>
                      </a:r>
                    </a:p>
                  </a:txBody>
                  <a:tcPr marL="137160" marR="137160" marT="73152" marB="73152"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a:solidFill>
                            <a:srgbClr val="006CB6"/>
                          </a:solidFill>
                          <a:latin typeface="Arial" panose="020B0604020202020204" pitchFamily="34" charset="0"/>
                          <a:cs typeface="Arial" panose="020B0604020202020204" pitchFamily="34" charset="0"/>
                        </a:rPr>
                        <a:t>QUANTITY NEEDED TO EXCEED THRESHOLD (GALLONS)</a:t>
                      </a:r>
                    </a:p>
                  </a:txBody>
                  <a:tcPr marL="137160" marR="137160" marT="73152" marB="73152"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8656997"/>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a:ln>
                            <a:noFill/>
                          </a:ln>
                          <a:solidFill>
                            <a:srgbClr val="FF00FF"/>
                          </a:solidFill>
                          <a:effectLst/>
                          <a:latin typeface="Arial" charset="0"/>
                          <a:ea typeface="ＭＳ Ｐゴシック" charset="-128"/>
                        </a:rPr>
                        <a:t>	</a:t>
                      </a:r>
                      <a:r>
                        <a:rPr kumimoji="0" lang="en-US" sz="1400" b="1" i="0" u="none" strike="noStrike" cap="none" normalizeH="0" baseline="0">
                          <a:ln>
                            <a:noFill/>
                          </a:ln>
                          <a:solidFill>
                            <a:schemeClr val="tx1"/>
                          </a:solidFill>
                          <a:effectLst/>
                          <a:latin typeface="Arial" charset="0"/>
                          <a:ea typeface="ＭＳ Ｐゴシック" charset="-128"/>
                        </a:rPr>
                        <a:t>No. 6 Fuel Oil (Bunker C)</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6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a:ln>
                            <a:noFill/>
                          </a:ln>
                          <a:solidFill>
                            <a:srgbClr val="FF00FF"/>
                          </a:solidFill>
                          <a:effectLst/>
                          <a:latin typeface="Arial" charset="0"/>
                          <a:ea typeface="ＭＳ Ｐゴシック" charset="-128"/>
                        </a:rPr>
                        <a:t>	</a:t>
                      </a:r>
                      <a:r>
                        <a:rPr kumimoji="0" lang="en-US" sz="1400" b="0" i="0" u="none" strike="noStrike" cap="none" normalizeH="0" baseline="0">
                          <a:ln>
                            <a:noFill/>
                          </a:ln>
                          <a:solidFill>
                            <a:schemeClr val="tx1"/>
                          </a:solidFill>
                          <a:effectLst/>
                          <a:latin typeface="Arial" charset="0"/>
                          <a:ea typeface="ＭＳ Ｐゴシック" charset="-128"/>
                        </a:rPr>
                        <a:t>2,461 ppm</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65000"/>
                      </a:schemeClr>
                    </a:solidFill>
                  </a:tcPr>
                </a:tc>
                <a:tc>
                  <a:txBody>
                    <a:bodyPr/>
                    <a:lstStyle/>
                    <a:p>
                      <a:pPr marL="0" marR="0" lvl="0" indent="0" algn="l" defTabSz="914400" rtl="0" eaLnBrk="0" fontAlgn="base" latinLnBrk="0" hangingPunct="0">
                        <a:lnSpc>
                          <a:spcPct val="85000"/>
                        </a:lnSpc>
                        <a:spcBef>
                          <a:spcPct val="40000"/>
                        </a:spcBef>
                        <a:spcAft>
                          <a:spcPct val="0"/>
                        </a:spcAft>
                        <a:buClrTx/>
                        <a:buSzTx/>
                        <a:buFontTx/>
                        <a:buNone/>
                        <a:tabLst>
                          <a:tab pos="114300" algn="l"/>
                        </a:tabLst>
                      </a:pPr>
                      <a:r>
                        <a:rPr kumimoji="0" lang="en-US" sz="1400" b="0" i="0" u="none" strike="noStrike" cap="none" normalizeH="0" baseline="0">
                          <a:ln>
                            <a:noFill/>
                          </a:ln>
                          <a:solidFill>
                            <a:srgbClr val="FF00FF"/>
                          </a:solidFill>
                          <a:effectLst/>
                          <a:latin typeface="Arial" charset="0"/>
                          <a:ea typeface="ＭＳ Ｐゴシック" charset="-128"/>
                        </a:rPr>
                        <a:t>	</a:t>
                      </a:r>
                      <a:r>
                        <a:rPr kumimoji="0" lang="en-US" sz="1400" b="0" i="0" u="none" strike="noStrike" cap="none" normalizeH="0" baseline="0">
                          <a:ln>
                            <a:noFill/>
                          </a:ln>
                          <a:solidFill>
                            <a:schemeClr val="tx1"/>
                          </a:solidFill>
                          <a:effectLst/>
                          <a:latin typeface="Arial" charset="0"/>
                          <a:ea typeface="ＭＳ Ｐゴシック" charset="-128"/>
                        </a:rPr>
                        <a:t>5,140</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65000"/>
                      </a:schemeClr>
                    </a:solidFill>
                  </a:tcPr>
                </a:tc>
                <a:extLst>
                  <a:ext uri="{0D108BD9-81ED-4DB2-BD59-A6C34878D82A}">
                    <a16:rowId xmlns:a16="http://schemas.microsoft.com/office/drawing/2014/main" val="2228776520"/>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a:ln>
                            <a:noFill/>
                          </a:ln>
                          <a:solidFill>
                            <a:srgbClr val="FF00FF"/>
                          </a:solidFill>
                          <a:effectLst/>
                          <a:latin typeface="Arial" charset="0"/>
                          <a:ea typeface="ＭＳ Ｐゴシック" charset="-128"/>
                        </a:rPr>
                        <a:t>	</a:t>
                      </a:r>
                      <a:r>
                        <a:rPr kumimoji="0" lang="en-US" sz="1400" b="1" i="0" u="none" strike="noStrike" cap="none" normalizeH="0" baseline="0">
                          <a:ln>
                            <a:noFill/>
                          </a:ln>
                          <a:solidFill>
                            <a:schemeClr val="tx1"/>
                          </a:solidFill>
                          <a:effectLst/>
                          <a:latin typeface="Arial" charset="0"/>
                          <a:ea typeface="ＭＳ Ｐゴシック" charset="-128"/>
                        </a:rPr>
                        <a:t>No. 2 Fuel Oil</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a:ln>
                            <a:noFill/>
                          </a:ln>
                          <a:solidFill>
                            <a:srgbClr val="FF00FF"/>
                          </a:solidFill>
                          <a:effectLst/>
                          <a:latin typeface="Arial" charset="0"/>
                          <a:ea typeface="ＭＳ Ｐゴシック" charset="-128"/>
                        </a:rPr>
                        <a:t>	</a:t>
                      </a:r>
                      <a:r>
                        <a:rPr kumimoji="0" lang="en-US" sz="1400" b="0" i="0" u="none" strike="noStrike" cap="none" normalizeH="0" baseline="0">
                          <a:ln>
                            <a:noFill/>
                          </a:ln>
                          <a:solidFill>
                            <a:schemeClr val="tx1"/>
                          </a:solidFill>
                          <a:effectLst/>
                          <a:latin typeface="Arial" charset="0"/>
                          <a:ea typeface="ＭＳ Ｐゴシック" charset="-128"/>
                        </a:rPr>
                        <a:t>10.0 ppm</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a:ln>
                            <a:noFill/>
                          </a:ln>
                          <a:solidFill>
                            <a:schemeClr val="tx1"/>
                          </a:solidFill>
                          <a:effectLst/>
                          <a:latin typeface="Arial" charset="0"/>
                          <a:ea typeface="ＭＳ Ｐゴシック" charset="-128"/>
                        </a:rPr>
                        <a:t> </a:t>
                      </a:r>
                      <a:r>
                        <a:rPr kumimoji="0" lang="en-US" sz="1400" b="0" i="0" u="none" strike="noStrike" cap="none" normalizeH="0" baseline="0">
                          <a:ln>
                            <a:noFill/>
                          </a:ln>
                          <a:solidFill>
                            <a:srgbClr val="FF00FF"/>
                          </a:solidFill>
                          <a:effectLst/>
                          <a:latin typeface="Arial" charset="0"/>
                          <a:ea typeface="ＭＳ Ｐゴシック" charset="-128"/>
                        </a:rPr>
                        <a:t>	</a:t>
                      </a:r>
                      <a:r>
                        <a:rPr kumimoji="0" lang="en-US" sz="1400" b="0" i="0" u="none" strike="noStrike" cap="none" normalizeH="0" baseline="0">
                          <a:ln>
                            <a:noFill/>
                          </a:ln>
                          <a:solidFill>
                            <a:schemeClr val="tx1"/>
                          </a:solidFill>
                          <a:effectLst/>
                          <a:latin typeface="Arial" charset="0"/>
                          <a:ea typeface="ＭＳ Ｐゴシック" charset="-128"/>
                        </a:rPr>
                        <a:t>1,410,000</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extLst>
                  <a:ext uri="{0D108BD9-81ED-4DB2-BD59-A6C34878D82A}">
                    <a16:rowId xmlns:a16="http://schemas.microsoft.com/office/drawing/2014/main" val="2382906750"/>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a:ln>
                            <a:noFill/>
                          </a:ln>
                          <a:solidFill>
                            <a:srgbClr val="FF00FF"/>
                          </a:solidFill>
                          <a:effectLst/>
                          <a:latin typeface="Arial" charset="0"/>
                          <a:ea typeface="ＭＳ Ｐゴシック" charset="-128"/>
                        </a:rPr>
                        <a:t>	</a:t>
                      </a:r>
                      <a:r>
                        <a:rPr kumimoji="0" lang="en-US" sz="1400" b="1" i="0" u="none" strike="noStrike" cap="none" normalizeH="0" baseline="0">
                          <a:ln>
                            <a:noFill/>
                          </a:ln>
                          <a:solidFill>
                            <a:schemeClr val="tx1"/>
                          </a:solidFill>
                          <a:effectLst/>
                          <a:latin typeface="Arial" charset="0"/>
                          <a:ea typeface="ＭＳ Ｐゴシック" charset="-128"/>
                        </a:rPr>
                        <a:t>Crude Oil</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a:ln>
                            <a:noFill/>
                          </a:ln>
                          <a:solidFill>
                            <a:srgbClr val="FF00FF"/>
                          </a:solidFill>
                          <a:effectLst/>
                          <a:latin typeface="Arial" charset="0"/>
                          <a:ea typeface="ＭＳ Ｐゴシック" charset="-128"/>
                        </a:rPr>
                        <a:t>	</a:t>
                      </a:r>
                      <a:r>
                        <a:rPr kumimoji="0" lang="en-US" sz="1400" b="0" i="0" u="none" strike="noStrike" cap="none" normalizeH="0" baseline="0">
                          <a:ln>
                            <a:noFill/>
                          </a:ln>
                          <a:solidFill>
                            <a:schemeClr val="tx1"/>
                          </a:solidFill>
                          <a:effectLst/>
                          <a:latin typeface="Arial" charset="0"/>
                          <a:ea typeface="ＭＳ Ｐゴシック" charset="-128"/>
                        </a:rPr>
                        <a:t>depends on type of crude</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a:ln>
                            <a:noFill/>
                          </a:ln>
                          <a:solidFill>
                            <a:schemeClr val="tx1"/>
                          </a:solidFill>
                          <a:effectLst/>
                          <a:latin typeface="Arial" charset="0"/>
                          <a:ea typeface="ＭＳ Ｐゴシック" charset="-128"/>
                        </a:rPr>
                        <a:t>	</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extLst>
                  <a:ext uri="{0D108BD9-81ED-4DB2-BD59-A6C34878D82A}">
                    <a16:rowId xmlns:a16="http://schemas.microsoft.com/office/drawing/2014/main" val="864298260"/>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a:ln>
                            <a:noFill/>
                          </a:ln>
                          <a:solidFill>
                            <a:srgbClr val="FF00FF"/>
                          </a:solidFill>
                          <a:effectLst/>
                          <a:latin typeface="Arial" charset="0"/>
                          <a:ea typeface="ＭＳ Ｐゴシック" charset="-128"/>
                        </a:rPr>
                        <a:t>	</a:t>
                      </a:r>
                      <a:r>
                        <a:rPr kumimoji="0" lang="en-US" sz="1400" b="1" i="0" u="none" strike="noStrike" cap="none" normalizeH="0" baseline="0">
                          <a:ln>
                            <a:noFill/>
                          </a:ln>
                          <a:solidFill>
                            <a:schemeClr val="tx1"/>
                          </a:solidFill>
                          <a:effectLst/>
                          <a:latin typeface="Arial" charset="0"/>
                          <a:ea typeface="ＭＳ Ｐゴシック" charset="-128"/>
                        </a:rPr>
                        <a:t>Gasoline</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a:ln>
                            <a:noFill/>
                          </a:ln>
                          <a:solidFill>
                            <a:srgbClr val="FF00FF"/>
                          </a:solidFill>
                          <a:effectLst/>
                          <a:latin typeface="Arial" charset="0"/>
                          <a:ea typeface="ＭＳ Ｐゴシック" charset="-128"/>
                        </a:rPr>
                        <a:t>	</a:t>
                      </a:r>
                      <a:r>
                        <a:rPr kumimoji="0" lang="en-US" sz="1400" b="0" i="0" u="none" strike="noStrike" cap="none" normalizeH="0" baseline="0">
                          <a:ln>
                            <a:noFill/>
                          </a:ln>
                          <a:solidFill>
                            <a:schemeClr val="tx1"/>
                          </a:solidFill>
                          <a:effectLst/>
                          <a:latin typeface="Arial" charset="0"/>
                          <a:ea typeface="ＭＳ Ｐゴシック" charset="-128"/>
                        </a:rPr>
                        <a:t>17 ppm</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a:ln>
                            <a:noFill/>
                          </a:ln>
                          <a:solidFill>
                            <a:srgbClr val="FF00FF"/>
                          </a:solidFill>
                          <a:effectLst/>
                          <a:latin typeface="Arial" charset="0"/>
                          <a:ea typeface="ＭＳ Ｐゴシック" charset="-128"/>
                        </a:rPr>
                        <a:t>	</a:t>
                      </a:r>
                      <a:r>
                        <a:rPr kumimoji="0" lang="en-US" sz="1400" b="0" i="0" u="none" strike="noStrike" cap="none" normalizeH="0" baseline="0">
                          <a:ln>
                            <a:noFill/>
                          </a:ln>
                          <a:solidFill>
                            <a:schemeClr val="tx1"/>
                          </a:solidFill>
                          <a:effectLst/>
                          <a:latin typeface="Arial" charset="0"/>
                          <a:ea typeface="ＭＳ Ｐゴシック" charset="-128"/>
                        </a:rPr>
                        <a:t>1,060,000</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extLst>
                  <a:ext uri="{0D108BD9-81ED-4DB2-BD59-A6C34878D82A}">
                    <a16:rowId xmlns:a16="http://schemas.microsoft.com/office/drawing/2014/main" val="1330642421"/>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a:ln>
                            <a:noFill/>
                          </a:ln>
                          <a:solidFill>
                            <a:schemeClr val="tx1"/>
                          </a:solidFill>
                          <a:effectLst/>
                          <a:latin typeface="Arial" charset="0"/>
                          <a:ea typeface="ＭＳ Ｐゴシック" charset="-128"/>
                        </a:rPr>
                        <a:t>   Paving Asphalt</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a:ln>
                            <a:noFill/>
                          </a:ln>
                          <a:solidFill>
                            <a:schemeClr val="tx1"/>
                          </a:solidFill>
                          <a:effectLst/>
                          <a:latin typeface="Arial" charset="0"/>
                          <a:ea typeface="ＭＳ Ｐゴシック" charset="-128"/>
                        </a:rPr>
                        <a:t>   178 ppm</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a:ln>
                            <a:noFill/>
                          </a:ln>
                          <a:solidFill>
                            <a:schemeClr val="tx1"/>
                          </a:solidFill>
                          <a:effectLst/>
                          <a:latin typeface="Arial" charset="0"/>
                          <a:ea typeface="ＭＳ Ｐゴシック" charset="-128"/>
                        </a:rPr>
                        <a:t>   51,800</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extLst>
                  <a:ext uri="{0D108BD9-81ED-4DB2-BD59-A6C34878D82A}">
                    <a16:rowId xmlns:a16="http://schemas.microsoft.com/office/drawing/2014/main" val="4066418193"/>
                  </a:ext>
                </a:extLst>
              </a:tr>
            </a:tbl>
          </a:graphicData>
        </a:graphic>
      </p:graphicFrame>
      <p:sp>
        <p:nvSpPr>
          <p:cNvPr id="2" name="TextBox 1">
            <a:extLst>
              <a:ext uri="{FF2B5EF4-FFF2-40B4-BE49-F238E27FC236}">
                <a16:creationId xmlns:a16="http://schemas.microsoft.com/office/drawing/2014/main" id="{06FB383B-0DB1-30B6-B571-F5B2AA2C31AA}"/>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Guidance for Chemicals of Special Concern</a:t>
            </a:r>
          </a:p>
        </p:txBody>
      </p:sp>
    </p:spTree>
    <p:custDataLst>
      <p:tags r:id="rId1"/>
    </p:custDataLst>
    <p:extLst>
      <p:ext uri="{BB962C8B-B14F-4D97-AF65-F5344CB8AC3E}">
        <p14:creationId xmlns:p14="http://schemas.microsoft.com/office/powerpoint/2010/main" val="1611991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normAutofit fontScale="90000"/>
          </a:bodyPr>
          <a:lstStyle/>
          <a:p>
            <a:r>
              <a:rPr lang="en-US" altLang="en-US"/>
              <a:t>Mercury and Mercury Compounds</a:t>
            </a:r>
          </a:p>
        </p:txBody>
      </p:sp>
      <p:sp>
        <p:nvSpPr>
          <p:cNvPr id="35845" name="Rectangle 3"/>
          <p:cNvSpPr>
            <a:spLocks noGrp="1" noChangeArrowheads="1"/>
          </p:cNvSpPr>
          <p:nvPr>
            <p:ph type="body" sz="quarter" idx="11"/>
          </p:nvPr>
        </p:nvSpPr>
        <p:spPr>
          <a:xfrm>
            <a:off x="480767" y="1681234"/>
            <a:ext cx="6495859" cy="3996343"/>
          </a:xfrm>
        </p:spPr>
        <p:txBody>
          <a:bodyPr/>
          <a:lstStyle/>
          <a:p>
            <a:r>
              <a:rPr lang="en-US"/>
              <a:t>Chemicals of Special Concern activity thresholds:</a:t>
            </a:r>
          </a:p>
          <a:p>
            <a:pPr lvl="1"/>
            <a:r>
              <a:rPr lang="en-US"/>
              <a:t>10 pounds for mercury</a:t>
            </a:r>
          </a:p>
          <a:p>
            <a:pPr lvl="1"/>
            <a:r>
              <a:rPr lang="en-US"/>
              <a:t>10 pounds for mercury compounds</a:t>
            </a:r>
          </a:p>
          <a:p>
            <a:r>
              <a:rPr lang="en-US"/>
              <a:t>Combustion of fuels is expected to be a main source of mercury, exceeding an activity threshold.</a:t>
            </a:r>
          </a:p>
          <a:p>
            <a:r>
              <a:rPr lang="en-US"/>
              <a:t>Combustion involves the otherwise use of </a:t>
            </a:r>
            <a:br>
              <a:rPr lang="en-US"/>
            </a:br>
            <a:r>
              <a:rPr lang="en-US"/>
              <a:t>mercury compounds in fuel and the </a:t>
            </a:r>
            <a:br>
              <a:rPr lang="en-US"/>
            </a:br>
            <a:r>
              <a:rPr lang="en-US"/>
              <a:t>manufacture of elemental mercury.</a:t>
            </a:r>
          </a:p>
          <a:p>
            <a:r>
              <a:rPr lang="en-US"/>
              <a:t>Amount of fuel required to exceed a threshold:</a:t>
            </a:r>
          </a:p>
          <a:p>
            <a:pPr lvl="1"/>
            <a:r>
              <a:rPr lang="en-US"/>
              <a:t>No. 2 Fuel Oil: 1.41 x 10</a:t>
            </a:r>
            <a:r>
              <a:rPr lang="en-US" baseline="30000"/>
              <a:t>9</a:t>
            </a:r>
            <a:r>
              <a:rPr lang="en-US"/>
              <a:t> gallons</a:t>
            </a:r>
          </a:p>
          <a:p>
            <a:pPr lvl="1"/>
            <a:r>
              <a:rPr lang="en-US"/>
              <a:t>No. 6 Fuel Oil: 1.89 x 10</a:t>
            </a:r>
            <a:r>
              <a:rPr lang="en-US" baseline="30000"/>
              <a:t>9</a:t>
            </a:r>
            <a:r>
              <a:rPr lang="en-US"/>
              <a:t> gallons</a:t>
            </a:r>
          </a:p>
          <a:p>
            <a:pPr lvl="1"/>
            <a:r>
              <a:rPr lang="en-US"/>
              <a:t>Coal: 11,000 – 120,000 tons </a:t>
            </a:r>
          </a:p>
          <a:p>
            <a:endParaRPr lang="en-US"/>
          </a:p>
          <a:p>
            <a:endParaRPr lang="en-US"/>
          </a:p>
        </p:txBody>
      </p:sp>
      <p:sp>
        <p:nvSpPr>
          <p:cNvPr id="2" name="TextBox 1">
            <a:extLst>
              <a:ext uri="{FF2B5EF4-FFF2-40B4-BE49-F238E27FC236}">
                <a16:creationId xmlns:a16="http://schemas.microsoft.com/office/drawing/2014/main" id="{C994C934-6DE8-2B3E-BE1A-DBA5548B3A8A}"/>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Guidance for Chemicals of Special Concern</a:t>
            </a:r>
          </a:p>
        </p:txBody>
      </p:sp>
    </p:spTree>
    <p:custDataLst>
      <p:tags r:id="rId1"/>
    </p:custDataLst>
    <p:extLst>
      <p:ext uri="{BB962C8B-B14F-4D97-AF65-F5344CB8AC3E}">
        <p14:creationId xmlns:p14="http://schemas.microsoft.com/office/powerpoint/2010/main" val="559680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 calcmode="lin" valueType="num">
                                      <p:cBhvr>
                                        <p:cTn id="7" dur="500" fill="hold"/>
                                        <p:tgtEl>
                                          <p:spTgt spid="3584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84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5845">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5845">
                                            <p:txEl>
                                              <p:pRg st="1" end="1"/>
                                            </p:txEl>
                                          </p:spTgt>
                                        </p:tgtEl>
                                        <p:attrNameLst>
                                          <p:attrName>style.visibility</p:attrName>
                                        </p:attrNameLst>
                                      </p:cBhvr>
                                      <p:to>
                                        <p:strVal val="visible"/>
                                      </p:to>
                                    </p:set>
                                    <p:anim calcmode="lin" valueType="num">
                                      <p:cBhvr>
                                        <p:cTn id="12" dur="500" fill="hold"/>
                                        <p:tgtEl>
                                          <p:spTgt spid="3584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584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5845">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5845">
                                            <p:txEl>
                                              <p:pRg st="2" end="2"/>
                                            </p:txEl>
                                          </p:spTgt>
                                        </p:tgtEl>
                                        <p:attrNameLst>
                                          <p:attrName>style.visibility</p:attrName>
                                        </p:attrNameLst>
                                      </p:cBhvr>
                                      <p:to>
                                        <p:strVal val="visible"/>
                                      </p:to>
                                    </p:set>
                                    <p:anim calcmode="lin" valueType="num">
                                      <p:cBhvr>
                                        <p:cTn id="17" dur="500" fill="hold"/>
                                        <p:tgtEl>
                                          <p:spTgt spid="3584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584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584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5845">
                                            <p:txEl>
                                              <p:pRg st="3" end="3"/>
                                            </p:txEl>
                                          </p:spTgt>
                                        </p:tgtEl>
                                        <p:attrNameLst>
                                          <p:attrName>style.visibility</p:attrName>
                                        </p:attrNameLst>
                                      </p:cBhvr>
                                      <p:to>
                                        <p:strVal val="visible"/>
                                      </p:to>
                                    </p:set>
                                    <p:anim calcmode="lin" valueType="num">
                                      <p:cBhvr>
                                        <p:cTn id="24" dur="500" fill="hold"/>
                                        <p:tgtEl>
                                          <p:spTgt spid="3584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584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5845">
                                            <p:txEl>
                                              <p:pRg st="3" end="3"/>
                                            </p:txEl>
                                          </p:spTgt>
                                        </p:tgtEl>
                                      </p:cBhvr>
                                    </p:animEffect>
                                  </p:childTnLst>
                                </p:cTn>
                              </p:par>
                            </p:childTnLst>
                          </p:cTn>
                        </p:par>
                        <p:par>
                          <p:cTn id="27" fill="hold" nodeType="afterGroup">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35845">
                                            <p:txEl>
                                              <p:pRg st="4" end="4"/>
                                            </p:txEl>
                                          </p:spTgt>
                                        </p:tgtEl>
                                        <p:attrNameLst>
                                          <p:attrName>style.visibility</p:attrName>
                                        </p:attrNameLst>
                                      </p:cBhvr>
                                      <p:to>
                                        <p:strVal val="visible"/>
                                      </p:to>
                                    </p:set>
                                    <p:anim calcmode="lin" valueType="num">
                                      <p:cBhvr>
                                        <p:cTn id="30" dur="500" fill="hold"/>
                                        <p:tgtEl>
                                          <p:spTgt spid="35845">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5845">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5845">
                                            <p:txEl>
                                              <p:pRg st="4" end="4"/>
                                            </p:txEl>
                                          </p:spTgt>
                                        </p:tgtEl>
                                      </p:cBhvr>
                                    </p:animEffect>
                                  </p:childTnLst>
                                </p:cTn>
                              </p:par>
                            </p:childTnLst>
                          </p:cTn>
                        </p:par>
                        <p:par>
                          <p:cTn id="33" fill="hold" nodeType="afterGroup">
                            <p:stCondLst>
                              <p:cond delay="1000"/>
                            </p:stCondLst>
                            <p:childTnLst>
                              <p:par>
                                <p:cTn id="34" presetID="53" presetClass="entr" presetSubtype="0" fill="hold" grpId="0" nodeType="afterEffect">
                                  <p:stCondLst>
                                    <p:cond delay="0"/>
                                  </p:stCondLst>
                                  <p:childTnLst>
                                    <p:set>
                                      <p:cBhvr>
                                        <p:cTn id="35" dur="1" fill="hold">
                                          <p:stCondLst>
                                            <p:cond delay="0"/>
                                          </p:stCondLst>
                                        </p:cTn>
                                        <p:tgtEl>
                                          <p:spTgt spid="35845">
                                            <p:txEl>
                                              <p:pRg st="5" end="5"/>
                                            </p:txEl>
                                          </p:spTgt>
                                        </p:tgtEl>
                                        <p:attrNameLst>
                                          <p:attrName>style.visibility</p:attrName>
                                        </p:attrNameLst>
                                      </p:cBhvr>
                                      <p:to>
                                        <p:strVal val="visible"/>
                                      </p:to>
                                    </p:set>
                                    <p:anim calcmode="lin" valueType="num">
                                      <p:cBhvr>
                                        <p:cTn id="36" dur="500" fill="hold"/>
                                        <p:tgtEl>
                                          <p:spTgt spid="35845">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5845">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5845">
                                            <p:txEl>
                                              <p:pRg st="5" end="5"/>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5845">
                                            <p:txEl>
                                              <p:pRg st="6" end="6"/>
                                            </p:txEl>
                                          </p:spTgt>
                                        </p:tgtEl>
                                        <p:attrNameLst>
                                          <p:attrName>style.visibility</p:attrName>
                                        </p:attrNameLst>
                                      </p:cBhvr>
                                      <p:to>
                                        <p:strVal val="visible"/>
                                      </p:to>
                                    </p:set>
                                    <p:anim calcmode="lin" valueType="num">
                                      <p:cBhvr>
                                        <p:cTn id="41" dur="500" fill="hold"/>
                                        <p:tgtEl>
                                          <p:spTgt spid="35845">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5845">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35845">
                                            <p:txEl>
                                              <p:pRg st="6" end="6"/>
                                            </p:txEl>
                                          </p:spTgt>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5845">
                                            <p:txEl>
                                              <p:pRg st="7" end="7"/>
                                            </p:txEl>
                                          </p:spTgt>
                                        </p:tgtEl>
                                        <p:attrNameLst>
                                          <p:attrName>style.visibility</p:attrName>
                                        </p:attrNameLst>
                                      </p:cBhvr>
                                      <p:to>
                                        <p:strVal val="visible"/>
                                      </p:to>
                                    </p:set>
                                    <p:anim calcmode="lin" valueType="num">
                                      <p:cBhvr>
                                        <p:cTn id="46" dur="500" fill="hold"/>
                                        <p:tgtEl>
                                          <p:spTgt spid="35845">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5845">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5845">
                                            <p:txEl>
                                              <p:pRg st="7" end="7"/>
                                            </p:txEl>
                                          </p:spTgt>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5845">
                                            <p:txEl>
                                              <p:pRg st="8" end="8"/>
                                            </p:txEl>
                                          </p:spTgt>
                                        </p:tgtEl>
                                        <p:attrNameLst>
                                          <p:attrName>style.visibility</p:attrName>
                                        </p:attrNameLst>
                                      </p:cBhvr>
                                      <p:to>
                                        <p:strVal val="visible"/>
                                      </p:to>
                                    </p:set>
                                    <p:anim calcmode="lin" valueType="num">
                                      <p:cBhvr>
                                        <p:cTn id="51" dur="500" fill="hold"/>
                                        <p:tgtEl>
                                          <p:spTgt spid="35845">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35845">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358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2"/>
          <p:cNvSpPr>
            <a:spLocks noGrp="1" noChangeArrowheads="1"/>
          </p:cNvSpPr>
          <p:nvPr>
            <p:ph type="title"/>
          </p:nvPr>
        </p:nvSpPr>
        <p:spPr/>
        <p:txBody>
          <a:bodyPr>
            <a:normAutofit/>
          </a:bodyPr>
          <a:lstStyle/>
          <a:p>
            <a:r>
              <a:rPr lang="en-US" altLang="en-US" sz="2900"/>
              <a:t>Mercury and Mercury Compounds</a:t>
            </a:r>
          </a:p>
        </p:txBody>
      </p:sp>
      <p:sp>
        <p:nvSpPr>
          <p:cNvPr id="36868" name="Rectangle 3"/>
          <p:cNvSpPr>
            <a:spLocks noGrp="1" noChangeArrowheads="1"/>
          </p:cNvSpPr>
          <p:nvPr>
            <p:ph type="body" sz="quarter" idx="10"/>
          </p:nvPr>
        </p:nvSpPr>
        <p:spPr>
          <a:xfrm>
            <a:off x="481013" y="1734532"/>
            <a:ext cx="10906565" cy="3996343"/>
          </a:xfrm>
        </p:spPr>
        <p:txBody>
          <a:bodyPr/>
          <a:lstStyle/>
          <a:p>
            <a:r>
              <a:rPr lang="en-US" altLang="en-US"/>
              <a:t>Present in some switches and lights</a:t>
            </a:r>
          </a:p>
          <a:p>
            <a:pPr lvl="1"/>
            <a:r>
              <a:rPr lang="en-US" altLang="en-US"/>
              <a:t>Bulbs and switches may qualify as articles for which the articles exemption would apply IF less than 0.5 pound of TRI-listed chemicals are released from all like items as a result of processing or otherwise use of the items during the year.</a:t>
            </a:r>
          </a:p>
          <a:p>
            <a:r>
              <a:rPr lang="en-US" altLang="en-US"/>
              <a:t>Mercury may be present in measurement devices such as thermometers or manometers. The addition of mercury to these devices needs to be considered in threshold and release calculations.</a:t>
            </a:r>
          </a:p>
          <a:p>
            <a:r>
              <a:rPr lang="en-US" altLang="en-US"/>
              <a:t>Present in Caustics/Acids (if produced in mercury cell process – not common)</a:t>
            </a:r>
          </a:p>
          <a:p>
            <a:r>
              <a:rPr lang="en-US" altLang="en-US"/>
              <a:t>May be present in mined ores</a:t>
            </a:r>
          </a:p>
          <a:p>
            <a:endParaRPr lang="en-US" altLang="en-US"/>
          </a:p>
          <a:p>
            <a:endParaRPr lang="en-US" altLang="en-US"/>
          </a:p>
        </p:txBody>
      </p:sp>
      <p:sp>
        <p:nvSpPr>
          <p:cNvPr id="2" name="TextBox 1">
            <a:extLst>
              <a:ext uri="{FF2B5EF4-FFF2-40B4-BE49-F238E27FC236}">
                <a16:creationId xmlns:a16="http://schemas.microsoft.com/office/drawing/2014/main" id="{3A7A6FC4-2060-E12A-D042-4AD7924645A9}"/>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Guidance for Chemicals of Special Concern</a:t>
            </a:r>
          </a:p>
        </p:txBody>
      </p:sp>
    </p:spTree>
    <p:custDataLst>
      <p:tags r:id="rId1"/>
    </p:custDataLst>
    <p:extLst>
      <p:ext uri="{BB962C8B-B14F-4D97-AF65-F5344CB8AC3E}">
        <p14:creationId xmlns:p14="http://schemas.microsoft.com/office/powerpoint/2010/main" val="812296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Effect transition="in" filter="fade">
                                      <p:cBhvr>
                                        <p:cTn id="7" dur="500"/>
                                        <p:tgtEl>
                                          <p:spTgt spid="36868">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6868">
                                            <p:txEl>
                                              <p:pRg st="1" end="1"/>
                                            </p:txEl>
                                          </p:spTgt>
                                        </p:tgtEl>
                                        <p:attrNameLst>
                                          <p:attrName>style.visibility</p:attrName>
                                        </p:attrNameLst>
                                      </p:cBhvr>
                                      <p:to>
                                        <p:strVal val="visible"/>
                                      </p:to>
                                    </p:set>
                                    <p:animEffect transition="in" filter="fade">
                                      <p:cBhvr>
                                        <p:cTn id="11" dur="500"/>
                                        <p:tgtEl>
                                          <p:spTgt spid="36868">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6868">
                                            <p:txEl>
                                              <p:pRg st="2" end="2"/>
                                            </p:txEl>
                                          </p:spTgt>
                                        </p:tgtEl>
                                        <p:attrNameLst>
                                          <p:attrName>style.visibility</p:attrName>
                                        </p:attrNameLst>
                                      </p:cBhvr>
                                      <p:to>
                                        <p:strVal val="visible"/>
                                      </p:to>
                                    </p:set>
                                    <p:animEffect transition="in" filter="fade">
                                      <p:cBhvr>
                                        <p:cTn id="15" dur="500"/>
                                        <p:tgtEl>
                                          <p:spTgt spid="36868">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868">
                                            <p:txEl>
                                              <p:pRg st="3" end="3"/>
                                            </p:txEl>
                                          </p:spTgt>
                                        </p:tgtEl>
                                        <p:attrNameLst>
                                          <p:attrName>style.visibility</p:attrName>
                                        </p:attrNameLst>
                                      </p:cBhvr>
                                      <p:to>
                                        <p:strVal val="visible"/>
                                      </p:to>
                                    </p:set>
                                    <p:animEffect transition="in" filter="fade">
                                      <p:cBhvr>
                                        <p:cTn id="19" dur="500"/>
                                        <p:tgtEl>
                                          <p:spTgt spid="36868">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868">
                                            <p:txEl>
                                              <p:pRg st="4" end="4"/>
                                            </p:txEl>
                                          </p:spTgt>
                                        </p:tgtEl>
                                        <p:attrNameLst>
                                          <p:attrName>style.visibility</p:attrName>
                                        </p:attrNameLst>
                                      </p:cBhvr>
                                      <p:to>
                                        <p:strVal val="visible"/>
                                      </p:to>
                                    </p:set>
                                    <p:animEffect transition="in" filter="fade">
                                      <p:cBhvr>
                                        <p:cTn id="23" dur="500"/>
                                        <p:tgtEl>
                                          <p:spTgt spid="368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6585-1792-504C-AF60-CD85DE7FD11D}"/>
              </a:ext>
            </a:extLst>
          </p:cNvPr>
          <p:cNvSpPr>
            <a:spLocks noGrp="1"/>
          </p:cNvSpPr>
          <p:nvPr>
            <p:ph type="title"/>
          </p:nvPr>
        </p:nvSpPr>
        <p:spPr>
          <a:xfrm>
            <a:off x="1344026" y="1417367"/>
            <a:ext cx="10085974" cy="573371"/>
          </a:xfrm>
        </p:spPr>
        <p:txBody>
          <a:bodyPr/>
          <a:lstStyle/>
          <a:p>
            <a:r>
              <a:rPr lang="en-US" sz="3200"/>
              <a:t>SECTION 1: </a:t>
            </a:r>
            <a:r>
              <a:rPr lang="en-US" sz="3200" b="0"/>
              <a:t>RECENT TRI PROGRAM CHANGES</a:t>
            </a:r>
          </a:p>
        </p:txBody>
      </p:sp>
    </p:spTree>
    <p:extLst>
      <p:ext uri="{BB962C8B-B14F-4D97-AF65-F5344CB8AC3E}">
        <p14:creationId xmlns:p14="http://schemas.microsoft.com/office/powerpoint/2010/main" val="2716071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normAutofit/>
          </a:bodyPr>
          <a:lstStyle/>
          <a:p>
            <a:r>
              <a:rPr lang="en-US" altLang="en-US"/>
              <a:t>Polychlorinated Biphenyls (PCBs)</a:t>
            </a:r>
          </a:p>
        </p:txBody>
      </p:sp>
      <p:sp>
        <p:nvSpPr>
          <p:cNvPr id="37893" name="Rectangle 3"/>
          <p:cNvSpPr>
            <a:spLocks noGrp="1" noChangeArrowheads="1"/>
          </p:cNvSpPr>
          <p:nvPr>
            <p:ph type="body" sz="quarter" idx="10"/>
          </p:nvPr>
        </p:nvSpPr>
        <p:spPr>
          <a:xfrm>
            <a:off x="481014" y="1734532"/>
            <a:ext cx="6230871" cy="3996343"/>
          </a:xfrm>
        </p:spPr>
        <p:txBody>
          <a:bodyPr/>
          <a:lstStyle/>
          <a:p>
            <a:r>
              <a:rPr lang="en-US" altLang="en-US"/>
              <a:t>Chemicals of Special Concern activity thresholds: </a:t>
            </a:r>
            <a:r>
              <a:rPr lang="en-US" altLang="en-US" b="0"/>
              <a:t>10 pounds</a:t>
            </a:r>
          </a:p>
          <a:p>
            <a:r>
              <a:rPr lang="en-US" altLang="en-US"/>
              <a:t>Manufacturing: </a:t>
            </a:r>
          </a:p>
          <a:p>
            <a:pPr marL="682625" indent="-220663">
              <a:buFont typeface="Arial" panose="020B0604020202020204" pitchFamily="34" charset="0"/>
              <a:buChar char="•"/>
            </a:pPr>
            <a:r>
              <a:rPr lang="en-US" altLang="en-US" sz="1600" b="0"/>
              <a:t>PCBs</a:t>
            </a:r>
            <a:r>
              <a:rPr lang="en-US" altLang="en-US" sz="1600"/>
              <a:t> </a:t>
            </a:r>
            <a:r>
              <a:rPr lang="en-US" altLang="en-US" sz="1600" b="0"/>
              <a:t>may be manufactured as a product of incomplete combustion (PIC)</a:t>
            </a:r>
          </a:p>
          <a:p>
            <a:r>
              <a:rPr lang="en-US" altLang="en-US"/>
              <a:t>Otherwise use:</a:t>
            </a:r>
          </a:p>
          <a:p>
            <a:pPr lvl="1">
              <a:spcAft>
                <a:spcPts val="300"/>
              </a:spcAft>
            </a:pPr>
            <a:r>
              <a:rPr lang="en-US" altLang="en-US"/>
              <a:t>On-site treatment or disposal of PCB-contaminated waste received from off site</a:t>
            </a:r>
          </a:p>
          <a:p>
            <a:pPr lvl="1">
              <a:spcAft>
                <a:spcPts val="300"/>
              </a:spcAft>
            </a:pPr>
            <a:r>
              <a:rPr lang="en-US" altLang="en-US"/>
              <a:t>Combusting PCB-contaminated oil</a:t>
            </a:r>
          </a:p>
        </p:txBody>
      </p:sp>
      <p:sp>
        <p:nvSpPr>
          <p:cNvPr id="4" name="Rectangle 3">
            <a:extLst>
              <a:ext uri="{FF2B5EF4-FFF2-40B4-BE49-F238E27FC236}">
                <a16:creationId xmlns:a16="http://schemas.microsoft.com/office/drawing/2014/main" id="{E6FF7404-C719-C84C-8312-68A8D77086DE}"/>
              </a:ext>
            </a:extLst>
          </p:cNvPr>
          <p:cNvSpPr/>
          <p:nvPr/>
        </p:nvSpPr>
        <p:spPr>
          <a:xfrm>
            <a:off x="7058025" y="1734532"/>
            <a:ext cx="4812846" cy="229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5E07598-7345-4048-B981-49AF0046A21E}"/>
              </a:ext>
            </a:extLst>
          </p:cNvPr>
          <p:cNvPicPr>
            <a:picLocks noChangeAspect="1"/>
          </p:cNvPicPr>
          <p:nvPr/>
        </p:nvPicPr>
        <p:blipFill>
          <a:blip r:embed="rId4"/>
          <a:stretch>
            <a:fillRect/>
          </a:stretch>
        </p:blipFill>
        <p:spPr>
          <a:xfrm>
            <a:off x="7301549" y="2061518"/>
            <a:ext cx="4346663" cy="1602093"/>
          </a:xfrm>
          <a:prstGeom prst="rect">
            <a:avLst/>
          </a:prstGeom>
        </p:spPr>
      </p:pic>
      <p:sp>
        <p:nvSpPr>
          <p:cNvPr id="2" name="TextBox 1">
            <a:extLst>
              <a:ext uri="{FF2B5EF4-FFF2-40B4-BE49-F238E27FC236}">
                <a16:creationId xmlns:a16="http://schemas.microsoft.com/office/drawing/2014/main" id="{F72273E6-F004-FB94-F3E1-4485F170E14C}"/>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Guidance for Chemicals of Special Concern</a:t>
            </a:r>
          </a:p>
        </p:txBody>
      </p:sp>
    </p:spTree>
    <p:custDataLst>
      <p:tags r:id="rId1"/>
    </p:custDataLst>
    <p:extLst>
      <p:ext uri="{BB962C8B-B14F-4D97-AF65-F5344CB8AC3E}">
        <p14:creationId xmlns:p14="http://schemas.microsoft.com/office/powerpoint/2010/main" val="2607435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 calcmode="lin" valueType="num">
                                      <p:cBhvr>
                                        <p:cTn id="7" dur="500" fill="hold"/>
                                        <p:tgtEl>
                                          <p:spTgt spid="3789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89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7893">
                                            <p:txEl>
                                              <p:pRg st="0" end="0"/>
                                            </p:txEl>
                                          </p:spTgt>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7893">
                                            <p:txEl>
                                              <p:pRg st="1" end="1"/>
                                            </p:txEl>
                                          </p:spTgt>
                                        </p:tgtEl>
                                        <p:attrNameLst>
                                          <p:attrName>style.visibility</p:attrName>
                                        </p:attrNameLst>
                                      </p:cBhvr>
                                      <p:to>
                                        <p:strVal val="visible"/>
                                      </p:to>
                                    </p:set>
                                    <p:anim calcmode="lin" valueType="num">
                                      <p:cBhvr>
                                        <p:cTn id="13" dur="500" fill="hold"/>
                                        <p:tgtEl>
                                          <p:spTgt spid="3789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789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7893">
                                            <p:txEl>
                                              <p:pRg st="1" end="1"/>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893">
                                            <p:txEl>
                                              <p:pRg st="2" end="2"/>
                                            </p:txEl>
                                          </p:spTgt>
                                        </p:tgtEl>
                                        <p:attrNameLst>
                                          <p:attrName>style.visibility</p:attrName>
                                        </p:attrNameLst>
                                      </p:cBhvr>
                                      <p:to>
                                        <p:strVal val="visible"/>
                                      </p:to>
                                    </p:set>
                                    <p:anim calcmode="lin" valueType="num">
                                      <p:cBhvr>
                                        <p:cTn id="19" dur="500" fill="hold"/>
                                        <p:tgtEl>
                                          <p:spTgt spid="3789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789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7893">
                                            <p:txEl>
                                              <p:pRg st="2" end="2"/>
                                            </p:txEl>
                                          </p:spTgt>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37893">
                                            <p:txEl>
                                              <p:pRg st="3" end="3"/>
                                            </p:txEl>
                                          </p:spTgt>
                                        </p:tgtEl>
                                        <p:attrNameLst>
                                          <p:attrName>style.visibility</p:attrName>
                                        </p:attrNameLst>
                                      </p:cBhvr>
                                      <p:to>
                                        <p:strVal val="visible"/>
                                      </p:to>
                                    </p:set>
                                    <p:anim calcmode="lin" valueType="num">
                                      <p:cBhvr>
                                        <p:cTn id="25" dur="500" fill="hold"/>
                                        <p:tgtEl>
                                          <p:spTgt spid="3789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789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7893">
                                            <p:txEl>
                                              <p:pRg st="3" end="3"/>
                                            </p:txEl>
                                          </p:spTgt>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37893">
                                            <p:txEl>
                                              <p:pRg st="4" end="4"/>
                                            </p:txEl>
                                          </p:spTgt>
                                        </p:tgtEl>
                                        <p:attrNameLst>
                                          <p:attrName>style.visibility</p:attrName>
                                        </p:attrNameLst>
                                      </p:cBhvr>
                                      <p:to>
                                        <p:strVal val="visible"/>
                                      </p:to>
                                    </p:set>
                                    <p:anim calcmode="lin" valueType="num">
                                      <p:cBhvr>
                                        <p:cTn id="30" dur="500" fill="hold"/>
                                        <p:tgtEl>
                                          <p:spTgt spid="3789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7893">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7893">
                                            <p:txEl>
                                              <p:pRg st="4" end="4"/>
                                            </p:txEl>
                                          </p:spTgt>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37893">
                                            <p:txEl>
                                              <p:pRg st="5" end="5"/>
                                            </p:txEl>
                                          </p:spTgt>
                                        </p:tgtEl>
                                        <p:attrNameLst>
                                          <p:attrName>style.visibility</p:attrName>
                                        </p:attrNameLst>
                                      </p:cBhvr>
                                      <p:to>
                                        <p:strVal val="visible"/>
                                      </p:to>
                                    </p:set>
                                    <p:anim calcmode="lin" valueType="num">
                                      <p:cBhvr>
                                        <p:cTn id="35" dur="500" fill="hold"/>
                                        <p:tgtEl>
                                          <p:spTgt spid="3789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789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78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normAutofit/>
          </a:bodyPr>
          <a:lstStyle/>
          <a:p>
            <a:r>
              <a:rPr lang="en-US" altLang="en-US"/>
              <a:t>PCBs</a:t>
            </a:r>
          </a:p>
        </p:txBody>
      </p:sp>
      <p:sp>
        <p:nvSpPr>
          <p:cNvPr id="38917" name="Rectangle 3"/>
          <p:cNvSpPr>
            <a:spLocks noGrp="1" noChangeArrowheads="1"/>
          </p:cNvSpPr>
          <p:nvPr>
            <p:ph type="body" sz="quarter" idx="11"/>
          </p:nvPr>
        </p:nvSpPr>
        <p:spPr>
          <a:xfrm>
            <a:off x="346894" y="1617323"/>
            <a:ext cx="6763849" cy="3996343"/>
          </a:xfrm>
        </p:spPr>
        <p:txBody>
          <a:bodyPr/>
          <a:lstStyle/>
          <a:p>
            <a:r>
              <a:rPr lang="en-US" altLang="en-US"/>
              <a:t>Activities NOT considered manufacturing, processing, or otherwise use:</a:t>
            </a:r>
          </a:p>
          <a:p>
            <a:pPr lvl="1">
              <a:spcAft>
                <a:spcPts val="400"/>
              </a:spcAft>
            </a:pPr>
            <a:r>
              <a:rPr lang="en-US" altLang="en-US" sz="1800"/>
              <a:t>On-site disposal or treatment of PCBs</a:t>
            </a:r>
          </a:p>
          <a:p>
            <a:pPr lvl="2"/>
            <a:r>
              <a:rPr lang="en-US" altLang="en-US" i="0"/>
              <a:t>Exception: if PCBs were received as wastes from off site they are counted towards the “otherwise use” threshold.</a:t>
            </a:r>
          </a:p>
          <a:p>
            <a:pPr lvl="1"/>
            <a:r>
              <a:rPr lang="en-US" altLang="en-US" sz="1800"/>
              <a:t>Off-site shipment of PCBs for disposal or treatment</a:t>
            </a:r>
          </a:p>
          <a:p>
            <a:pPr>
              <a:spcAft>
                <a:spcPts val="400"/>
              </a:spcAft>
            </a:pPr>
            <a:r>
              <a:rPr lang="en-US" altLang="en-US"/>
              <a:t>Transformers containing PCBs may be considered articles and thus exempt from consideration towards reporting and release thresholds.</a:t>
            </a:r>
          </a:p>
          <a:p>
            <a:pPr lvl="1"/>
            <a:r>
              <a:rPr lang="en-US" altLang="en-US"/>
              <a:t>Leaks may negate article exemption if 0.5 pounds of PCBs are released in a reporting year.</a:t>
            </a:r>
          </a:p>
        </p:txBody>
      </p:sp>
      <p:sp>
        <p:nvSpPr>
          <p:cNvPr id="2" name="TextBox 1">
            <a:extLst>
              <a:ext uri="{FF2B5EF4-FFF2-40B4-BE49-F238E27FC236}">
                <a16:creationId xmlns:a16="http://schemas.microsoft.com/office/drawing/2014/main" id="{2D3F8DD6-F8A1-46D3-DD1B-955EBE0C2B80}"/>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Guidance for Chemicals of Special Concern</a:t>
            </a:r>
          </a:p>
        </p:txBody>
      </p:sp>
    </p:spTree>
    <p:custDataLst>
      <p:tags r:id="rId1"/>
    </p:custDataLst>
    <p:extLst>
      <p:ext uri="{BB962C8B-B14F-4D97-AF65-F5344CB8AC3E}">
        <p14:creationId xmlns:p14="http://schemas.microsoft.com/office/powerpoint/2010/main" val="4023090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Effect transition="in" filter="fade">
                                      <p:cBhvr>
                                        <p:cTn id="7" dur="500"/>
                                        <p:tgtEl>
                                          <p:spTgt spid="38917">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8917">
                                            <p:txEl>
                                              <p:pRg st="1" end="1"/>
                                            </p:txEl>
                                          </p:spTgt>
                                        </p:tgtEl>
                                        <p:attrNameLst>
                                          <p:attrName>style.visibility</p:attrName>
                                        </p:attrNameLst>
                                      </p:cBhvr>
                                      <p:to>
                                        <p:strVal val="visible"/>
                                      </p:to>
                                    </p:set>
                                    <p:animEffect transition="in" filter="fade">
                                      <p:cBhvr>
                                        <p:cTn id="11" dur="500"/>
                                        <p:tgtEl>
                                          <p:spTgt spid="38917">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8917">
                                            <p:txEl>
                                              <p:pRg st="2" end="2"/>
                                            </p:txEl>
                                          </p:spTgt>
                                        </p:tgtEl>
                                        <p:attrNameLst>
                                          <p:attrName>style.visibility</p:attrName>
                                        </p:attrNameLst>
                                      </p:cBhvr>
                                      <p:to>
                                        <p:strVal val="visible"/>
                                      </p:to>
                                    </p:set>
                                    <p:animEffect transition="in" filter="fade">
                                      <p:cBhvr>
                                        <p:cTn id="14" dur="500"/>
                                        <p:tgtEl>
                                          <p:spTgt spid="38917">
                                            <p:txEl>
                                              <p:pRg st="2" end="2"/>
                                            </p:txEl>
                                          </p:spTgt>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38917">
                                            <p:txEl>
                                              <p:pRg st="3" end="3"/>
                                            </p:txEl>
                                          </p:spTgt>
                                        </p:tgtEl>
                                        <p:attrNameLst>
                                          <p:attrName>style.visibility</p:attrName>
                                        </p:attrNameLst>
                                      </p:cBhvr>
                                      <p:to>
                                        <p:strVal val="visible"/>
                                      </p:to>
                                    </p:set>
                                    <p:animEffect transition="in" filter="fade">
                                      <p:cBhvr>
                                        <p:cTn id="18" dur="500"/>
                                        <p:tgtEl>
                                          <p:spTgt spid="38917">
                                            <p:txEl>
                                              <p:pRg st="3" end="3"/>
                                            </p:txEl>
                                          </p:spTgt>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38917">
                                            <p:txEl>
                                              <p:pRg st="4" end="4"/>
                                            </p:txEl>
                                          </p:spTgt>
                                        </p:tgtEl>
                                        <p:attrNameLst>
                                          <p:attrName>style.visibility</p:attrName>
                                        </p:attrNameLst>
                                      </p:cBhvr>
                                      <p:to>
                                        <p:strVal val="visible"/>
                                      </p:to>
                                    </p:set>
                                    <p:animEffect transition="in" filter="fade">
                                      <p:cBhvr>
                                        <p:cTn id="22" dur="500"/>
                                        <p:tgtEl>
                                          <p:spTgt spid="38917">
                                            <p:txEl>
                                              <p:pRg st="4" end="4"/>
                                            </p:txEl>
                                          </p:spTgt>
                                        </p:tgtEl>
                                      </p:cBhvr>
                                    </p:animEffect>
                                  </p:childTnLst>
                                </p:cTn>
                              </p:par>
                            </p:childTnLst>
                          </p:cTn>
                        </p:par>
                        <p:par>
                          <p:cTn id="23" fill="hold" nodeType="afterGroup">
                            <p:stCondLst>
                              <p:cond delay="2000"/>
                            </p:stCondLst>
                            <p:childTnLst>
                              <p:par>
                                <p:cTn id="24" presetID="10" presetClass="entr" presetSubtype="0" fill="hold" nodeType="afterEffect">
                                  <p:stCondLst>
                                    <p:cond delay="0"/>
                                  </p:stCondLst>
                                  <p:childTnLst>
                                    <p:set>
                                      <p:cBhvr>
                                        <p:cTn id="25" dur="1" fill="hold">
                                          <p:stCondLst>
                                            <p:cond delay="0"/>
                                          </p:stCondLst>
                                        </p:cTn>
                                        <p:tgtEl>
                                          <p:spTgt spid="38917">
                                            <p:txEl>
                                              <p:pRg st="5" end="5"/>
                                            </p:txEl>
                                          </p:spTgt>
                                        </p:tgtEl>
                                        <p:attrNameLst>
                                          <p:attrName>style.visibility</p:attrName>
                                        </p:attrNameLst>
                                      </p:cBhvr>
                                      <p:to>
                                        <p:strVal val="visible"/>
                                      </p:to>
                                    </p:set>
                                    <p:animEffect transition="in" filter="fade">
                                      <p:cBhvr>
                                        <p:cTn id="26" dur="500"/>
                                        <p:tgtEl>
                                          <p:spTgt spid="389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516CE-4EDC-CD9B-7F38-C0FDB45FD199}"/>
              </a:ext>
            </a:extLst>
          </p:cNvPr>
          <p:cNvSpPr>
            <a:spLocks noGrp="1"/>
          </p:cNvSpPr>
          <p:nvPr>
            <p:ph type="title"/>
          </p:nvPr>
        </p:nvSpPr>
        <p:spPr/>
        <p:txBody>
          <a:bodyPr/>
          <a:lstStyle/>
          <a:p>
            <a:r>
              <a:rPr lang="en-US">
                <a:latin typeface="Arial"/>
                <a:cs typeface="Arial"/>
              </a:rPr>
              <a:t>PFAS</a:t>
            </a:r>
            <a:endParaRPr lang="en-US"/>
          </a:p>
        </p:txBody>
      </p:sp>
      <p:sp>
        <p:nvSpPr>
          <p:cNvPr id="3" name="Text Placeholder 2">
            <a:extLst>
              <a:ext uri="{FF2B5EF4-FFF2-40B4-BE49-F238E27FC236}">
                <a16:creationId xmlns:a16="http://schemas.microsoft.com/office/drawing/2014/main" id="{9F950654-AEC5-21AC-55AD-C4C25655405F}"/>
              </a:ext>
            </a:extLst>
          </p:cNvPr>
          <p:cNvSpPr>
            <a:spLocks noGrp="1"/>
          </p:cNvSpPr>
          <p:nvPr>
            <p:ph type="body" sz="quarter" idx="10"/>
          </p:nvPr>
        </p:nvSpPr>
        <p:spPr>
          <a:xfrm>
            <a:off x="481668" y="1630838"/>
            <a:ext cx="11037887" cy="3996964"/>
          </a:xfrm>
        </p:spPr>
        <p:txBody>
          <a:bodyPr lIns="91440" tIns="45720" rIns="91440" bIns="45720" anchor="t"/>
          <a:lstStyle/>
          <a:p>
            <a:r>
              <a:rPr lang="en-US" sz="1800" b="0">
                <a:latin typeface="Arial"/>
                <a:cs typeface="Arial"/>
              </a:rPr>
              <a:t>PFAS have been used to formulate some firefighting foams (e.g., aqueous film forming foam (AFFF)) that have been stored and used at facilities for fire suppression, fire training, and flammable vapor suppression.</a:t>
            </a:r>
            <a:endParaRPr lang="en-US" sz="1800">
              <a:latin typeface="Arial"/>
              <a:cs typeface="Arial"/>
            </a:endParaRPr>
          </a:p>
          <a:p>
            <a:pPr>
              <a:spcBef>
                <a:spcPts val="0"/>
              </a:spcBef>
            </a:pPr>
            <a:endParaRPr lang="en-US" sz="1600">
              <a:latin typeface="Arial"/>
              <a:cs typeface="Arial"/>
            </a:endParaRPr>
          </a:p>
          <a:p>
            <a:pPr>
              <a:spcBef>
                <a:spcPts val="0"/>
              </a:spcBef>
              <a:spcAft>
                <a:spcPts val="400"/>
              </a:spcAft>
            </a:pPr>
            <a:r>
              <a:rPr lang="en-US" sz="1800">
                <a:latin typeface="Arial"/>
                <a:cs typeface="Arial"/>
              </a:rPr>
              <a:t>Chemicals present in fire suppression equipment that is used and maintained on site</a:t>
            </a:r>
          </a:p>
          <a:p>
            <a:pPr marL="285750" indent="-285750">
              <a:spcBef>
                <a:spcPts val="0"/>
              </a:spcBef>
              <a:buFont typeface="Arial"/>
              <a:buChar char="•"/>
            </a:pPr>
            <a:r>
              <a:rPr lang="en-US" sz="1500" b="0">
                <a:latin typeface="Arial"/>
                <a:cs typeface="Arial"/>
              </a:rPr>
              <a:t>Use of a fire suppression system for system testing, training, or to suppress a fire as part of an emergency response would constitute otherwise use of the TRI-listed chemicals in the firefighting foam, per </a:t>
            </a:r>
            <a:r>
              <a:rPr lang="en-US" sz="1500" b="0" u="sng">
                <a:latin typeface="Arial"/>
                <a:cs typeface="Arial"/>
                <a:hlinkClick r:id="rId3">
                  <a:extLst>
                    <a:ext uri="{A12FA001-AC4F-418D-AE19-62706E023703}">
                      <ahyp:hlinkClr xmlns:ahyp="http://schemas.microsoft.com/office/drawing/2018/hyperlinkcolor" val="tx"/>
                    </a:ext>
                  </a:extLst>
                </a:hlinkClick>
              </a:rPr>
              <a:t>the definition of otherwise use in the TRI Reporting Forms and Instructions, Section B.3.a</a:t>
            </a:r>
            <a:r>
              <a:rPr lang="en-US" sz="1500" b="0">
                <a:latin typeface="Arial"/>
                <a:cs typeface="Arial"/>
              </a:rPr>
              <a:t>.</a:t>
            </a:r>
          </a:p>
          <a:p>
            <a:pPr marL="285750" indent="-285750">
              <a:spcBef>
                <a:spcPts val="0"/>
              </a:spcBef>
              <a:buFont typeface="Arial"/>
              <a:buChar char="•"/>
            </a:pPr>
            <a:endParaRPr lang="en-US" sz="1600">
              <a:latin typeface="Arial"/>
              <a:cs typeface="Arial"/>
            </a:endParaRPr>
          </a:p>
          <a:p>
            <a:pPr>
              <a:spcBef>
                <a:spcPts val="0"/>
              </a:spcBef>
              <a:spcAft>
                <a:spcPts val="400"/>
              </a:spcAft>
            </a:pPr>
            <a:r>
              <a:rPr lang="en-US" sz="1600">
                <a:latin typeface="Arial"/>
                <a:cs typeface="Arial"/>
              </a:rPr>
              <a:t>Chemicals present in fire suppression equipment that is not used</a:t>
            </a:r>
          </a:p>
          <a:p>
            <a:pPr marL="285750" indent="-283464">
              <a:spcBef>
                <a:spcPts val="0"/>
              </a:spcBef>
              <a:spcAft>
                <a:spcPts val="400"/>
              </a:spcAft>
              <a:buFont typeface="Arial"/>
              <a:buChar char="•"/>
            </a:pPr>
            <a:r>
              <a:rPr lang="en-US" sz="1500" b="0">
                <a:latin typeface="Arial"/>
                <a:cs typeface="Arial"/>
              </a:rPr>
              <a:t>Storage is not considered a M/P/OU activity. </a:t>
            </a:r>
          </a:p>
          <a:p>
            <a:pPr marL="285750" indent="-283464">
              <a:spcBef>
                <a:spcPts val="0"/>
              </a:spcBef>
              <a:spcAft>
                <a:spcPts val="400"/>
              </a:spcAft>
              <a:buFont typeface="Arial"/>
              <a:buChar char="•"/>
            </a:pPr>
            <a:r>
              <a:rPr lang="en-US" sz="1500" b="0">
                <a:latin typeface="Arial"/>
                <a:cs typeface="Arial"/>
              </a:rPr>
              <a:t>A facility receiving and incorporating AFFF into a fire suppression system on site is considered to be storing the AFFF for intended future use. The placement of AFFF into a fire suppression system is not an otherwise use activity for TRI reporting purposes, until the AFFF is released from the system.</a:t>
            </a:r>
          </a:p>
          <a:p>
            <a:pPr marL="285750" indent="-283464">
              <a:spcBef>
                <a:spcPts val="0"/>
              </a:spcBef>
              <a:spcAft>
                <a:spcPts val="400"/>
              </a:spcAft>
              <a:buFont typeface="Arial"/>
              <a:buChar char="•"/>
            </a:pPr>
            <a:r>
              <a:rPr lang="en-US" sz="1500" b="0">
                <a:latin typeface="Arial"/>
                <a:cs typeface="Arial"/>
              </a:rPr>
              <a:t>An accidental release is not otherwise use and is therefore not a threshold activity. Note that, while an accidental spill is not itself a threshold activity, an accidental spill may be a reportable release if a reporting threshold is otherwise exceeded.</a:t>
            </a:r>
            <a:endParaRPr lang="en-US" sz="1500">
              <a:latin typeface="Arial"/>
              <a:cs typeface="Arial"/>
            </a:endParaRPr>
          </a:p>
          <a:p>
            <a:r>
              <a:rPr lang="en-US" sz="1500" b="0">
                <a:latin typeface="Arial"/>
                <a:cs typeface="Arial"/>
              </a:rPr>
              <a:t>See </a:t>
            </a:r>
            <a:r>
              <a:rPr lang="en-US" sz="1500" b="0">
                <a:latin typeface="Arial"/>
                <a:cs typeface="Arial"/>
                <a:hlinkClick r:id="rId4"/>
              </a:rPr>
              <a:t>guideme.epa.gov/ords/guideme_ext/f?p=GUIDEME:GD::::RP:gd:pfas_resources</a:t>
            </a:r>
            <a:r>
              <a:rPr lang="en-US" sz="1500" b="0">
                <a:latin typeface="Arial"/>
                <a:cs typeface="Arial"/>
              </a:rPr>
              <a:t> for more on TRI PFAS reporting.</a:t>
            </a:r>
            <a:endParaRPr lang="en-US" sz="1500"/>
          </a:p>
        </p:txBody>
      </p:sp>
      <p:sp>
        <p:nvSpPr>
          <p:cNvPr id="4" name="TextBox 3">
            <a:extLst>
              <a:ext uri="{FF2B5EF4-FFF2-40B4-BE49-F238E27FC236}">
                <a16:creationId xmlns:a16="http://schemas.microsoft.com/office/drawing/2014/main" id="{56347A02-EE53-C7F8-F176-59D69E555287}"/>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Guidance for Chemicals of Special Concern</a:t>
            </a:r>
          </a:p>
        </p:txBody>
      </p:sp>
    </p:spTree>
    <p:extLst>
      <p:ext uri="{BB962C8B-B14F-4D97-AF65-F5344CB8AC3E}">
        <p14:creationId xmlns:p14="http://schemas.microsoft.com/office/powerpoint/2010/main" val="2478272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344026" y="1417367"/>
            <a:ext cx="8714374" cy="573371"/>
          </a:xfrm>
        </p:spPr>
        <p:txBody>
          <a:bodyPr>
            <a:normAutofit/>
          </a:bodyPr>
          <a:lstStyle/>
          <a:p>
            <a:r>
              <a:rPr lang="en-US"/>
              <a:t>SECTION 4: </a:t>
            </a:r>
            <a:r>
              <a:rPr lang="en-US" b="0"/>
              <a:t>TOOLS AND ASSISTANCE</a:t>
            </a:r>
          </a:p>
        </p:txBody>
      </p:sp>
    </p:spTree>
    <p:custDataLst>
      <p:tags r:id="rId1"/>
    </p:custDataLst>
    <p:extLst>
      <p:ext uri="{BB962C8B-B14F-4D97-AF65-F5344CB8AC3E}">
        <p14:creationId xmlns:p14="http://schemas.microsoft.com/office/powerpoint/2010/main" val="2035421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a:lstStyle/>
          <a:p>
            <a:r>
              <a:rPr lang="en-US" altLang="en-US"/>
              <a:t>www.epa.gov/tri</a:t>
            </a:r>
          </a:p>
        </p:txBody>
      </p:sp>
      <p:sp>
        <p:nvSpPr>
          <p:cNvPr id="51205" name="Rectangle 3"/>
          <p:cNvSpPr>
            <a:spLocks noGrp="1" noChangeArrowheads="1"/>
          </p:cNvSpPr>
          <p:nvPr>
            <p:ph type="body" sz="quarter" idx="10"/>
          </p:nvPr>
        </p:nvSpPr>
        <p:spPr>
          <a:xfrm>
            <a:off x="481013" y="1734532"/>
            <a:ext cx="9183687" cy="3996343"/>
          </a:xfrm>
        </p:spPr>
        <p:txBody>
          <a:bodyPr/>
          <a:lstStyle/>
          <a:p>
            <a:r>
              <a:rPr lang="en-US" altLang="en-US" dirty="0"/>
              <a:t>TRI website for reporting materials and guidance includes:</a:t>
            </a:r>
          </a:p>
          <a:p>
            <a:pPr lvl="1"/>
            <a:r>
              <a:rPr lang="en-US" altLang="en-US" dirty="0"/>
              <a:t>Electronic versions, or links to electronic versions, of the statutes, regulations, executive orders, chemical-specific guidance documents, and industry-specific guidance documents</a:t>
            </a:r>
          </a:p>
          <a:p>
            <a:r>
              <a:rPr lang="en-US" altLang="en-US" dirty="0"/>
              <a:t>TRI </a:t>
            </a:r>
            <a:r>
              <a:rPr lang="en-US" altLang="en-US" dirty="0" err="1"/>
              <a:t>GuideME</a:t>
            </a:r>
            <a:endParaRPr lang="en-US" altLang="en-US" dirty="0"/>
          </a:p>
          <a:p>
            <a:pPr lvl="1">
              <a:spcAft>
                <a:spcPts val="300"/>
              </a:spcAft>
            </a:pPr>
            <a:r>
              <a:rPr lang="en-US" altLang="en-US" dirty="0"/>
              <a:t>Available at </a:t>
            </a:r>
            <a:r>
              <a:rPr lang="en-US" altLang="en-US" dirty="0">
                <a:hlinkClick r:id="rId4"/>
              </a:rPr>
              <a:t>guideme.epa.gov  </a:t>
            </a:r>
            <a:endParaRPr lang="en-US" altLang="en-US" dirty="0"/>
          </a:p>
          <a:p>
            <a:pPr lvl="1">
              <a:spcAft>
                <a:spcPts val="300"/>
              </a:spcAft>
            </a:pPr>
            <a:r>
              <a:rPr lang="en-US" altLang="en-US" dirty="0"/>
              <a:t>View the Reporting Forms and Instructions</a:t>
            </a:r>
          </a:p>
          <a:p>
            <a:pPr lvl="1">
              <a:spcAft>
                <a:spcPts val="300"/>
              </a:spcAft>
            </a:pPr>
            <a:r>
              <a:rPr lang="en-US" altLang="en-US" dirty="0"/>
              <a:t>Browse frequently asked questions and answers</a:t>
            </a:r>
          </a:p>
          <a:p>
            <a:pPr lvl="1">
              <a:spcAft>
                <a:spcPts val="300"/>
              </a:spcAft>
            </a:pPr>
            <a:r>
              <a:rPr lang="en-US" altLang="en-US" dirty="0"/>
              <a:t>Browse guidance materials</a:t>
            </a:r>
          </a:p>
          <a:p>
            <a:pPr lvl="1">
              <a:spcAft>
                <a:spcPts val="300"/>
              </a:spcAft>
            </a:pPr>
            <a:r>
              <a:rPr lang="en-US" altLang="en-US" dirty="0"/>
              <a:t>View interactive TRI-listed chemical lists</a:t>
            </a:r>
          </a:p>
          <a:p>
            <a:pPr lvl="2"/>
            <a:endParaRPr lang="en-US" altLang="en-US" dirty="0"/>
          </a:p>
        </p:txBody>
      </p:sp>
      <p:sp>
        <p:nvSpPr>
          <p:cNvPr id="2" name="TextBox 1">
            <a:extLst>
              <a:ext uri="{FF2B5EF4-FFF2-40B4-BE49-F238E27FC236}">
                <a16:creationId xmlns:a16="http://schemas.microsoft.com/office/drawing/2014/main" id="{05AF9515-A882-8E9B-36C2-F11E069ED5BD}"/>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Tools and Assistance</a:t>
            </a:r>
          </a:p>
        </p:txBody>
      </p:sp>
    </p:spTree>
    <p:custDataLst>
      <p:tags r:id="rId1"/>
    </p:custDataLst>
    <p:extLst>
      <p:ext uri="{BB962C8B-B14F-4D97-AF65-F5344CB8AC3E}">
        <p14:creationId xmlns:p14="http://schemas.microsoft.com/office/powerpoint/2010/main" val="1987689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animEffect transition="in" filter="fade">
                                      <p:cBhvr>
                                        <p:cTn id="7" dur="500"/>
                                        <p:tgtEl>
                                          <p:spTgt spid="5120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05">
                                            <p:txEl>
                                              <p:pRg st="1" end="1"/>
                                            </p:txEl>
                                          </p:spTgt>
                                        </p:tgtEl>
                                        <p:attrNameLst>
                                          <p:attrName>style.visibility</p:attrName>
                                        </p:attrNameLst>
                                      </p:cBhvr>
                                      <p:to>
                                        <p:strVal val="visible"/>
                                      </p:to>
                                    </p:set>
                                    <p:animEffect transition="in" filter="fade">
                                      <p:cBhvr>
                                        <p:cTn id="10" dur="500"/>
                                        <p:tgtEl>
                                          <p:spTgt spid="5120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205">
                                            <p:txEl>
                                              <p:pRg st="2" end="2"/>
                                            </p:txEl>
                                          </p:spTgt>
                                        </p:tgtEl>
                                        <p:attrNameLst>
                                          <p:attrName>style.visibility</p:attrName>
                                        </p:attrNameLst>
                                      </p:cBhvr>
                                      <p:to>
                                        <p:strVal val="visible"/>
                                      </p:to>
                                    </p:set>
                                    <p:animEffect transition="in" filter="fade">
                                      <p:cBhvr>
                                        <p:cTn id="15" dur="500"/>
                                        <p:tgtEl>
                                          <p:spTgt spid="5120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05">
                                            <p:txEl>
                                              <p:pRg st="3" end="3"/>
                                            </p:txEl>
                                          </p:spTgt>
                                        </p:tgtEl>
                                        <p:attrNameLst>
                                          <p:attrName>style.visibility</p:attrName>
                                        </p:attrNameLst>
                                      </p:cBhvr>
                                      <p:to>
                                        <p:strVal val="visible"/>
                                      </p:to>
                                    </p:set>
                                    <p:animEffect transition="in" filter="fade">
                                      <p:cBhvr>
                                        <p:cTn id="18" dur="500"/>
                                        <p:tgtEl>
                                          <p:spTgt spid="5120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05">
                                            <p:txEl>
                                              <p:pRg st="4" end="4"/>
                                            </p:txEl>
                                          </p:spTgt>
                                        </p:tgtEl>
                                        <p:attrNameLst>
                                          <p:attrName>style.visibility</p:attrName>
                                        </p:attrNameLst>
                                      </p:cBhvr>
                                      <p:to>
                                        <p:strVal val="visible"/>
                                      </p:to>
                                    </p:set>
                                    <p:animEffect transition="in" filter="fade">
                                      <p:cBhvr>
                                        <p:cTn id="21" dur="500"/>
                                        <p:tgtEl>
                                          <p:spTgt spid="5120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05">
                                            <p:txEl>
                                              <p:pRg st="5" end="5"/>
                                            </p:txEl>
                                          </p:spTgt>
                                        </p:tgtEl>
                                        <p:attrNameLst>
                                          <p:attrName>style.visibility</p:attrName>
                                        </p:attrNameLst>
                                      </p:cBhvr>
                                      <p:to>
                                        <p:strVal val="visible"/>
                                      </p:to>
                                    </p:set>
                                    <p:animEffect transition="in" filter="fade">
                                      <p:cBhvr>
                                        <p:cTn id="24" dur="500"/>
                                        <p:tgtEl>
                                          <p:spTgt spid="5120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1205">
                                            <p:txEl>
                                              <p:pRg st="6" end="6"/>
                                            </p:txEl>
                                          </p:spTgt>
                                        </p:tgtEl>
                                        <p:attrNameLst>
                                          <p:attrName>style.visibility</p:attrName>
                                        </p:attrNameLst>
                                      </p:cBhvr>
                                      <p:to>
                                        <p:strVal val="visible"/>
                                      </p:to>
                                    </p:set>
                                    <p:animEffect transition="in" filter="fade">
                                      <p:cBhvr>
                                        <p:cTn id="27" dur="500"/>
                                        <p:tgtEl>
                                          <p:spTgt spid="5120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1205">
                                            <p:txEl>
                                              <p:pRg st="7" end="7"/>
                                            </p:txEl>
                                          </p:spTgt>
                                        </p:tgtEl>
                                        <p:attrNameLst>
                                          <p:attrName>style.visibility</p:attrName>
                                        </p:attrNameLst>
                                      </p:cBhvr>
                                      <p:to>
                                        <p:strVal val="visible"/>
                                      </p:to>
                                    </p:set>
                                    <p:animEffect transition="in" filter="fade">
                                      <p:cBhvr>
                                        <p:cTn id="30" dur="500"/>
                                        <p:tgtEl>
                                          <p:spTgt spid="512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lstStyle/>
          <a:p>
            <a:r>
              <a:rPr lang="en-US" altLang="en-US"/>
              <a:t>Reference Sources</a:t>
            </a:r>
          </a:p>
        </p:txBody>
      </p:sp>
      <p:sp>
        <p:nvSpPr>
          <p:cNvPr id="39941" name="Rectangle 3"/>
          <p:cNvSpPr>
            <a:spLocks noGrp="1" noChangeArrowheads="1"/>
          </p:cNvSpPr>
          <p:nvPr>
            <p:ph type="body" sz="quarter" idx="10"/>
          </p:nvPr>
        </p:nvSpPr>
        <p:spPr>
          <a:xfrm>
            <a:off x="481013" y="1734532"/>
            <a:ext cx="10364787" cy="3996343"/>
          </a:xfrm>
        </p:spPr>
        <p:txBody>
          <a:bodyPr/>
          <a:lstStyle/>
          <a:p>
            <a:r>
              <a:rPr lang="en-US"/>
              <a:t>EPA Industry Guidance: </a:t>
            </a:r>
          </a:p>
          <a:p>
            <a:pPr lvl="1"/>
            <a:r>
              <a:rPr lang="en-US">
                <a:hlinkClick r:id="rId4"/>
              </a:rPr>
              <a:t>guideme.epa.gov/ords/guideme_ext/f?p=guideme:gd-list</a:t>
            </a:r>
            <a:r>
              <a:rPr lang="en-US"/>
              <a:t> </a:t>
            </a:r>
          </a:p>
          <a:p>
            <a:r>
              <a:rPr lang="en-US"/>
              <a:t>AP-42: Compilation of Air Pollutant Emission Factors:</a:t>
            </a:r>
          </a:p>
          <a:p>
            <a:pPr lvl="1"/>
            <a:r>
              <a:rPr lang="en-US">
                <a:hlinkClick r:id="rId5"/>
              </a:rPr>
              <a:t>www.epa.gov/air-emissions-factors-and-quantification/ap-42-compilation-air-emissions-factors</a:t>
            </a:r>
            <a:r>
              <a:rPr lang="en-US"/>
              <a:t> </a:t>
            </a:r>
          </a:p>
          <a:p>
            <a:r>
              <a:rPr lang="en-US"/>
              <a:t>Technology Transfer Network:</a:t>
            </a:r>
          </a:p>
          <a:p>
            <a:pPr lvl="1"/>
            <a:r>
              <a:rPr lang="en-US">
                <a:hlinkClick r:id="rId6"/>
              </a:rPr>
              <a:t>www.epa.gov/technical-air-pollution-resources</a:t>
            </a:r>
            <a:endParaRPr lang="en-US"/>
          </a:p>
          <a:p>
            <a:pPr lvl="1"/>
            <a:r>
              <a:rPr lang="en-US"/>
              <a:t>AP-42</a:t>
            </a:r>
          </a:p>
          <a:p>
            <a:pPr lvl="1"/>
            <a:r>
              <a:rPr lang="en-US"/>
              <a:t>WATER9 program</a:t>
            </a:r>
          </a:p>
          <a:p>
            <a:pPr lvl="1"/>
            <a:r>
              <a:rPr lang="en-US"/>
              <a:t>TANKS program</a:t>
            </a:r>
          </a:p>
          <a:p>
            <a:r>
              <a:rPr lang="en-US"/>
              <a:t>Perry's Chemical Engineer's Handbook; CRC Handbook of Chemistry and Physics; Lange's Handbook of Chemistry</a:t>
            </a:r>
          </a:p>
        </p:txBody>
      </p:sp>
      <p:sp>
        <p:nvSpPr>
          <p:cNvPr id="2" name="TextBox 1">
            <a:extLst>
              <a:ext uri="{FF2B5EF4-FFF2-40B4-BE49-F238E27FC236}">
                <a16:creationId xmlns:a16="http://schemas.microsoft.com/office/drawing/2014/main" id="{EAA4AFA6-9A22-1361-51D7-9671E428925C}"/>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Tools and Assistance</a:t>
            </a:r>
          </a:p>
        </p:txBody>
      </p:sp>
    </p:spTree>
    <p:custDataLst>
      <p:tags r:id="rId1"/>
    </p:custDataLst>
    <p:extLst>
      <p:ext uri="{BB962C8B-B14F-4D97-AF65-F5344CB8AC3E}">
        <p14:creationId xmlns:p14="http://schemas.microsoft.com/office/powerpoint/2010/main" val="3219039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 calcmode="lin" valueType="num">
                                      <p:cBhvr>
                                        <p:cTn id="7" dur="500" fill="hold"/>
                                        <p:tgtEl>
                                          <p:spTgt spid="3994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94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9941">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9941">
                                            <p:txEl>
                                              <p:pRg st="1" end="1"/>
                                            </p:txEl>
                                          </p:spTgt>
                                        </p:tgtEl>
                                        <p:attrNameLst>
                                          <p:attrName>style.visibility</p:attrName>
                                        </p:attrNameLst>
                                      </p:cBhvr>
                                      <p:to>
                                        <p:strVal val="visible"/>
                                      </p:to>
                                    </p:set>
                                    <p:anim calcmode="lin" valueType="num">
                                      <p:cBhvr>
                                        <p:cTn id="12" dur="500" fill="hold"/>
                                        <p:tgtEl>
                                          <p:spTgt spid="3994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994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9941">
                                            <p:txEl>
                                              <p:pRg st="1" end="1"/>
                                            </p:txEl>
                                          </p:spTgt>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9941">
                                            <p:txEl>
                                              <p:pRg st="2" end="2"/>
                                            </p:txEl>
                                          </p:spTgt>
                                        </p:tgtEl>
                                        <p:attrNameLst>
                                          <p:attrName>style.visibility</p:attrName>
                                        </p:attrNameLst>
                                      </p:cBhvr>
                                      <p:to>
                                        <p:strVal val="visible"/>
                                      </p:to>
                                    </p:set>
                                    <p:anim calcmode="lin" valueType="num">
                                      <p:cBhvr>
                                        <p:cTn id="19" dur="500" fill="hold"/>
                                        <p:tgtEl>
                                          <p:spTgt spid="3994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9941">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9941">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9941">
                                            <p:txEl>
                                              <p:pRg st="3" end="3"/>
                                            </p:txEl>
                                          </p:spTgt>
                                        </p:tgtEl>
                                        <p:attrNameLst>
                                          <p:attrName>style.visibility</p:attrName>
                                        </p:attrNameLst>
                                      </p:cBhvr>
                                      <p:to>
                                        <p:strVal val="visible"/>
                                      </p:to>
                                    </p:set>
                                    <p:anim calcmode="lin" valueType="num">
                                      <p:cBhvr>
                                        <p:cTn id="24" dur="500" fill="hold"/>
                                        <p:tgtEl>
                                          <p:spTgt spid="39941">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9941">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9941">
                                            <p:txEl>
                                              <p:pRg st="3" end="3"/>
                                            </p:txEl>
                                          </p:spTgt>
                                        </p:tgtEl>
                                      </p:cBhvr>
                                    </p:animEffect>
                                  </p:childTnLst>
                                </p:cTn>
                              </p:par>
                            </p:childTnLst>
                          </p:cTn>
                        </p:par>
                      </p:childTnLst>
                    </p:cTn>
                  </p:par>
                  <p:par>
                    <p:cTn id="27" fill="hold">
                      <p:stCondLst>
                        <p:cond delay="indefinite"/>
                      </p:stCondLst>
                      <p:childTnLst>
                        <p:par>
                          <p:cTn id="28" fill="hold" nodeType="after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9941">
                                            <p:txEl>
                                              <p:pRg st="4" end="4"/>
                                            </p:txEl>
                                          </p:spTgt>
                                        </p:tgtEl>
                                        <p:attrNameLst>
                                          <p:attrName>style.visibility</p:attrName>
                                        </p:attrNameLst>
                                      </p:cBhvr>
                                      <p:to>
                                        <p:strVal val="visible"/>
                                      </p:to>
                                    </p:set>
                                    <p:anim calcmode="lin" valueType="num">
                                      <p:cBhvr>
                                        <p:cTn id="31" dur="500" fill="hold"/>
                                        <p:tgtEl>
                                          <p:spTgt spid="3994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9941">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9941">
                                            <p:txEl>
                                              <p:pRg st="4" end="4"/>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39941">
                                            <p:txEl>
                                              <p:pRg st="5" end="5"/>
                                            </p:txEl>
                                          </p:spTgt>
                                        </p:tgtEl>
                                        <p:attrNameLst>
                                          <p:attrName>style.visibility</p:attrName>
                                        </p:attrNameLst>
                                      </p:cBhvr>
                                      <p:to>
                                        <p:strVal val="visible"/>
                                      </p:to>
                                    </p:set>
                                    <p:anim calcmode="lin" valueType="num">
                                      <p:cBhvr>
                                        <p:cTn id="36" dur="500" fill="hold"/>
                                        <p:tgtEl>
                                          <p:spTgt spid="39941">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9941">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9941">
                                            <p:txEl>
                                              <p:pRg st="5" end="5"/>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9941">
                                            <p:txEl>
                                              <p:pRg st="6" end="6"/>
                                            </p:txEl>
                                          </p:spTgt>
                                        </p:tgtEl>
                                        <p:attrNameLst>
                                          <p:attrName>style.visibility</p:attrName>
                                        </p:attrNameLst>
                                      </p:cBhvr>
                                      <p:to>
                                        <p:strVal val="visible"/>
                                      </p:to>
                                    </p:set>
                                    <p:anim calcmode="lin" valueType="num">
                                      <p:cBhvr>
                                        <p:cTn id="41" dur="500" fill="hold"/>
                                        <p:tgtEl>
                                          <p:spTgt spid="39941">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9941">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39941">
                                            <p:txEl>
                                              <p:pRg st="6" end="6"/>
                                            </p:txEl>
                                          </p:spTgt>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9941">
                                            <p:txEl>
                                              <p:pRg st="7" end="7"/>
                                            </p:txEl>
                                          </p:spTgt>
                                        </p:tgtEl>
                                        <p:attrNameLst>
                                          <p:attrName>style.visibility</p:attrName>
                                        </p:attrNameLst>
                                      </p:cBhvr>
                                      <p:to>
                                        <p:strVal val="visible"/>
                                      </p:to>
                                    </p:set>
                                    <p:anim calcmode="lin" valueType="num">
                                      <p:cBhvr>
                                        <p:cTn id="46" dur="500" fill="hold"/>
                                        <p:tgtEl>
                                          <p:spTgt spid="39941">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9941">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9941">
                                            <p:txEl>
                                              <p:pRg st="7" end="7"/>
                                            </p:txEl>
                                          </p:spTgt>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9941">
                                            <p:txEl>
                                              <p:pRg st="8" end="8"/>
                                            </p:txEl>
                                          </p:spTgt>
                                        </p:tgtEl>
                                        <p:attrNameLst>
                                          <p:attrName>style.visibility</p:attrName>
                                        </p:attrNameLst>
                                      </p:cBhvr>
                                      <p:to>
                                        <p:strVal val="visible"/>
                                      </p:to>
                                    </p:set>
                                    <p:anim calcmode="lin" valueType="num">
                                      <p:cBhvr>
                                        <p:cTn id="51" dur="500" fill="hold"/>
                                        <p:tgtEl>
                                          <p:spTgt spid="39941">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39941">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39941">
                                            <p:txEl>
                                              <p:pRg st="8" end="8"/>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39941">
                                            <p:txEl>
                                              <p:pRg st="9" end="9"/>
                                            </p:txEl>
                                          </p:spTgt>
                                        </p:tgtEl>
                                        <p:attrNameLst>
                                          <p:attrName>style.visibility</p:attrName>
                                        </p:attrNameLst>
                                      </p:cBhvr>
                                      <p:to>
                                        <p:strVal val="visible"/>
                                      </p:to>
                                    </p:set>
                                    <p:anim calcmode="lin" valueType="num">
                                      <p:cBhvr>
                                        <p:cTn id="58" dur="500" fill="hold"/>
                                        <p:tgtEl>
                                          <p:spTgt spid="39941">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39941">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3994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F9C8722-65FD-114D-877C-0B7A2603E296}"/>
              </a:ext>
            </a:extLst>
          </p:cNvPr>
          <p:cNvSpPr>
            <a:spLocks noGrp="1"/>
          </p:cNvSpPr>
          <p:nvPr>
            <p:ph type="title"/>
          </p:nvPr>
        </p:nvSpPr>
        <p:spPr/>
        <p:txBody>
          <a:bodyPr/>
          <a:lstStyle/>
          <a:p>
            <a:r>
              <a:rPr lang="en-US" altLang="en-US"/>
              <a:t>Pollution Prevention (P2) Information</a:t>
            </a:r>
            <a:endParaRPr lang="en-US"/>
          </a:p>
        </p:txBody>
      </p:sp>
      <p:sp>
        <p:nvSpPr>
          <p:cNvPr id="9" name="Text Placeholder 8">
            <a:extLst>
              <a:ext uri="{FF2B5EF4-FFF2-40B4-BE49-F238E27FC236}">
                <a16:creationId xmlns:a16="http://schemas.microsoft.com/office/drawing/2014/main" id="{6DEA58A7-231C-4F42-B0C6-E0398F20A3C9}"/>
              </a:ext>
            </a:extLst>
          </p:cNvPr>
          <p:cNvSpPr>
            <a:spLocks noGrp="1"/>
          </p:cNvSpPr>
          <p:nvPr>
            <p:ph type="body" sz="quarter" idx="10"/>
          </p:nvPr>
        </p:nvSpPr>
        <p:spPr>
          <a:xfrm>
            <a:off x="481014" y="2260600"/>
            <a:ext cx="5337724" cy="3470275"/>
          </a:xfrm>
        </p:spPr>
        <p:txBody>
          <a:bodyPr/>
          <a:lstStyle/>
          <a:p>
            <a:r>
              <a:rPr lang="en-US" altLang="en-US" b="0"/>
              <a:t>Visit the </a:t>
            </a:r>
            <a:r>
              <a:rPr lang="en-US" altLang="en-US"/>
              <a:t>TRI Pollution Prevention webpage</a:t>
            </a:r>
          </a:p>
          <a:p>
            <a:pPr lvl="1"/>
            <a:r>
              <a:rPr lang="en-US">
                <a:hlinkClick r:id="rId4"/>
              </a:rPr>
              <a:t>www.epa.gov/tri/p2</a:t>
            </a:r>
            <a:endParaRPr lang="en-US"/>
          </a:p>
          <a:p>
            <a:pPr indent="-228600"/>
            <a:r>
              <a:rPr lang="en-US" altLang="en-US"/>
              <a:t>P2 Reporting Guide</a:t>
            </a:r>
          </a:p>
          <a:p>
            <a:pPr marL="800100" lvl="1" indent="-342900"/>
            <a:r>
              <a:rPr lang="en-US" altLang="en-US">
                <a:hlinkClick r:id="rId5"/>
              </a:rPr>
              <a:t>guideme.epa.gov/</a:t>
            </a:r>
            <a:r>
              <a:rPr lang="en-US" altLang="en-US" err="1">
                <a:hlinkClick r:id="rId5"/>
              </a:rPr>
              <a:t>ords</a:t>
            </a:r>
            <a:r>
              <a:rPr lang="en-US" altLang="en-US">
                <a:hlinkClick r:id="rId5"/>
              </a:rPr>
              <a:t>/</a:t>
            </a:r>
            <a:r>
              <a:rPr lang="en-US" altLang="en-US" err="1">
                <a:hlinkClick r:id="rId5"/>
              </a:rPr>
              <a:t>guideme_ext</a:t>
            </a:r>
            <a:r>
              <a:rPr lang="en-US" altLang="en-US">
                <a:hlinkClick r:id="rId5"/>
              </a:rPr>
              <a:t>/</a:t>
            </a:r>
            <a:r>
              <a:rPr lang="en-US" altLang="en-US" err="1">
                <a:hlinkClick r:id="rId5"/>
              </a:rPr>
              <a:t>f?p</a:t>
            </a:r>
            <a:r>
              <a:rPr lang="en-US" altLang="en-US">
                <a:hlinkClick r:id="rId5"/>
              </a:rPr>
              <a:t>=</a:t>
            </a:r>
            <a:r>
              <a:rPr lang="en-US" altLang="en-US" err="1">
                <a:hlinkClick r:id="rId5"/>
              </a:rPr>
              <a:t>guideme:gd</a:t>
            </a:r>
            <a:r>
              <a:rPr lang="en-US" altLang="en-US">
                <a:hlinkClick r:id="rId5"/>
              </a:rPr>
              <a:t>:::::gd:p2_reporting_guide</a:t>
            </a:r>
            <a:r>
              <a:rPr lang="en-US" altLang="en-US"/>
              <a:t> </a:t>
            </a:r>
          </a:p>
        </p:txBody>
      </p:sp>
      <p:sp>
        <p:nvSpPr>
          <p:cNvPr id="19" name="Text Placeholder 18">
            <a:extLst>
              <a:ext uri="{FF2B5EF4-FFF2-40B4-BE49-F238E27FC236}">
                <a16:creationId xmlns:a16="http://schemas.microsoft.com/office/drawing/2014/main" id="{3F857420-CC05-064A-950F-E7CBF0DCD598}"/>
              </a:ext>
            </a:extLst>
          </p:cNvPr>
          <p:cNvSpPr>
            <a:spLocks noGrp="1"/>
          </p:cNvSpPr>
          <p:nvPr>
            <p:ph type="body" sz="quarter" idx="12"/>
          </p:nvPr>
        </p:nvSpPr>
        <p:spPr>
          <a:xfrm>
            <a:off x="6373261" y="2260599"/>
            <a:ext cx="5337725" cy="3470275"/>
          </a:xfrm>
        </p:spPr>
        <p:txBody>
          <a:bodyPr/>
          <a:lstStyle/>
          <a:p>
            <a:pPr>
              <a:spcBef>
                <a:spcPts val="1200"/>
              </a:spcBef>
              <a:spcAft>
                <a:spcPts val="600"/>
              </a:spcAft>
            </a:pPr>
            <a:r>
              <a:rPr lang="en-US"/>
              <a:t>P2 Resources Search Tool:</a:t>
            </a:r>
          </a:p>
          <a:p>
            <a:pPr lvl="1" indent="-342900"/>
            <a:r>
              <a:rPr lang="en-US">
                <a:hlinkClick r:id="rId6"/>
              </a:rPr>
              <a:t>www.epa.gov/p2/p2-resources-search</a:t>
            </a:r>
            <a:r>
              <a:rPr lang="en-US"/>
              <a:t> </a:t>
            </a:r>
          </a:p>
          <a:p>
            <a:r>
              <a:rPr lang="en-US"/>
              <a:t>Contact Info: </a:t>
            </a:r>
          </a:p>
          <a:p>
            <a:pPr lvl="1" indent="-342900">
              <a:spcAft>
                <a:spcPts val="300"/>
              </a:spcAft>
            </a:pPr>
            <a:r>
              <a:rPr lang="en-US" b="0"/>
              <a:t>Helpline: </a:t>
            </a:r>
            <a:r>
              <a:rPr lang="en-US" b="0">
                <a:hlinkClick r:id="rId7"/>
              </a:rPr>
              <a:t>www.epa.gov/p2/forms/contact-us-about-pollution-prevention#helpline</a:t>
            </a:r>
            <a:r>
              <a:rPr lang="en-US" b="0"/>
              <a:t> </a:t>
            </a:r>
          </a:p>
          <a:p>
            <a:pPr lvl="1" indent="-342900">
              <a:spcAft>
                <a:spcPts val="300"/>
              </a:spcAft>
            </a:pPr>
            <a:r>
              <a:rPr lang="en-US" b="0"/>
              <a:t>E-mail: </a:t>
            </a:r>
            <a:r>
              <a:rPr lang="en-US" b="0">
                <a:hlinkClick r:id="rId8"/>
              </a:rPr>
              <a:t>p2hub@epa.gov</a:t>
            </a:r>
            <a:r>
              <a:rPr lang="en-US" b="0"/>
              <a:t> </a:t>
            </a:r>
          </a:p>
          <a:p>
            <a:pPr lvl="1" indent="-342900">
              <a:spcAft>
                <a:spcPts val="300"/>
              </a:spcAft>
            </a:pPr>
            <a:r>
              <a:rPr lang="en-US" b="0"/>
              <a:t>Phone: (202) 566-0799</a:t>
            </a:r>
          </a:p>
        </p:txBody>
      </p:sp>
      <p:sp>
        <p:nvSpPr>
          <p:cNvPr id="2" name="TextBox 1">
            <a:extLst>
              <a:ext uri="{FF2B5EF4-FFF2-40B4-BE49-F238E27FC236}">
                <a16:creationId xmlns:a16="http://schemas.microsoft.com/office/drawing/2014/main" id="{50484F69-0C2E-EE2C-991A-9E687E6B64BB}"/>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Tools and Assistance</a:t>
            </a:r>
          </a:p>
        </p:txBody>
      </p:sp>
    </p:spTree>
    <p:custDataLst>
      <p:tags r:id="rId1"/>
    </p:custDataLst>
    <p:extLst>
      <p:ext uri="{BB962C8B-B14F-4D97-AF65-F5344CB8AC3E}">
        <p14:creationId xmlns:p14="http://schemas.microsoft.com/office/powerpoint/2010/main" val="11910463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r>
              <a:rPr lang="en-US" altLang="en-US"/>
              <a:t>TRI Contact Information</a:t>
            </a:r>
          </a:p>
        </p:txBody>
      </p:sp>
      <p:sp>
        <p:nvSpPr>
          <p:cNvPr id="41989" name="Rectangle 3"/>
          <p:cNvSpPr>
            <a:spLocks noGrp="1" noChangeArrowheads="1"/>
          </p:cNvSpPr>
          <p:nvPr>
            <p:ph type="body" sz="quarter" idx="11"/>
          </p:nvPr>
        </p:nvSpPr>
        <p:spPr/>
        <p:txBody>
          <a:bodyPr/>
          <a:lstStyle/>
          <a:p>
            <a:r>
              <a:rPr lang="en-US" altLang="en-US"/>
              <a:t>TRI Regulatory and Technical Support</a:t>
            </a:r>
          </a:p>
          <a:p>
            <a:pPr lvl="1">
              <a:spcAft>
                <a:spcPts val="400"/>
              </a:spcAft>
            </a:pPr>
            <a:r>
              <a:rPr lang="en-US"/>
              <a:t>For regulatory assistance, contact </a:t>
            </a:r>
            <a:r>
              <a:rPr lang="en-US" u="sng">
                <a:hlinkClick r:id="rId4"/>
              </a:rPr>
              <a:t>TRI.help@epa.gov</a:t>
            </a:r>
            <a:r>
              <a:rPr lang="en-US"/>
              <a:t>. </a:t>
            </a:r>
            <a:endParaRPr lang="en-US" altLang="en-US"/>
          </a:p>
          <a:p>
            <a:pPr lvl="1">
              <a:spcAft>
                <a:spcPts val="400"/>
              </a:spcAft>
            </a:pPr>
            <a:r>
              <a:rPr lang="en-US" altLang="en-US"/>
              <a:t>For technical questions related to TRI-MEweb and the Central Data Exchange (CDX), please contact the CDX Hotline at helpdesk@epacdx.net or call toll-free at (888) 890-1995.</a:t>
            </a:r>
          </a:p>
          <a:p>
            <a:r>
              <a:rPr lang="en-US" altLang="en-US"/>
              <a:t>TRI Regional Coordinators</a:t>
            </a:r>
          </a:p>
          <a:p>
            <a:pPr marL="693738" lvl="1" indent="-342900"/>
            <a:r>
              <a:rPr lang="en-US">
                <a:hlinkClick r:id="rId5"/>
              </a:rPr>
              <a:t>www.epa.gov/toxics-release-inventory-tri-program/tri-regional-coordinators</a:t>
            </a:r>
            <a:endParaRPr lang="en-US" altLang="en-US"/>
          </a:p>
        </p:txBody>
      </p:sp>
      <p:sp>
        <p:nvSpPr>
          <p:cNvPr id="2" name="TextBox 1">
            <a:extLst>
              <a:ext uri="{FF2B5EF4-FFF2-40B4-BE49-F238E27FC236}">
                <a16:creationId xmlns:a16="http://schemas.microsoft.com/office/drawing/2014/main" id="{1A51717F-D5D2-454F-AEA9-F9E841700122}"/>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Tools and Assistance</a:t>
            </a:r>
          </a:p>
        </p:txBody>
      </p:sp>
    </p:spTree>
    <p:custDataLst>
      <p:tags r:id="rId1"/>
    </p:custDataLst>
    <p:extLst>
      <p:ext uri="{BB962C8B-B14F-4D97-AF65-F5344CB8AC3E}">
        <p14:creationId xmlns:p14="http://schemas.microsoft.com/office/powerpoint/2010/main" val="1299743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1989">
                                            <p:txEl>
                                              <p:pRg st="0" end="0"/>
                                            </p:txEl>
                                          </p:spTgt>
                                        </p:tgtEl>
                                        <p:attrNameLst>
                                          <p:attrName>style.visibility</p:attrName>
                                        </p:attrNameLst>
                                      </p:cBhvr>
                                      <p:to>
                                        <p:strVal val="visible"/>
                                      </p:to>
                                    </p:set>
                                    <p:anim calcmode="lin" valueType="num">
                                      <p:cBhvr>
                                        <p:cTn id="7" dur="500" fill="hold"/>
                                        <p:tgtEl>
                                          <p:spTgt spid="4198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98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1989">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1989">
                                            <p:txEl>
                                              <p:pRg st="1" end="1"/>
                                            </p:txEl>
                                          </p:spTgt>
                                        </p:tgtEl>
                                        <p:attrNameLst>
                                          <p:attrName>style.visibility</p:attrName>
                                        </p:attrNameLst>
                                      </p:cBhvr>
                                      <p:to>
                                        <p:strVal val="visible"/>
                                      </p:to>
                                    </p:set>
                                    <p:anim calcmode="lin" valueType="num">
                                      <p:cBhvr>
                                        <p:cTn id="12" dur="500" fill="hold"/>
                                        <p:tgtEl>
                                          <p:spTgt spid="4198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198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1989">
                                            <p:txEl>
                                              <p:pRg st="1" end="1"/>
                                            </p:txEl>
                                          </p:spTgt>
                                        </p:tgtEl>
                                      </p:cBhvr>
                                    </p:animEffect>
                                  </p:childTnLst>
                                </p:cTn>
                              </p:par>
                            </p:childTnLst>
                          </p:cTn>
                        </p:par>
                        <p:par>
                          <p:cTn id="15" fill="hold" nodeType="afterGroup">
                            <p:stCondLst>
                              <p:cond delay="500"/>
                            </p:stCondLst>
                            <p:childTnLst>
                              <p:par>
                                <p:cTn id="16" presetID="53" presetClass="entr" presetSubtype="0" fill="hold" nodeType="afterEffect">
                                  <p:stCondLst>
                                    <p:cond delay="0"/>
                                  </p:stCondLst>
                                  <p:childTnLst>
                                    <p:set>
                                      <p:cBhvr>
                                        <p:cTn id="17" dur="1" fill="hold">
                                          <p:stCondLst>
                                            <p:cond delay="0"/>
                                          </p:stCondLst>
                                        </p:cTn>
                                        <p:tgtEl>
                                          <p:spTgt spid="41989">
                                            <p:txEl>
                                              <p:pRg st="2" end="2"/>
                                            </p:txEl>
                                          </p:spTgt>
                                        </p:tgtEl>
                                        <p:attrNameLst>
                                          <p:attrName>style.visibility</p:attrName>
                                        </p:attrNameLst>
                                      </p:cBhvr>
                                      <p:to>
                                        <p:strVal val="visible"/>
                                      </p:to>
                                    </p:set>
                                    <p:anim calcmode="lin" valueType="num">
                                      <p:cBhvr>
                                        <p:cTn id="18" dur="500" fill="hold"/>
                                        <p:tgtEl>
                                          <p:spTgt spid="41989">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41989">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4198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41989">
                                            <p:txEl>
                                              <p:pRg st="3" end="3"/>
                                            </p:txEl>
                                          </p:spTgt>
                                        </p:tgtEl>
                                        <p:attrNameLst>
                                          <p:attrName>style.visibility</p:attrName>
                                        </p:attrNameLst>
                                      </p:cBhvr>
                                      <p:to>
                                        <p:strVal val="visible"/>
                                      </p:to>
                                    </p:set>
                                    <p:anim calcmode="lin" valueType="num">
                                      <p:cBhvr>
                                        <p:cTn id="25" dur="500" fill="hold"/>
                                        <p:tgtEl>
                                          <p:spTgt spid="4198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1989">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41989">
                                            <p:txEl>
                                              <p:pRg st="3" end="3"/>
                                            </p:txEl>
                                          </p:spTgt>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41989">
                                            <p:txEl>
                                              <p:pRg st="4" end="4"/>
                                            </p:txEl>
                                          </p:spTgt>
                                        </p:tgtEl>
                                        <p:attrNameLst>
                                          <p:attrName>style.visibility</p:attrName>
                                        </p:attrNameLst>
                                      </p:cBhvr>
                                      <p:to>
                                        <p:strVal val="visible"/>
                                      </p:to>
                                    </p:set>
                                    <p:anim calcmode="lin" valueType="num">
                                      <p:cBhvr>
                                        <p:cTn id="30" dur="500" fill="hold"/>
                                        <p:tgtEl>
                                          <p:spTgt spid="41989">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41989">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419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344025" y="1417367"/>
            <a:ext cx="6333781" cy="573371"/>
          </a:xfrm>
        </p:spPr>
        <p:txBody>
          <a:bodyPr/>
          <a:lstStyle/>
          <a:p>
            <a:r>
              <a:rPr lang="en-US"/>
              <a:t>SECTION 5: </a:t>
            </a:r>
            <a:r>
              <a:rPr lang="en-US" b="0"/>
              <a:t>TRI-MEweb</a:t>
            </a:r>
          </a:p>
        </p:txBody>
      </p:sp>
    </p:spTree>
    <p:custDataLst>
      <p:tags r:id="rId1"/>
    </p:custDataLst>
    <p:extLst>
      <p:ext uri="{BB962C8B-B14F-4D97-AF65-F5344CB8AC3E}">
        <p14:creationId xmlns:p14="http://schemas.microsoft.com/office/powerpoint/2010/main" val="2684583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p:txBody>
          <a:bodyPr/>
          <a:lstStyle/>
          <a:p>
            <a:r>
              <a:rPr lang="en-US" altLang="en-US"/>
              <a:t>TRI-MEweb and Submitting Via CDX</a:t>
            </a:r>
          </a:p>
        </p:txBody>
      </p:sp>
      <p:sp>
        <p:nvSpPr>
          <p:cNvPr id="44037" name="Rectangle 3"/>
          <p:cNvSpPr>
            <a:spLocks noGrp="1" noChangeArrowheads="1"/>
          </p:cNvSpPr>
          <p:nvPr>
            <p:ph type="body" sz="quarter" idx="10"/>
          </p:nvPr>
        </p:nvSpPr>
        <p:spPr>
          <a:xfrm>
            <a:off x="1776753" y="1734532"/>
            <a:ext cx="10325600" cy="3996343"/>
          </a:xfrm>
        </p:spPr>
        <p:txBody>
          <a:bodyPr lIns="91440" tIns="45720" rIns="91440" bIns="45720" anchor="t"/>
          <a:lstStyle/>
          <a:p>
            <a:pPr>
              <a:spcAft>
                <a:spcPts val="300"/>
              </a:spcAft>
            </a:pPr>
            <a:r>
              <a:rPr lang="en-US" altLang="en-US" dirty="0"/>
              <a:t>EPA requires electronic filing via TRI-MEweb</a:t>
            </a:r>
          </a:p>
          <a:p>
            <a:pPr lvl="1">
              <a:spcAft>
                <a:spcPts val="200"/>
              </a:spcAft>
            </a:pPr>
            <a:r>
              <a:rPr lang="en-US" altLang="en-US" dirty="0"/>
              <a:t>No paper submissions are accepted (except for trade secrets), including for revisions and withdrawals.</a:t>
            </a:r>
          </a:p>
          <a:p>
            <a:pPr lvl="1">
              <a:spcAft>
                <a:spcPts val="200"/>
              </a:spcAft>
            </a:pPr>
            <a:r>
              <a:rPr lang="en-US" altLang="en-US" dirty="0"/>
              <a:t>TRI-MEweb supports new reporting, revisions &amp; withdrawals for RY 1991 – current year.</a:t>
            </a:r>
          </a:p>
          <a:p>
            <a:pPr lvl="1">
              <a:spcAft>
                <a:spcPts val="200"/>
              </a:spcAft>
            </a:pPr>
            <a:r>
              <a:rPr lang="en-US" altLang="en-US" dirty="0"/>
              <a:t>TRI-MEweb resources including tutorials are available to help users at </a:t>
            </a:r>
            <a:r>
              <a:rPr lang="en-US" altLang="en-US" i="0" u="sng" dirty="0">
                <a:hlinkClick r:id="rId4"/>
              </a:rPr>
              <a:t>www.epa.gov/tri/trimeweb</a:t>
            </a:r>
            <a:r>
              <a:rPr lang="en-US" altLang="en-US" i="0" u="sng" dirty="0"/>
              <a:t> </a:t>
            </a:r>
          </a:p>
          <a:p>
            <a:pPr>
              <a:spcAft>
                <a:spcPts val="300"/>
              </a:spcAft>
            </a:pPr>
            <a:r>
              <a:rPr lang="en-US" altLang="en-US" dirty="0"/>
              <a:t>EPA will not accept any paper submissions except for trade secret claims.</a:t>
            </a:r>
          </a:p>
          <a:p>
            <a:pPr>
              <a:spcAft>
                <a:spcPts val="300"/>
              </a:spcAft>
            </a:pPr>
            <a:r>
              <a:rPr lang="en-US" altLang="en-US" dirty="0"/>
              <a:t>Use hard-copy form only for trade secret reporting</a:t>
            </a:r>
          </a:p>
          <a:p>
            <a:pPr lvl="1"/>
            <a:r>
              <a:rPr lang="en-US" altLang="en-US" dirty="0"/>
              <a:t>Information about trade secret reporting is available at:</a:t>
            </a:r>
          </a:p>
          <a:p>
            <a:pPr lvl="2"/>
            <a:r>
              <a:rPr lang="en-US" altLang="en-US" i="0" dirty="0">
                <a:hlinkClick r:id="rId5"/>
              </a:rPr>
              <a:t>guideme.epa.gov/</a:t>
            </a:r>
            <a:r>
              <a:rPr lang="en-US" altLang="en-US" i="0" dirty="0" err="1">
                <a:hlinkClick r:id="rId5"/>
              </a:rPr>
              <a:t>ords</a:t>
            </a:r>
            <a:r>
              <a:rPr lang="en-US" altLang="en-US" i="0" dirty="0">
                <a:hlinkClick r:id="rId5"/>
              </a:rPr>
              <a:t>/</a:t>
            </a:r>
            <a:r>
              <a:rPr lang="en-US" altLang="en-US" i="0" dirty="0" err="1">
                <a:hlinkClick r:id="rId5"/>
              </a:rPr>
              <a:t>guideme_ext</a:t>
            </a:r>
            <a:r>
              <a:rPr lang="en-US" altLang="en-US" i="0" dirty="0">
                <a:hlinkClick r:id="rId5"/>
              </a:rPr>
              <a:t>/</a:t>
            </a:r>
            <a:r>
              <a:rPr lang="en-US" altLang="en-US" i="0" dirty="0" err="1">
                <a:hlinkClick r:id="rId5"/>
              </a:rPr>
              <a:t>f?p</a:t>
            </a:r>
            <a:r>
              <a:rPr lang="en-US" altLang="en-US" i="0" dirty="0">
                <a:hlinkClick r:id="rId5"/>
              </a:rPr>
              <a:t>=</a:t>
            </a:r>
            <a:r>
              <a:rPr lang="en-US" altLang="en-US" i="0" dirty="0" err="1">
                <a:hlinkClick r:id="rId5"/>
              </a:rPr>
              <a:t>guideme:rfi</a:t>
            </a:r>
            <a:r>
              <a:rPr lang="en-US" altLang="en-US" i="0" dirty="0">
                <a:hlinkClick r:id="rId5"/>
              </a:rPr>
              <a:t>:::::</a:t>
            </a:r>
            <a:r>
              <a:rPr lang="en-US" altLang="en-US" i="0" dirty="0" err="1">
                <a:hlinkClick r:id="rId5"/>
              </a:rPr>
              <a:t>rfi:apx_a</a:t>
            </a:r>
            <a:endParaRPr lang="en-US" altLang="en-US" i="0" dirty="0"/>
          </a:p>
          <a:p>
            <a:r>
              <a:rPr lang="en-US" dirty="0"/>
              <a:t>All TRI reporting forms must be prepared, certified, and submitted by July 1 following the calendar year’s (aka Reporting Year (RY)) activities </a:t>
            </a:r>
          </a:p>
          <a:p>
            <a:r>
              <a:rPr lang="en-US" dirty="0">
                <a:latin typeface="Arial"/>
                <a:cs typeface="Arial"/>
              </a:rPr>
              <a:t>July 1, 2026 deadline for RY 2025 (January 1 - December 31, 2025) activities</a:t>
            </a:r>
          </a:p>
          <a:p>
            <a:endParaRPr lang="en-US" altLang="en-US" dirty="0"/>
          </a:p>
        </p:txBody>
      </p:sp>
      <p:sp>
        <p:nvSpPr>
          <p:cNvPr id="12" name="Oval 11">
            <a:extLst>
              <a:ext uri="{FF2B5EF4-FFF2-40B4-BE49-F238E27FC236}">
                <a16:creationId xmlns:a16="http://schemas.microsoft.com/office/drawing/2014/main" id="{F5499738-0BE5-1041-A3CF-6EE7E3674185}"/>
              </a:ext>
              <a:ext uri="{C183D7F6-B498-43B3-948B-1728B52AA6E4}">
                <adec:decorative xmlns:adec="http://schemas.microsoft.com/office/drawing/2017/decorative" val="1"/>
              </a:ext>
            </a:extLst>
          </p:cNvPr>
          <p:cNvSpPr/>
          <p:nvPr/>
        </p:nvSpPr>
        <p:spPr>
          <a:xfrm>
            <a:off x="480766" y="1734532"/>
            <a:ext cx="1149773" cy="11497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3" name="Oval 12">
            <a:extLst>
              <a:ext uri="{FF2B5EF4-FFF2-40B4-BE49-F238E27FC236}">
                <a16:creationId xmlns:a16="http://schemas.microsoft.com/office/drawing/2014/main" id="{B01EF485-AE5E-E24E-AE01-85F1A98146FE}"/>
              </a:ext>
              <a:ext uri="{C183D7F6-B498-43B3-948B-1728B52AA6E4}">
                <adec:decorative xmlns:adec="http://schemas.microsoft.com/office/drawing/2017/decorative" val="1"/>
              </a:ext>
            </a:extLst>
          </p:cNvPr>
          <p:cNvSpPr/>
          <p:nvPr/>
        </p:nvSpPr>
        <p:spPr>
          <a:xfrm>
            <a:off x="511105" y="3429000"/>
            <a:ext cx="1149773" cy="11497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9" name="Picture 8">
            <a:extLst>
              <a:ext uri="{FF2B5EF4-FFF2-40B4-BE49-F238E27FC236}">
                <a16:creationId xmlns:a16="http://schemas.microsoft.com/office/drawing/2014/main" id="{1375AC54-B792-7649-9E74-FCB92C0983B8}"/>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629" y="3661150"/>
            <a:ext cx="713550" cy="678375"/>
          </a:xfrm>
          <a:prstGeom prst="rect">
            <a:avLst/>
          </a:prstGeom>
        </p:spPr>
      </p:pic>
      <p:pic>
        <p:nvPicPr>
          <p:cNvPr id="10" name="Picture 9">
            <a:extLst>
              <a:ext uri="{FF2B5EF4-FFF2-40B4-BE49-F238E27FC236}">
                <a16:creationId xmlns:a16="http://schemas.microsoft.com/office/drawing/2014/main" id="{78789F17-7207-354A-AC4D-12A419FDF0D4}"/>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6980" y="1995572"/>
            <a:ext cx="861195" cy="561649"/>
          </a:xfrm>
          <a:prstGeom prst="rect">
            <a:avLst/>
          </a:prstGeom>
        </p:spPr>
      </p:pic>
      <p:sp>
        <p:nvSpPr>
          <p:cNvPr id="2" name="TextBox 1">
            <a:extLst>
              <a:ext uri="{FF2B5EF4-FFF2-40B4-BE49-F238E27FC236}">
                <a16:creationId xmlns:a16="http://schemas.microsoft.com/office/drawing/2014/main" id="{D3DAF459-FCE0-6B15-A235-F03D05562417}"/>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TRI-MEweb </a:t>
            </a:r>
          </a:p>
        </p:txBody>
      </p:sp>
    </p:spTree>
    <p:custDataLst>
      <p:tags r:id="rId1"/>
    </p:custDataLst>
    <p:extLst>
      <p:ext uri="{BB962C8B-B14F-4D97-AF65-F5344CB8AC3E}">
        <p14:creationId xmlns:p14="http://schemas.microsoft.com/office/powerpoint/2010/main" val="1766389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 calcmode="lin" valueType="num">
                                      <p:cBhvr>
                                        <p:cTn id="7" dur="500" fill="hold"/>
                                        <p:tgtEl>
                                          <p:spTgt spid="4403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03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4037">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4037">
                                            <p:txEl>
                                              <p:pRg st="1" end="1"/>
                                            </p:txEl>
                                          </p:spTgt>
                                        </p:tgtEl>
                                        <p:attrNameLst>
                                          <p:attrName>style.visibility</p:attrName>
                                        </p:attrNameLst>
                                      </p:cBhvr>
                                      <p:to>
                                        <p:strVal val="visible"/>
                                      </p:to>
                                    </p:set>
                                    <p:anim calcmode="lin" valueType="num">
                                      <p:cBhvr>
                                        <p:cTn id="12" dur="500" fill="hold"/>
                                        <p:tgtEl>
                                          <p:spTgt spid="4403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403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4037">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4037">
                                            <p:txEl>
                                              <p:pRg st="2" end="2"/>
                                            </p:txEl>
                                          </p:spTgt>
                                        </p:tgtEl>
                                        <p:attrNameLst>
                                          <p:attrName>style.visibility</p:attrName>
                                        </p:attrNameLst>
                                      </p:cBhvr>
                                      <p:to>
                                        <p:strVal val="visible"/>
                                      </p:to>
                                    </p:set>
                                    <p:anim calcmode="lin" valueType="num">
                                      <p:cBhvr>
                                        <p:cTn id="17" dur="500" fill="hold"/>
                                        <p:tgtEl>
                                          <p:spTgt spid="4403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403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4037">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037">
                                            <p:txEl>
                                              <p:pRg st="3" end="3"/>
                                            </p:txEl>
                                          </p:spTgt>
                                        </p:tgtEl>
                                        <p:attrNameLst>
                                          <p:attrName>style.visibility</p:attrName>
                                        </p:attrNameLst>
                                      </p:cBhvr>
                                      <p:to>
                                        <p:strVal val="visible"/>
                                      </p:to>
                                    </p:set>
                                    <p:anim calcmode="lin" valueType="num">
                                      <p:cBhvr>
                                        <p:cTn id="22" dur="500" fill="hold"/>
                                        <p:tgtEl>
                                          <p:spTgt spid="4403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4037">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403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4037">
                                            <p:txEl>
                                              <p:pRg st="4" end="4"/>
                                            </p:txEl>
                                          </p:spTgt>
                                        </p:tgtEl>
                                        <p:attrNameLst>
                                          <p:attrName>style.visibility</p:attrName>
                                        </p:attrNameLst>
                                      </p:cBhvr>
                                      <p:to>
                                        <p:strVal val="visible"/>
                                      </p:to>
                                    </p:set>
                                    <p:anim calcmode="lin" valueType="num">
                                      <p:cBhvr>
                                        <p:cTn id="29" dur="500" fill="hold"/>
                                        <p:tgtEl>
                                          <p:spTgt spid="4403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44037">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4403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4037">
                                            <p:txEl>
                                              <p:pRg st="5" end="5"/>
                                            </p:txEl>
                                          </p:spTgt>
                                        </p:tgtEl>
                                        <p:attrNameLst>
                                          <p:attrName>style.visibility</p:attrName>
                                        </p:attrNameLst>
                                      </p:cBhvr>
                                      <p:to>
                                        <p:strVal val="visible"/>
                                      </p:to>
                                    </p:set>
                                    <p:anim calcmode="lin" valueType="num">
                                      <p:cBhvr>
                                        <p:cTn id="36" dur="500" fill="hold"/>
                                        <p:tgtEl>
                                          <p:spTgt spid="44037">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44037">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44037">
                                            <p:txEl>
                                              <p:pRg st="5" end="5"/>
                                            </p:tx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037">
                                            <p:txEl>
                                              <p:pRg st="6" end="6"/>
                                            </p:txEl>
                                          </p:spTgt>
                                        </p:tgtEl>
                                        <p:attrNameLst>
                                          <p:attrName>style.visibility</p:attrName>
                                        </p:attrNameLst>
                                      </p:cBhvr>
                                      <p:to>
                                        <p:strVal val="visible"/>
                                      </p:to>
                                    </p:set>
                                    <p:anim calcmode="lin" valueType="num">
                                      <p:cBhvr>
                                        <p:cTn id="41" dur="500" fill="hold"/>
                                        <p:tgtEl>
                                          <p:spTgt spid="44037">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44037">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44037">
                                            <p:txEl>
                                              <p:pRg st="6" end="6"/>
                                            </p:txEl>
                                          </p:spTgt>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4037">
                                            <p:txEl>
                                              <p:pRg st="7" end="7"/>
                                            </p:txEl>
                                          </p:spTgt>
                                        </p:tgtEl>
                                        <p:attrNameLst>
                                          <p:attrName>style.visibility</p:attrName>
                                        </p:attrNameLst>
                                      </p:cBhvr>
                                      <p:to>
                                        <p:strVal val="visible"/>
                                      </p:to>
                                    </p:set>
                                    <p:anim calcmode="lin" valueType="num">
                                      <p:cBhvr>
                                        <p:cTn id="46" dur="500" fill="hold"/>
                                        <p:tgtEl>
                                          <p:spTgt spid="44037">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44037">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44037">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44037">
                                            <p:txEl>
                                              <p:pRg st="8" end="8"/>
                                            </p:txEl>
                                          </p:spTgt>
                                        </p:tgtEl>
                                        <p:attrNameLst>
                                          <p:attrName>style.visibility</p:attrName>
                                        </p:attrNameLst>
                                      </p:cBhvr>
                                      <p:to>
                                        <p:strVal val="visible"/>
                                      </p:to>
                                    </p:set>
                                    <p:anim calcmode="lin" valueType="num">
                                      <p:cBhvr>
                                        <p:cTn id="53" dur="500" fill="hold"/>
                                        <p:tgtEl>
                                          <p:spTgt spid="44037">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44037">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44037">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44037">
                                            <p:txEl>
                                              <p:pRg st="9" end="9"/>
                                            </p:txEl>
                                          </p:spTgt>
                                        </p:tgtEl>
                                        <p:attrNameLst>
                                          <p:attrName>style.visibility</p:attrName>
                                        </p:attrNameLst>
                                      </p:cBhvr>
                                      <p:to>
                                        <p:strVal val="visible"/>
                                      </p:to>
                                    </p:set>
                                    <p:anim calcmode="lin" valueType="num">
                                      <p:cBhvr>
                                        <p:cTn id="60" dur="500" fill="hold"/>
                                        <p:tgtEl>
                                          <p:spTgt spid="44037">
                                            <p:txEl>
                                              <p:pRg st="9" end="9"/>
                                            </p:txEl>
                                          </p:spTgt>
                                        </p:tgtEl>
                                        <p:attrNameLst>
                                          <p:attrName>ppt_w</p:attrName>
                                        </p:attrNameLst>
                                      </p:cBhvr>
                                      <p:tavLst>
                                        <p:tav tm="0">
                                          <p:val>
                                            <p:fltVal val="0"/>
                                          </p:val>
                                        </p:tav>
                                        <p:tav tm="100000">
                                          <p:val>
                                            <p:strVal val="#ppt_w"/>
                                          </p:val>
                                        </p:tav>
                                      </p:tavLst>
                                    </p:anim>
                                    <p:anim calcmode="lin" valueType="num">
                                      <p:cBhvr>
                                        <p:cTn id="61" dur="500" fill="hold"/>
                                        <p:tgtEl>
                                          <p:spTgt spid="44037">
                                            <p:txEl>
                                              <p:pRg st="9" end="9"/>
                                            </p:txEl>
                                          </p:spTgt>
                                        </p:tgtEl>
                                        <p:attrNameLst>
                                          <p:attrName>ppt_h</p:attrName>
                                        </p:attrNameLst>
                                      </p:cBhvr>
                                      <p:tavLst>
                                        <p:tav tm="0">
                                          <p:val>
                                            <p:fltVal val="0"/>
                                          </p:val>
                                        </p:tav>
                                        <p:tav tm="100000">
                                          <p:val>
                                            <p:strVal val="#ppt_h"/>
                                          </p:val>
                                        </p:tav>
                                      </p:tavLst>
                                    </p:anim>
                                    <p:animEffect transition="in" filter="fade">
                                      <p:cBhvr>
                                        <p:cTn id="62" dur="500"/>
                                        <p:tgtEl>
                                          <p:spTgt spid="4403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altLang="en-US" dirty="0">
                <a:latin typeface="Arial"/>
                <a:cs typeface="Arial"/>
              </a:rPr>
              <a:t>TRI Program Changes Beginning RY 2025</a:t>
            </a:r>
            <a:endParaRPr lang="en-US" dirty="0"/>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a:xfrm>
            <a:off x="394386" y="1988540"/>
            <a:ext cx="6495859" cy="3035847"/>
          </a:xfrm>
        </p:spPr>
        <p:txBody>
          <a:bodyPr/>
          <a:lstStyle/>
          <a:p>
            <a:pPr marL="342900" indent="-342900">
              <a:spcAft>
                <a:spcPts val="1200"/>
              </a:spcAft>
              <a:buFont typeface="Arial" panose="020B0604020202020204" pitchFamily="34" charset="0"/>
              <a:buChar char="•"/>
            </a:pPr>
            <a:r>
              <a:rPr lang="en-US" dirty="0"/>
              <a:t>Key program changes and changes to TRI Reporting Form R </a:t>
            </a:r>
            <a:r>
              <a:rPr lang="en-US" b="0" dirty="0"/>
              <a:t>are listed in TRI-MEweb and in GuideME at </a:t>
            </a:r>
          </a:p>
          <a:p>
            <a:pPr marL="342900" indent="-342900">
              <a:spcAft>
                <a:spcPts val="1200"/>
              </a:spcAft>
              <a:buFont typeface="Arial" panose="020B0604020202020204" pitchFamily="34" charset="0"/>
              <a:buChar char="•"/>
            </a:pPr>
            <a:r>
              <a:rPr lang="en-US" dirty="0">
                <a:hlinkClick r:id="rId3"/>
              </a:rPr>
              <a:t>guideme.epa.gov/ords/guideme_ext/f?p=guideme:rfi-home#summary</a:t>
            </a:r>
            <a:endParaRPr lang="en-US" dirty="0"/>
          </a:p>
          <a:p>
            <a:pPr marL="342900" indent="-342900">
              <a:buFont typeface="Arial" panose="020B0604020202020204" pitchFamily="34" charset="0"/>
              <a:buChar char="•"/>
            </a:pPr>
            <a:endParaRPr lang="en-US" b="0" dirty="0"/>
          </a:p>
        </p:txBody>
      </p:sp>
      <p:sp>
        <p:nvSpPr>
          <p:cNvPr id="4" name="TextBox 3">
            <a:extLst>
              <a:ext uri="{FF2B5EF4-FFF2-40B4-BE49-F238E27FC236}">
                <a16:creationId xmlns:a16="http://schemas.microsoft.com/office/drawing/2014/main" id="{5924AB99-1E22-28BF-1D30-19C85CBE58F8}"/>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Recent TRI Program Changes</a:t>
            </a:r>
          </a:p>
        </p:txBody>
      </p:sp>
    </p:spTree>
    <p:extLst>
      <p:ext uri="{BB962C8B-B14F-4D97-AF65-F5344CB8AC3E}">
        <p14:creationId xmlns:p14="http://schemas.microsoft.com/office/powerpoint/2010/main" val="23220736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p:txBody>
          <a:bodyPr/>
          <a:lstStyle/>
          <a:p>
            <a:r>
              <a:rPr lang="en-US" altLang="en-US"/>
              <a:t>Accessing TRI-MEweb</a:t>
            </a:r>
          </a:p>
        </p:txBody>
      </p:sp>
      <p:sp>
        <p:nvSpPr>
          <p:cNvPr id="45061" name="Rectangle 3"/>
          <p:cNvSpPr>
            <a:spLocks noGrp="1" noChangeArrowheads="1"/>
          </p:cNvSpPr>
          <p:nvPr>
            <p:ph type="body" sz="quarter" idx="10"/>
          </p:nvPr>
        </p:nvSpPr>
        <p:spPr/>
        <p:txBody>
          <a:bodyPr/>
          <a:lstStyle/>
          <a:p>
            <a:r>
              <a:rPr lang="en-US" altLang="en-US" dirty="0"/>
              <a:t>TRI-MEweb is accessed through EPA’s Central Data Exchange (CDX)</a:t>
            </a:r>
          </a:p>
          <a:p>
            <a:pPr lvl="1">
              <a:spcAft>
                <a:spcPts val="200"/>
              </a:spcAft>
            </a:pPr>
            <a:r>
              <a:rPr lang="en-US" altLang="en-US" dirty="0"/>
              <a:t>CDX is available at </a:t>
            </a:r>
            <a:r>
              <a:rPr lang="en-US" altLang="en-US" dirty="0">
                <a:hlinkClick r:id="rId4"/>
              </a:rPr>
              <a:t>https://cdx.epa.gov</a:t>
            </a:r>
            <a:r>
              <a:rPr lang="en-US" altLang="en-US" dirty="0"/>
              <a:t>. </a:t>
            </a:r>
          </a:p>
          <a:p>
            <a:pPr lvl="1">
              <a:spcAft>
                <a:spcPts val="200"/>
              </a:spcAft>
            </a:pPr>
            <a:r>
              <a:rPr lang="en-US" altLang="en-US" dirty="0"/>
              <a:t>TRI-MEweb users must have a CDX account.</a:t>
            </a:r>
          </a:p>
          <a:p>
            <a:pPr lvl="1">
              <a:spcAft>
                <a:spcPts val="200"/>
              </a:spcAft>
            </a:pPr>
            <a:r>
              <a:rPr lang="en-US" altLang="en-US" dirty="0"/>
              <a:t>Select the appropriate TRI-MEweb user role: Preparer or Certifying Official.</a:t>
            </a:r>
          </a:p>
          <a:p>
            <a:r>
              <a:rPr lang="en-US" altLang="en-US" dirty="0"/>
              <a:t>Within TRI-MEweb, new users must gain access to their facility before preparing forms.</a:t>
            </a:r>
          </a:p>
          <a:p>
            <a:pPr lvl="1">
              <a:spcAft>
                <a:spcPts val="200"/>
              </a:spcAft>
            </a:pPr>
            <a:r>
              <a:rPr lang="en-US" altLang="en-US" dirty="0"/>
              <a:t>Option 1: Enter facility’s access key.</a:t>
            </a:r>
          </a:p>
          <a:p>
            <a:pPr lvl="1">
              <a:spcAft>
                <a:spcPts val="200"/>
              </a:spcAft>
            </a:pPr>
            <a:r>
              <a:rPr lang="en-US" altLang="en-US" dirty="0"/>
              <a:t>Option 2: Enter TRIFID and Technical Contact Name.</a:t>
            </a:r>
          </a:p>
          <a:p>
            <a:pPr lvl="1">
              <a:spcAft>
                <a:spcPts val="200"/>
              </a:spcAft>
            </a:pPr>
            <a:r>
              <a:rPr lang="en-US" altLang="en-US" dirty="0"/>
              <a:t>Option 3: Begin a new facility profile if the facility has never reported to TRI or has changed physical location.</a:t>
            </a:r>
          </a:p>
          <a:p>
            <a:r>
              <a:rPr lang="en-US" altLang="en-US" dirty="0"/>
              <a:t>For assistance with accessing your facility, contact the CDX Helpdesk at helpdesk@epacdx.net or call toll-free at (888) 890-1995.</a:t>
            </a:r>
          </a:p>
        </p:txBody>
      </p:sp>
      <p:sp>
        <p:nvSpPr>
          <p:cNvPr id="12" name="Oval 11">
            <a:extLst>
              <a:ext uri="{FF2B5EF4-FFF2-40B4-BE49-F238E27FC236}">
                <a16:creationId xmlns:a16="http://schemas.microsoft.com/office/drawing/2014/main" id="{CAC723DC-36F4-144E-81BE-AF40CC37DD4D}"/>
              </a:ext>
            </a:extLst>
          </p:cNvPr>
          <p:cNvSpPr/>
          <p:nvPr/>
        </p:nvSpPr>
        <p:spPr>
          <a:xfrm>
            <a:off x="10554344"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3" name="Picture 12">
            <a:extLst>
              <a:ext uri="{FF2B5EF4-FFF2-40B4-BE49-F238E27FC236}">
                <a16:creationId xmlns:a16="http://schemas.microsoft.com/office/drawing/2014/main" id="{42DBAF0F-1801-754A-A449-B0C6CBCB84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46924" y="5146693"/>
            <a:ext cx="861195" cy="561649"/>
          </a:xfrm>
          <a:prstGeom prst="rect">
            <a:avLst/>
          </a:prstGeom>
        </p:spPr>
      </p:pic>
      <p:sp>
        <p:nvSpPr>
          <p:cNvPr id="2" name="TextBox 1">
            <a:extLst>
              <a:ext uri="{FF2B5EF4-FFF2-40B4-BE49-F238E27FC236}">
                <a16:creationId xmlns:a16="http://schemas.microsoft.com/office/drawing/2014/main" id="{7B98EF60-249D-7827-431E-9561978178E6}"/>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TRI-MEweb </a:t>
            </a:r>
          </a:p>
        </p:txBody>
      </p:sp>
    </p:spTree>
    <p:custDataLst>
      <p:tags r:id="rId1"/>
    </p:custDataLst>
    <p:extLst>
      <p:ext uri="{BB962C8B-B14F-4D97-AF65-F5344CB8AC3E}">
        <p14:creationId xmlns:p14="http://schemas.microsoft.com/office/powerpoint/2010/main" val="655409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 calcmode="lin" valueType="num">
                                      <p:cBhvr>
                                        <p:cTn id="7" dur="500" fill="hold"/>
                                        <p:tgtEl>
                                          <p:spTgt spid="4506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506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5061">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5061">
                                            <p:txEl>
                                              <p:pRg st="1" end="1"/>
                                            </p:txEl>
                                          </p:spTgt>
                                        </p:tgtEl>
                                        <p:attrNameLst>
                                          <p:attrName>style.visibility</p:attrName>
                                        </p:attrNameLst>
                                      </p:cBhvr>
                                      <p:to>
                                        <p:strVal val="visible"/>
                                      </p:to>
                                    </p:set>
                                    <p:anim calcmode="lin" valueType="num">
                                      <p:cBhvr>
                                        <p:cTn id="12" dur="500" fill="hold"/>
                                        <p:tgtEl>
                                          <p:spTgt spid="4506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506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5061">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061">
                                            <p:txEl>
                                              <p:pRg st="2" end="2"/>
                                            </p:txEl>
                                          </p:spTgt>
                                        </p:tgtEl>
                                        <p:attrNameLst>
                                          <p:attrName>style.visibility</p:attrName>
                                        </p:attrNameLst>
                                      </p:cBhvr>
                                      <p:to>
                                        <p:strVal val="visible"/>
                                      </p:to>
                                    </p:set>
                                    <p:anim calcmode="lin" valueType="num">
                                      <p:cBhvr>
                                        <p:cTn id="17" dur="500" fill="hold"/>
                                        <p:tgtEl>
                                          <p:spTgt spid="4506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5061">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5061">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061">
                                            <p:txEl>
                                              <p:pRg st="3" end="3"/>
                                            </p:txEl>
                                          </p:spTgt>
                                        </p:tgtEl>
                                        <p:attrNameLst>
                                          <p:attrName>style.visibility</p:attrName>
                                        </p:attrNameLst>
                                      </p:cBhvr>
                                      <p:to>
                                        <p:strVal val="visible"/>
                                      </p:to>
                                    </p:set>
                                    <p:anim calcmode="lin" valueType="num">
                                      <p:cBhvr>
                                        <p:cTn id="22" dur="500" fill="hold"/>
                                        <p:tgtEl>
                                          <p:spTgt spid="45061">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5061">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5061">
                                            <p:txEl>
                                              <p:pRg st="3" end="3"/>
                                            </p:txEl>
                                          </p:spTgt>
                                        </p:tgtEl>
                                      </p:cBhvr>
                                    </p:animEffect>
                                  </p:childTnLst>
                                </p:cTn>
                              </p:par>
                            </p:childTnLst>
                          </p:cTn>
                        </p:par>
                        <p:par>
                          <p:cTn id="25" fill="hold" nodeType="afterGroup">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45061">
                                            <p:txEl>
                                              <p:pRg st="4" end="4"/>
                                            </p:txEl>
                                          </p:spTgt>
                                        </p:tgtEl>
                                        <p:attrNameLst>
                                          <p:attrName>style.visibility</p:attrName>
                                        </p:attrNameLst>
                                      </p:cBhvr>
                                      <p:to>
                                        <p:strVal val="visible"/>
                                      </p:to>
                                    </p:set>
                                    <p:anim calcmode="lin" valueType="num">
                                      <p:cBhvr>
                                        <p:cTn id="28" dur="500" fill="hold"/>
                                        <p:tgtEl>
                                          <p:spTgt spid="45061">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5061">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5061">
                                            <p:txEl>
                                              <p:pRg st="4" end="4"/>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5061">
                                            <p:txEl>
                                              <p:pRg st="5" end="5"/>
                                            </p:txEl>
                                          </p:spTgt>
                                        </p:tgtEl>
                                        <p:attrNameLst>
                                          <p:attrName>style.visibility</p:attrName>
                                        </p:attrNameLst>
                                      </p:cBhvr>
                                      <p:to>
                                        <p:strVal val="visible"/>
                                      </p:to>
                                    </p:set>
                                    <p:anim calcmode="lin" valueType="num">
                                      <p:cBhvr>
                                        <p:cTn id="33" dur="500" fill="hold"/>
                                        <p:tgtEl>
                                          <p:spTgt spid="45061">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45061">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45061">
                                            <p:txEl>
                                              <p:pRg st="5" end="5"/>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5061">
                                            <p:txEl>
                                              <p:pRg st="6" end="6"/>
                                            </p:txEl>
                                          </p:spTgt>
                                        </p:tgtEl>
                                        <p:attrNameLst>
                                          <p:attrName>style.visibility</p:attrName>
                                        </p:attrNameLst>
                                      </p:cBhvr>
                                      <p:to>
                                        <p:strVal val="visible"/>
                                      </p:to>
                                    </p:set>
                                    <p:anim calcmode="lin" valueType="num">
                                      <p:cBhvr>
                                        <p:cTn id="38" dur="500" fill="hold"/>
                                        <p:tgtEl>
                                          <p:spTgt spid="45061">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45061">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45061">
                                            <p:txEl>
                                              <p:pRg st="6" end="6"/>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5061">
                                            <p:txEl>
                                              <p:pRg st="7" end="7"/>
                                            </p:txEl>
                                          </p:spTgt>
                                        </p:tgtEl>
                                        <p:attrNameLst>
                                          <p:attrName>style.visibility</p:attrName>
                                        </p:attrNameLst>
                                      </p:cBhvr>
                                      <p:to>
                                        <p:strVal val="visible"/>
                                      </p:to>
                                    </p:set>
                                    <p:anim calcmode="lin" valueType="num">
                                      <p:cBhvr>
                                        <p:cTn id="43" dur="500" fill="hold"/>
                                        <p:tgtEl>
                                          <p:spTgt spid="45061">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45061">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45061">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5061">
                                            <p:txEl>
                                              <p:pRg st="8" end="8"/>
                                            </p:txEl>
                                          </p:spTgt>
                                        </p:tgtEl>
                                        <p:attrNameLst>
                                          <p:attrName>style.visibility</p:attrName>
                                        </p:attrNameLst>
                                      </p:cBhvr>
                                      <p:to>
                                        <p:strVal val="visible"/>
                                      </p:to>
                                    </p:set>
                                    <p:anim calcmode="lin" valueType="num">
                                      <p:cBhvr>
                                        <p:cTn id="50" dur="500" fill="hold"/>
                                        <p:tgtEl>
                                          <p:spTgt spid="45061">
                                            <p:txEl>
                                              <p:pRg st="8" end="8"/>
                                            </p:txEl>
                                          </p:spTgt>
                                        </p:tgtEl>
                                        <p:attrNameLst>
                                          <p:attrName>ppt_w</p:attrName>
                                        </p:attrNameLst>
                                      </p:cBhvr>
                                      <p:tavLst>
                                        <p:tav tm="0">
                                          <p:val>
                                            <p:fltVal val="0"/>
                                          </p:val>
                                        </p:tav>
                                        <p:tav tm="100000">
                                          <p:val>
                                            <p:strVal val="#ppt_w"/>
                                          </p:val>
                                        </p:tav>
                                      </p:tavLst>
                                    </p:anim>
                                    <p:anim calcmode="lin" valueType="num">
                                      <p:cBhvr>
                                        <p:cTn id="51" dur="500" fill="hold"/>
                                        <p:tgtEl>
                                          <p:spTgt spid="45061">
                                            <p:txEl>
                                              <p:pRg st="8" end="8"/>
                                            </p:txEl>
                                          </p:spTgt>
                                        </p:tgtEl>
                                        <p:attrNameLst>
                                          <p:attrName>ppt_h</p:attrName>
                                        </p:attrNameLst>
                                      </p:cBhvr>
                                      <p:tavLst>
                                        <p:tav tm="0">
                                          <p:val>
                                            <p:fltVal val="0"/>
                                          </p:val>
                                        </p:tav>
                                        <p:tav tm="100000">
                                          <p:val>
                                            <p:strVal val="#ppt_h"/>
                                          </p:val>
                                        </p:tav>
                                      </p:tavLst>
                                    </p:anim>
                                    <p:animEffect transition="in" filter="fade">
                                      <p:cBhvr>
                                        <p:cTn id="52" dur="500"/>
                                        <p:tgtEl>
                                          <p:spTgt spid="450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
          <p:cNvSpPr>
            <a:spLocks noGrp="1" noChangeArrowheads="1"/>
          </p:cNvSpPr>
          <p:nvPr>
            <p:ph type="title"/>
          </p:nvPr>
        </p:nvSpPr>
        <p:spPr/>
        <p:txBody>
          <a:bodyPr/>
          <a:lstStyle/>
          <a:p>
            <a:r>
              <a:rPr lang="en-US" altLang="en-US"/>
              <a:t>Starting a Form in TRI-MEweb</a:t>
            </a:r>
          </a:p>
        </p:txBody>
      </p:sp>
      <p:sp>
        <p:nvSpPr>
          <p:cNvPr id="6" name="Text Placeholder 5">
            <a:extLst>
              <a:ext uri="{FF2B5EF4-FFF2-40B4-BE49-F238E27FC236}">
                <a16:creationId xmlns:a16="http://schemas.microsoft.com/office/drawing/2014/main" id="{B1EA12DC-FF7D-1C47-8CB8-776B47464FFB}"/>
              </a:ext>
            </a:extLst>
          </p:cNvPr>
          <p:cNvSpPr>
            <a:spLocks noGrp="1"/>
          </p:cNvSpPr>
          <p:nvPr>
            <p:ph type="body" sz="quarter" idx="10"/>
          </p:nvPr>
        </p:nvSpPr>
        <p:spPr>
          <a:xfrm>
            <a:off x="481013" y="1734532"/>
            <a:ext cx="9739433" cy="3996343"/>
          </a:xfrm>
        </p:spPr>
        <p:txBody>
          <a:bodyPr/>
          <a:lstStyle/>
          <a:p>
            <a:pPr>
              <a:spcAft>
                <a:spcPts val="200"/>
              </a:spcAft>
            </a:pPr>
            <a:r>
              <a:rPr lang="en-US" altLang="en-US" dirty="0"/>
              <a:t>To start a new chemical form from scratch (Part II Sections 1.1-1.2, 2.1):</a:t>
            </a:r>
          </a:p>
          <a:p>
            <a:pPr lvl="1">
              <a:spcAft>
                <a:spcPts val="400"/>
              </a:spcAft>
            </a:pPr>
            <a:r>
              <a:rPr lang="en-US" altLang="en-US" dirty="0"/>
              <a:t>Select CAS Registry Number or category code and name of chemical or chemical category; or</a:t>
            </a:r>
          </a:p>
          <a:p>
            <a:pPr lvl="1">
              <a:spcAft>
                <a:spcPts val="400"/>
              </a:spcAft>
            </a:pPr>
            <a:r>
              <a:rPr lang="en-US" altLang="en-US" dirty="0"/>
              <a:t>Select “Add generic chemicals,” if supplier claims trade secret.</a:t>
            </a:r>
          </a:p>
          <a:p>
            <a:pPr lvl="1">
              <a:spcAft>
                <a:spcPts val="400"/>
              </a:spcAft>
            </a:pPr>
            <a:r>
              <a:rPr lang="en-US" altLang="en-US" dirty="0"/>
              <a:t>Indicate if using Reporting Form R or From A (only for non-chemicals of special concern).</a:t>
            </a:r>
          </a:p>
          <a:p>
            <a:r>
              <a:rPr lang="en-US" altLang="en-US" dirty="0"/>
              <a:t>TRI-MEweb preloads previous year’s reporting details using “Import Prior Year Form(s).”</a:t>
            </a:r>
          </a:p>
          <a:p>
            <a:r>
              <a:rPr lang="en-US" altLang="en-US" dirty="0"/>
              <a:t>The XML uploader handles forms generated by third-party tools.</a:t>
            </a:r>
          </a:p>
        </p:txBody>
      </p:sp>
      <p:sp>
        <p:nvSpPr>
          <p:cNvPr id="15" name="Oval 14">
            <a:extLst>
              <a:ext uri="{FF2B5EF4-FFF2-40B4-BE49-F238E27FC236}">
                <a16:creationId xmlns:a16="http://schemas.microsoft.com/office/drawing/2014/main" id="{D5E2E7C1-A584-174A-BBF2-AA59DC46152A}"/>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6" name="Picture 15">
            <a:extLst>
              <a:ext uri="{FF2B5EF4-FFF2-40B4-BE49-F238E27FC236}">
                <a16:creationId xmlns:a16="http://schemas.microsoft.com/office/drawing/2014/main" id="{70A7F565-3100-C54B-96C5-767A127EE81D}"/>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46924" y="5146693"/>
            <a:ext cx="861195" cy="561649"/>
          </a:xfrm>
          <a:prstGeom prst="rect">
            <a:avLst/>
          </a:prstGeom>
        </p:spPr>
      </p:pic>
      <p:sp>
        <p:nvSpPr>
          <p:cNvPr id="2" name="TextBox 1">
            <a:extLst>
              <a:ext uri="{FF2B5EF4-FFF2-40B4-BE49-F238E27FC236}">
                <a16:creationId xmlns:a16="http://schemas.microsoft.com/office/drawing/2014/main" id="{E2423BC8-7700-94B3-EC6D-1771C33442C6}"/>
              </a:ext>
            </a:extLst>
          </p:cNvPr>
          <p:cNvSpPr txBox="1"/>
          <p:nvPr/>
        </p:nvSpPr>
        <p:spPr>
          <a:xfrm>
            <a:off x="170329" y="6436659"/>
            <a:ext cx="5020236" cy="276999"/>
          </a:xfrm>
          <a:prstGeom prst="rect">
            <a:avLst/>
          </a:prstGeom>
          <a:noFill/>
        </p:spPr>
        <p:txBody>
          <a:bodyPr wrap="square" rtlCol="0">
            <a:spAutoFit/>
          </a:bodyPr>
          <a:lstStyle/>
          <a:p>
            <a:r>
              <a:rPr lang="en-US" sz="1200" dirty="0"/>
              <a:t>Advanced TRI Reporting Concepts: TRI-MEweb </a:t>
            </a:r>
          </a:p>
        </p:txBody>
      </p:sp>
    </p:spTree>
    <p:custDataLst>
      <p:tags r:id="rId1"/>
    </p:custDataLst>
    <p:extLst>
      <p:ext uri="{BB962C8B-B14F-4D97-AF65-F5344CB8AC3E}">
        <p14:creationId xmlns:p14="http://schemas.microsoft.com/office/powerpoint/2010/main" val="2820883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2"/>
          <p:cNvSpPr>
            <a:spLocks noGrp="1" noChangeArrowheads="1"/>
          </p:cNvSpPr>
          <p:nvPr>
            <p:ph type="title"/>
          </p:nvPr>
        </p:nvSpPr>
        <p:spPr/>
        <p:txBody>
          <a:bodyPr/>
          <a:lstStyle/>
          <a:p>
            <a:r>
              <a:rPr lang="en-US" altLang="en-US"/>
              <a:t>Production-Related Waste Managed (Section 8.1-8.7)</a:t>
            </a:r>
          </a:p>
        </p:txBody>
      </p:sp>
      <p:pic>
        <p:nvPicPr>
          <p:cNvPr id="2" name="Picture 2" descr="Screenshot of Section 8 of TRI Reporting Form R, where production-related waste management quantities are reported."/>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639" y="1261011"/>
            <a:ext cx="11106721" cy="4865383"/>
          </a:xfrm>
          <a:prstGeom prst="rect">
            <a:avLst/>
          </a:prstGeom>
          <a:noFill/>
          <a:ln w="635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10F3C86-0624-0F4E-3375-6CBAED9DF15C}"/>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TRI-MEweb </a:t>
            </a:r>
          </a:p>
        </p:txBody>
      </p:sp>
    </p:spTree>
    <p:custDataLst>
      <p:tags r:id="rId1"/>
    </p:custDataLst>
    <p:extLst>
      <p:ext uri="{BB962C8B-B14F-4D97-AF65-F5344CB8AC3E}">
        <p14:creationId xmlns:p14="http://schemas.microsoft.com/office/powerpoint/2010/main" val="41508120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p:txBody>
          <a:bodyPr/>
          <a:lstStyle/>
          <a:p>
            <a:r>
              <a:rPr lang="en-US" altLang="en-US"/>
              <a:t>Certifying Official Information</a:t>
            </a:r>
          </a:p>
        </p:txBody>
      </p:sp>
      <p:sp>
        <p:nvSpPr>
          <p:cNvPr id="46085" name="Rectangle 3"/>
          <p:cNvSpPr>
            <a:spLocks noGrp="1" noChangeArrowheads="1"/>
          </p:cNvSpPr>
          <p:nvPr>
            <p:ph type="body" sz="quarter" idx="10"/>
          </p:nvPr>
        </p:nvSpPr>
        <p:spPr>
          <a:xfrm>
            <a:off x="481014" y="1734532"/>
            <a:ext cx="10622416" cy="3996343"/>
          </a:xfrm>
        </p:spPr>
        <p:txBody>
          <a:bodyPr/>
          <a:lstStyle/>
          <a:p>
            <a:pPr marL="342900" indent="-342900">
              <a:buFont typeface="Arial" panose="020B0604020202020204" pitchFamily="34" charset="0"/>
              <a:buChar char="•"/>
            </a:pPr>
            <a:r>
              <a:rPr lang="en-US" altLang="en-US"/>
              <a:t>All non-trade secret forms must be certified by an electronic signature from a senior management official.</a:t>
            </a:r>
          </a:p>
          <a:p>
            <a:pPr marL="342900" indent="-342900">
              <a:buFont typeface="Arial" panose="020B0604020202020204" pitchFamily="34" charset="0"/>
              <a:buChar char="•"/>
            </a:pPr>
            <a:r>
              <a:rPr lang="en-US" altLang="en-US"/>
              <a:t>New Certifying Officials must submit an electronic signature agreement (ESA) and a facility certification agreement form before pending submissions can be certified.</a:t>
            </a:r>
          </a:p>
          <a:p>
            <a:pPr marL="342900" indent="-342900">
              <a:buFont typeface="Arial" panose="020B0604020202020204" pitchFamily="34" charset="0"/>
              <a:buChar char="•"/>
            </a:pPr>
            <a:r>
              <a:rPr lang="en-US" altLang="en-US"/>
              <a:t>Returning Certifying Officials do not need to submit an ESA if they continue to represent the same facility year to year.</a:t>
            </a:r>
          </a:p>
          <a:p>
            <a:pPr marL="342900" indent="-342900">
              <a:buFont typeface="Arial" panose="020B0604020202020204" pitchFamily="34" charset="0"/>
              <a:buChar char="•"/>
            </a:pPr>
            <a:r>
              <a:rPr lang="en-US" altLang="en-US"/>
              <a:t>TRI-MEweb now includes a built-in Certification module, accessible by users registered as Certifying Officials.</a:t>
            </a:r>
          </a:p>
          <a:p>
            <a:pPr marL="342900" indent="-342900">
              <a:buFont typeface="Arial" panose="020B0604020202020204" pitchFamily="34" charset="0"/>
              <a:buChar char="•"/>
            </a:pPr>
            <a:r>
              <a:rPr lang="en-US" altLang="en-US"/>
              <a:t>New Certifying Officials will answer personalized security questions in addition to their CDX password for digital procedures.</a:t>
            </a:r>
          </a:p>
        </p:txBody>
      </p:sp>
      <p:sp>
        <p:nvSpPr>
          <p:cNvPr id="2" name="TextBox 1">
            <a:extLst>
              <a:ext uri="{FF2B5EF4-FFF2-40B4-BE49-F238E27FC236}">
                <a16:creationId xmlns:a16="http://schemas.microsoft.com/office/drawing/2014/main" id="{A8930B2D-AE16-FBF5-5D8E-6DAE23367C0C}"/>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TRI-MEweb </a:t>
            </a:r>
          </a:p>
        </p:txBody>
      </p:sp>
    </p:spTree>
    <p:custDataLst>
      <p:tags r:id="rId1"/>
    </p:custDataLst>
    <p:extLst>
      <p:ext uri="{BB962C8B-B14F-4D97-AF65-F5344CB8AC3E}">
        <p14:creationId xmlns:p14="http://schemas.microsoft.com/office/powerpoint/2010/main" val="640859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anim calcmode="lin" valueType="num">
                                      <p:cBhvr>
                                        <p:cTn id="7" dur="500" fill="hold"/>
                                        <p:tgtEl>
                                          <p:spTgt spid="4608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8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6085">
                                            <p:txEl>
                                              <p:pRg st="0" end="0"/>
                                            </p:txEl>
                                          </p:spTgt>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6085">
                                            <p:txEl>
                                              <p:pRg st="1" end="1"/>
                                            </p:txEl>
                                          </p:spTgt>
                                        </p:tgtEl>
                                        <p:attrNameLst>
                                          <p:attrName>style.visibility</p:attrName>
                                        </p:attrNameLst>
                                      </p:cBhvr>
                                      <p:to>
                                        <p:strVal val="visible"/>
                                      </p:to>
                                    </p:set>
                                    <p:anim calcmode="lin" valueType="num">
                                      <p:cBhvr>
                                        <p:cTn id="13" dur="500" fill="hold"/>
                                        <p:tgtEl>
                                          <p:spTgt spid="4608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608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6085">
                                            <p:txEl>
                                              <p:pRg st="1" end="1"/>
                                            </p:txEl>
                                          </p:spTgt>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6085">
                                            <p:txEl>
                                              <p:pRg st="2" end="2"/>
                                            </p:txEl>
                                          </p:spTgt>
                                        </p:tgtEl>
                                        <p:attrNameLst>
                                          <p:attrName>style.visibility</p:attrName>
                                        </p:attrNameLst>
                                      </p:cBhvr>
                                      <p:to>
                                        <p:strVal val="visible"/>
                                      </p:to>
                                    </p:set>
                                    <p:anim calcmode="lin" valueType="num">
                                      <p:cBhvr>
                                        <p:cTn id="19" dur="500" fill="hold"/>
                                        <p:tgtEl>
                                          <p:spTgt spid="4608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608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6085">
                                            <p:txEl>
                                              <p:pRg st="2" end="2"/>
                                            </p:txEl>
                                          </p:spTgt>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6085">
                                            <p:txEl>
                                              <p:pRg st="3" end="3"/>
                                            </p:txEl>
                                          </p:spTgt>
                                        </p:tgtEl>
                                        <p:attrNameLst>
                                          <p:attrName>style.visibility</p:attrName>
                                        </p:attrNameLst>
                                      </p:cBhvr>
                                      <p:to>
                                        <p:strVal val="visible"/>
                                      </p:to>
                                    </p:set>
                                    <p:anim calcmode="lin" valueType="num">
                                      <p:cBhvr>
                                        <p:cTn id="25" dur="500" fill="hold"/>
                                        <p:tgtEl>
                                          <p:spTgt spid="4608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6085">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46085">
                                            <p:txEl>
                                              <p:pRg st="3" end="3"/>
                                            </p:txEl>
                                          </p:spTgt>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085">
                                            <p:txEl>
                                              <p:pRg st="4" end="4"/>
                                            </p:txEl>
                                          </p:spTgt>
                                        </p:tgtEl>
                                        <p:attrNameLst>
                                          <p:attrName>style.visibility</p:attrName>
                                        </p:attrNameLst>
                                      </p:cBhvr>
                                      <p:to>
                                        <p:strVal val="visible"/>
                                      </p:to>
                                    </p:set>
                                    <p:anim calcmode="lin" valueType="num">
                                      <p:cBhvr>
                                        <p:cTn id="31" dur="500" fill="hold"/>
                                        <p:tgtEl>
                                          <p:spTgt spid="4608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608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460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noChangeArrowheads="1"/>
          </p:cNvSpPr>
          <p:nvPr>
            <p:ph type="title"/>
          </p:nvPr>
        </p:nvSpPr>
        <p:spPr/>
        <p:txBody>
          <a:bodyPr/>
          <a:lstStyle/>
          <a:p>
            <a:r>
              <a:rPr lang="en-US" altLang="en-US"/>
              <a:t>Signing and Certifying Forms</a:t>
            </a:r>
          </a:p>
        </p:txBody>
      </p:sp>
      <p:sp>
        <p:nvSpPr>
          <p:cNvPr id="117763" name="Content Placeholder 2"/>
          <p:cNvSpPr>
            <a:spLocks noGrp="1" noChangeArrowheads="1"/>
          </p:cNvSpPr>
          <p:nvPr>
            <p:ph type="body" sz="quarter" idx="10"/>
          </p:nvPr>
        </p:nvSpPr>
        <p:spPr>
          <a:xfrm>
            <a:off x="480767" y="1680744"/>
            <a:ext cx="11037887" cy="4262856"/>
          </a:xfrm>
        </p:spPr>
        <p:txBody>
          <a:bodyPr/>
          <a:lstStyle/>
          <a:p>
            <a:pPr>
              <a:spcAft>
                <a:spcPts val="200"/>
              </a:spcAft>
            </a:pPr>
            <a:r>
              <a:rPr lang="en-US" altLang="en-US"/>
              <a:t>New Certifying Officials must complete the following two requirements: 	</a:t>
            </a:r>
          </a:p>
          <a:p>
            <a:pPr lvl="1">
              <a:spcAft>
                <a:spcPts val="200"/>
              </a:spcAft>
            </a:pPr>
            <a:r>
              <a:rPr lang="en-US" altLang="en-US"/>
              <a:t>Electronic signature agreement (ESA)</a:t>
            </a:r>
          </a:p>
          <a:p>
            <a:pPr lvl="2">
              <a:spcAft>
                <a:spcPts val="200"/>
              </a:spcAft>
            </a:pPr>
            <a:r>
              <a:rPr lang="en-US" altLang="en-US" i="0"/>
              <a:t>Must be completed only once, not annually, applicable to all facility profiles</a:t>
            </a:r>
          </a:p>
          <a:p>
            <a:pPr lvl="2">
              <a:spcAft>
                <a:spcPts val="200"/>
              </a:spcAft>
            </a:pPr>
            <a:r>
              <a:rPr lang="en-US" altLang="en-US" i="0"/>
              <a:t>Option 1: Real-time ESA approval – verify user’s identity electronically</a:t>
            </a:r>
          </a:p>
          <a:p>
            <a:pPr lvl="2">
              <a:spcAft>
                <a:spcPts val="800"/>
              </a:spcAft>
            </a:pPr>
            <a:r>
              <a:rPr lang="en-US" altLang="en-US" i="0"/>
              <a:t>Option 2: Mail in signature form – minimum of 5 business days to process</a:t>
            </a:r>
          </a:p>
          <a:p>
            <a:pPr lvl="1">
              <a:spcAft>
                <a:spcPts val="200"/>
              </a:spcAft>
            </a:pPr>
            <a:r>
              <a:rPr lang="en-US" altLang="en-US"/>
              <a:t>TRIFID Certification Agreement Form </a:t>
            </a:r>
          </a:p>
          <a:p>
            <a:pPr lvl="2">
              <a:spcAft>
                <a:spcPts val="200"/>
              </a:spcAft>
            </a:pPr>
            <a:r>
              <a:rPr lang="en-US" altLang="en-US" i="0"/>
              <a:t>Must be completed after access to TRI-MEweb is granted by ESA approval </a:t>
            </a:r>
          </a:p>
          <a:p>
            <a:pPr lvl="2">
              <a:spcAft>
                <a:spcPts val="200"/>
              </a:spcAft>
            </a:pPr>
            <a:r>
              <a:rPr lang="en-US" altLang="en-US" i="0"/>
              <a:t>Facility profiles are added to TRI-MEweb using access keys or prior-year information</a:t>
            </a:r>
          </a:p>
          <a:p>
            <a:pPr lvl="2">
              <a:spcAft>
                <a:spcPts val="200"/>
              </a:spcAft>
            </a:pPr>
            <a:r>
              <a:rPr lang="en-US" altLang="en-US" i="0"/>
              <a:t>Certifying Officials must have a digitally signed TRIFID Certification Agreement for each facility </a:t>
            </a:r>
            <a:br>
              <a:rPr lang="en-US" altLang="en-US" i="0"/>
            </a:br>
            <a:r>
              <a:rPr lang="en-US" altLang="en-US" i="0"/>
              <a:t>profile before receiving access to any pending submission (s) for certification</a:t>
            </a:r>
          </a:p>
          <a:p>
            <a:r>
              <a:rPr lang="en-US" altLang="en-US"/>
              <a:t>New Certifying Officials must submit an ESA and digitally sign a TRIFID certification agreement form before pending submissions can be reviewed and certified.</a:t>
            </a:r>
          </a:p>
        </p:txBody>
      </p:sp>
      <p:sp>
        <p:nvSpPr>
          <p:cNvPr id="2" name="TextBox 1">
            <a:extLst>
              <a:ext uri="{FF2B5EF4-FFF2-40B4-BE49-F238E27FC236}">
                <a16:creationId xmlns:a16="http://schemas.microsoft.com/office/drawing/2014/main" id="{C2DDD944-BF45-FD2A-DFE1-CE2FFD19D95E}"/>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TRI-MEweb </a:t>
            </a:r>
          </a:p>
        </p:txBody>
      </p:sp>
    </p:spTree>
    <p:custDataLst>
      <p:tags r:id="rId1"/>
    </p:custDataLst>
    <p:extLst>
      <p:ext uri="{BB962C8B-B14F-4D97-AF65-F5344CB8AC3E}">
        <p14:creationId xmlns:p14="http://schemas.microsoft.com/office/powerpoint/2010/main" val="1576053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p:cTn id="7" dur="500" fill="hold"/>
                                        <p:tgtEl>
                                          <p:spTgt spid="1177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77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776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 calcmode="lin" valueType="num">
                                      <p:cBhvr>
                                        <p:cTn id="12" dur="500" fill="hold"/>
                                        <p:tgtEl>
                                          <p:spTgt spid="11776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776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776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7763">
                                            <p:txEl>
                                              <p:pRg st="2" end="2"/>
                                            </p:txEl>
                                          </p:spTgt>
                                        </p:tgtEl>
                                        <p:attrNameLst>
                                          <p:attrName>style.visibility</p:attrName>
                                        </p:attrNameLst>
                                      </p:cBhvr>
                                      <p:to>
                                        <p:strVal val="visible"/>
                                      </p:to>
                                    </p:set>
                                    <p:anim calcmode="lin" valueType="num">
                                      <p:cBhvr>
                                        <p:cTn id="17" dur="500" fill="hold"/>
                                        <p:tgtEl>
                                          <p:spTgt spid="11776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1776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1776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7763">
                                            <p:txEl>
                                              <p:pRg st="3" end="3"/>
                                            </p:txEl>
                                          </p:spTgt>
                                        </p:tgtEl>
                                        <p:attrNameLst>
                                          <p:attrName>style.visibility</p:attrName>
                                        </p:attrNameLst>
                                      </p:cBhvr>
                                      <p:to>
                                        <p:strVal val="visible"/>
                                      </p:to>
                                    </p:set>
                                    <p:anim calcmode="lin" valueType="num">
                                      <p:cBhvr>
                                        <p:cTn id="22" dur="500" fill="hold"/>
                                        <p:tgtEl>
                                          <p:spTgt spid="11776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1776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11776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7763">
                                            <p:txEl>
                                              <p:pRg st="4" end="4"/>
                                            </p:txEl>
                                          </p:spTgt>
                                        </p:tgtEl>
                                        <p:attrNameLst>
                                          <p:attrName>style.visibility</p:attrName>
                                        </p:attrNameLst>
                                      </p:cBhvr>
                                      <p:to>
                                        <p:strVal val="visible"/>
                                      </p:to>
                                    </p:set>
                                    <p:anim calcmode="lin" valueType="num">
                                      <p:cBhvr>
                                        <p:cTn id="27" dur="500" fill="hold"/>
                                        <p:tgtEl>
                                          <p:spTgt spid="11776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1776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117763">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7763">
                                            <p:txEl>
                                              <p:pRg st="5" end="5"/>
                                            </p:txEl>
                                          </p:spTgt>
                                        </p:tgtEl>
                                        <p:attrNameLst>
                                          <p:attrName>style.visibility</p:attrName>
                                        </p:attrNameLst>
                                      </p:cBhvr>
                                      <p:to>
                                        <p:strVal val="visible"/>
                                      </p:to>
                                    </p:set>
                                    <p:anim calcmode="lin" valueType="num">
                                      <p:cBhvr>
                                        <p:cTn id="32" dur="500" fill="hold"/>
                                        <p:tgtEl>
                                          <p:spTgt spid="11776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1776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117763">
                                            <p:txEl>
                                              <p:pRg st="5" end="5"/>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7763">
                                            <p:txEl>
                                              <p:pRg st="6" end="6"/>
                                            </p:txEl>
                                          </p:spTgt>
                                        </p:tgtEl>
                                        <p:attrNameLst>
                                          <p:attrName>style.visibility</p:attrName>
                                        </p:attrNameLst>
                                      </p:cBhvr>
                                      <p:to>
                                        <p:strVal val="visible"/>
                                      </p:to>
                                    </p:set>
                                    <p:anim calcmode="lin" valueType="num">
                                      <p:cBhvr>
                                        <p:cTn id="37" dur="500" fill="hold"/>
                                        <p:tgtEl>
                                          <p:spTgt spid="11776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1776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117763">
                                            <p:txEl>
                                              <p:pRg st="6" end="6"/>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7763">
                                            <p:txEl>
                                              <p:pRg st="7" end="7"/>
                                            </p:txEl>
                                          </p:spTgt>
                                        </p:tgtEl>
                                        <p:attrNameLst>
                                          <p:attrName>style.visibility</p:attrName>
                                        </p:attrNameLst>
                                      </p:cBhvr>
                                      <p:to>
                                        <p:strVal val="visible"/>
                                      </p:to>
                                    </p:set>
                                    <p:anim calcmode="lin" valueType="num">
                                      <p:cBhvr>
                                        <p:cTn id="42" dur="500" fill="hold"/>
                                        <p:tgtEl>
                                          <p:spTgt spid="11776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1776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117763">
                                            <p:txEl>
                                              <p:pRg st="7" end="7"/>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7763">
                                            <p:txEl>
                                              <p:pRg st="8" end="8"/>
                                            </p:txEl>
                                          </p:spTgt>
                                        </p:tgtEl>
                                        <p:attrNameLst>
                                          <p:attrName>style.visibility</p:attrName>
                                        </p:attrNameLst>
                                      </p:cBhvr>
                                      <p:to>
                                        <p:strVal val="visible"/>
                                      </p:to>
                                    </p:set>
                                    <p:anim calcmode="lin" valueType="num">
                                      <p:cBhvr>
                                        <p:cTn id="47" dur="500" fill="hold"/>
                                        <p:tgtEl>
                                          <p:spTgt spid="11776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11776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11776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17763">
                                            <p:txEl>
                                              <p:pRg st="9" end="9"/>
                                            </p:txEl>
                                          </p:spTgt>
                                        </p:tgtEl>
                                        <p:attrNameLst>
                                          <p:attrName>style.visibility</p:attrName>
                                        </p:attrNameLst>
                                      </p:cBhvr>
                                      <p:to>
                                        <p:strVal val="visible"/>
                                      </p:to>
                                    </p:set>
                                    <p:anim calcmode="lin" valueType="num">
                                      <p:cBhvr>
                                        <p:cTn id="54" dur="500" fill="hold"/>
                                        <p:tgtEl>
                                          <p:spTgt spid="117763">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117763">
                                            <p:txEl>
                                              <p:pRg st="9" end="9"/>
                                            </p:txEl>
                                          </p:spTgt>
                                        </p:tgtEl>
                                        <p:attrNameLst>
                                          <p:attrName>ppt_h</p:attrName>
                                        </p:attrNameLst>
                                      </p:cBhvr>
                                      <p:tavLst>
                                        <p:tav tm="0">
                                          <p:val>
                                            <p:fltVal val="0"/>
                                          </p:val>
                                        </p:tav>
                                        <p:tav tm="100000">
                                          <p:val>
                                            <p:strVal val="#ppt_h"/>
                                          </p:val>
                                        </p:tav>
                                      </p:tavLst>
                                    </p:anim>
                                    <p:animEffect transition="in" filter="fade">
                                      <p:cBhvr>
                                        <p:cTn id="56" dur="500"/>
                                        <p:tgtEl>
                                          <p:spTgt spid="1177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2"/>
          <p:cNvSpPr>
            <a:spLocks noGrp="1" noChangeArrowheads="1"/>
          </p:cNvSpPr>
          <p:nvPr>
            <p:ph type="title"/>
          </p:nvPr>
        </p:nvSpPr>
        <p:spPr/>
        <p:txBody>
          <a:bodyPr/>
          <a:lstStyle/>
          <a:p>
            <a:r>
              <a:rPr lang="en-US" err="1"/>
              <a:t>eReceipts</a:t>
            </a:r>
            <a:endParaRPr lang="en-US" altLang="en-US"/>
          </a:p>
        </p:txBody>
      </p:sp>
      <p:sp>
        <p:nvSpPr>
          <p:cNvPr id="52229" name="Rectangle 3"/>
          <p:cNvSpPr>
            <a:spLocks noGrp="1" noChangeArrowheads="1"/>
          </p:cNvSpPr>
          <p:nvPr>
            <p:ph type="body" sz="quarter" idx="10"/>
          </p:nvPr>
        </p:nvSpPr>
        <p:spPr>
          <a:xfrm>
            <a:off x="481014" y="1734532"/>
            <a:ext cx="9882186" cy="3996343"/>
          </a:xfrm>
        </p:spPr>
        <p:txBody>
          <a:bodyPr/>
          <a:lstStyle/>
          <a:p>
            <a:pPr marL="342900" indent="-342900">
              <a:spcAft>
                <a:spcPts val="300"/>
              </a:spcAft>
              <a:buFont typeface="Arial" panose="020B0604020202020204" pitchFamily="34" charset="0"/>
              <a:buChar char="•"/>
            </a:pPr>
            <a:r>
              <a:rPr lang="en-US" altLang="en-US"/>
              <a:t>Facilities can obtain a copy of their electronic receipt (formerly known as the electronic Facility Data Profile report (</a:t>
            </a:r>
            <a:r>
              <a:rPr lang="en-US" altLang="en-US" err="1"/>
              <a:t>eFDP</a:t>
            </a:r>
            <a:r>
              <a:rPr lang="en-US" altLang="en-US"/>
              <a:t>)) under the Submission History tab within TRI-MEweb. </a:t>
            </a:r>
          </a:p>
          <a:p>
            <a:pPr marL="342900" indent="-342900">
              <a:spcAft>
                <a:spcPts val="300"/>
              </a:spcAft>
              <a:buFont typeface="Arial" panose="020B0604020202020204" pitchFamily="34" charset="0"/>
              <a:buChar char="•"/>
            </a:pPr>
            <a:r>
              <a:rPr lang="en-US" altLang="en-US"/>
              <a:t>Review your </a:t>
            </a:r>
            <a:r>
              <a:rPr lang="en-US" err="1"/>
              <a:t>eReceipt</a:t>
            </a:r>
            <a:r>
              <a:rPr lang="en-US"/>
              <a:t> </a:t>
            </a:r>
            <a:r>
              <a:rPr lang="en-US" altLang="en-US"/>
              <a:t>immediately after certifying TRI reporting forms in CDX to verify that EPA processed your data correctly.</a:t>
            </a:r>
          </a:p>
          <a:p>
            <a:pPr marL="342900" indent="-342900">
              <a:spcAft>
                <a:spcPts val="300"/>
              </a:spcAft>
              <a:buFont typeface="Arial" panose="020B0604020202020204" pitchFamily="34" charset="0"/>
              <a:buChar char="•"/>
            </a:pPr>
            <a:r>
              <a:rPr lang="en-US" altLang="en-US"/>
              <a:t>It allows EPA to highlight errors and possible issues with your submission.  </a:t>
            </a:r>
          </a:p>
          <a:p>
            <a:pPr marL="342900" indent="-342900">
              <a:spcAft>
                <a:spcPts val="300"/>
              </a:spcAft>
              <a:buFont typeface="Arial" panose="020B0604020202020204" pitchFamily="34" charset="0"/>
              <a:buChar char="•"/>
            </a:pPr>
            <a:r>
              <a:rPr lang="en-US" altLang="en-US"/>
              <a:t>If you have problems accessing your </a:t>
            </a:r>
            <a:r>
              <a:rPr lang="en-US" err="1"/>
              <a:t>eReceipt</a:t>
            </a:r>
            <a:r>
              <a:rPr lang="en-US" altLang="en-US"/>
              <a:t>, email </a:t>
            </a:r>
            <a:r>
              <a:rPr lang="en-US">
                <a:hlinkClick r:id="rId4" tooltip="mailto:tridpc@epa.gov"/>
              </a:rPr>
              <a:t>tridpc@epa.gov</a:t>
            </a:r>
            <a:endParaRPr lang="en-US" altLang="en-US"/>
          </a:p>
        </p:txBody>
      </p:sp>
      <p:sp>
        <p:nvSpPr>
          <p:cNvPr id="2" name="TextBox 1">
            <a:extLst>
              <a:ext uri="{FF2B5EF4-FFF2-40B4-BE49-F238E27FC236}">
                <a16:creationId xmlns:a16="http://schemas.microsoft.com/office/drawing/2014/main" id="{5BB23DAE-EE46-07F8-01E4-340477BBA6A8}"/>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TRI-MEweb </a:t>
            </a:r>
          </a:p>
        </p:txBody>
      </p:sp>
    </p:spTree>
    <p:custDataLst>
      <p:tags r:id="rId1"/>
    </p:custDataLst>
    <p:extLst>
      <p:ext uri="{BB962C8B-B14F-4D97-AF65-F5344CB8AC3E}">
        <p14:creationId xmlns:p14="http://schemas.microsoft.com/office/powerpoint/2010/main" val="973669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 calcmode="lin" valueType="num">
                                      <p:cBhvr>
                                        <p:cTn id="7" dur="500" fill="hold"/>
                                        <p:tgtEl>
                                          <p:spTgt spid="5222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222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2229">
                                            <p:txEl>
                                              <p:pRg st="0" end="0"/>
                                            </p:txEl>
                                          </p:spTgt>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52229">
                                            <p:txEl>
                                              <p:pRg st="1" end="1"/>
                                            </p:txEl>
                                          </p:spTgt>
                                        </p:tgtEl>
                                        <p:attrNameLst>
                                          <p:attrName>style.visibility</p:attrName>
                                        </p:attrNameLst>
                                      </p:cBhvr>
                                      <p:to>
                                        <p:strVal val="visible"/>
                                      </p:to>
                                    </p:set>
                                    <p:anim calcmode="lin" valueType="num">
                                      <p:cBhvr>
                                        <p:cTn id="13" dur="500" fill="hold"/>
                                        <p:tgtEl>
                                          <p:spTgt spid="5222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222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2229">
                                            <p:txEl>
                                              <p:pRg st="1" end="1"/>
                                            </p:txEl>
                                          </p:spTgt>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52229">
                                            <p:txEl>
                                              <p:pRg st="2" end="2"/>
                                            </p:txEl>
                                          </p:spTgt>
                                        </p:tgtEl>
                                        <p:attrNameLst>
                                          <p:attrName>style.visibility</p:attrName>
                                        </p:attrNameLst>
                                      </p:cBhvr>
                                      <p:to>
                                        <p:strVal val="visible"/>
                                      </p:to>
                                    </p:set>
                                    <p:anim calcmode="lin" valueType="num">
                                      <p:cBhvr>
                                        <p:cTn id="19" dur="500" fill="hold"/>
                                        <p:tgtEl>
                                          <p:spTgt spid="5222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222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2229">
                                            <p:txEl>
                                              <p:pRg st="2" end="2"/>
                                            </p:txEl>
                                          </p:spTgt>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52229">
                                            <p:txEl>
                                              <p:pRg st="3" end="3"/>
                                            </p:txEl>
                                          </p:spTgt>
                                        </p:tgtEl>
                                        <p:attrNameLst>
                                          <p:attrName>style.visibility</p:attrName>
                                        </p:attrNameLst>
                                      </p:cBhvr>
                                      <p:to>
                                        <p:strVal val="visible"/>
                                      </p:to>
                                    </p:set>
                                    <p:anim calcmode="lin" valueType="num">
                                      <p:cBhvr>
                                        <p:cTn id="25" dur="500" fill="hold"/>
                                        <p:tgtEl>
                                          <p:spTgt spid="5222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2229">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522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2"/>
          <p:cNvSpPr>
            <a:spLocks noGrp="1" noChangeArrowheads="1"/>
          </p:cNvSpPr>
          <p:nvPr>
            <p:ph type="title"/>
          </p:nvPr>
        </p:nvSpPr>
        <p:spPr/>
        <p:txBody>
          <a:bodyPr/>
          <a:lstStyle/>
          <a:p>
            <a:r>
              <a:rPr lang="en-US" altLang="en-US"/>
              <a:t>TRI-</a:t>
            </a:r>
            <a:r>
              <a:rPr lang="en-US" altLang="en-US" err="1"/>
              <a:t>MEweb</a:t>
            </a:r>
            <a:r>
              <a:rPr lang="en-US" altLang="en-US"/>
              <a:t> Tutorials</a:t>
            </a:r>
          </a:p>
        </p:txBody>
      </p:sp>
      <p:sp>
        <p:nvSpPr>
          <p:cNvPr id="50181" name="Rectangle 3"/>
          <p:cNvSpPr>
            <a:spLocks noGrp="1" noChangeArrowheads="1"/>
          </p:cNvSpPr>
          <p:nvPr>
            <p:ph type="body" sz="quarter" idx="10"/>
          </p:nvPr>
        </p:nvSpPr>
        <p:spPr/>
        <p:txBody>
          <a:bodyPr/>
          <a:lstStyle/>
          <a:p>
            <a:pPr>
              <a:spcAft>
                <a:spcPts val="400"/>
              </a:spcAft>
            </a:pPr>
            <a:r>
              <a:rPr lang="en-US"/>
              <a:t>TRI-MEweb has integrated tutorials to assist users with features and common functions, such as: </a:t>
            </a:r>
          </a:p>
          <a:p>
            <a:pPr lvl="2">
              <a:spcAft>
                <a:spcPts val="200"/>
              </a:spcAft>
            </a:pPr>
            <a:r>
              <a:rPr lang="en-US" i="0"/>
              <a:t>Overview </a:t>
            </a:r>
          </a:p>
          <a:p>
            <a:pPr lvl="2">
              <a:spcAft>
                <a:spcPts val="200"/>
              </a:spcAft>
            </a:pPr>
            <a:r>
              <a:rPr lang="en-US" i="0"/>
              <a:t>Registration </a:t>
            </a:r>
          </a:p>
          <a:p>
            <a:pPr lvl="2">
              <a:spcAft>
                <a:spcPts val="200"/>
              </a:spcAft>
            </a:pPr>
            <a:r>
              <a:rPr lang="en-US" i="0"/>
              <a:t>Accessing Your Facility </a:t>
            </a:r>
          </a:p>
          <a:p>
            <a:pPr lvl="2">
              <a:spcAft>
                <a:spcPts val="200"/>
              </a:spcAft>
            </a:pPr>
            <a:r>
              <a:rPr lang="en-US" i="0"/>
              <a:t>Nominating a Certifying Official </a:t>
            </a:r>
          </a:p>
          <a:p>
            <a:pPr lvl="2">
              <a:spcAft>
                <a:spcPts val="200"/>
              </a:spcAft>
            </a:pPr>
            <a:r>
              <a:rPr lang="en-US" i="0"/>
              <a:t>Section 8 Calculator </a:t>
            </a:r>
          </a:p>
          <a:p>
            <a:pPr lvl="2">
              <a:spcAft>
                <a:spcPts val="200"/>
              </a:spcAft>
            </a:pPr>
            <a:r>
              <a:rPr lang="en-US" i="0"/>
              <a:t>Submitting Data </a:t>
            </a:r>
          </a:p>
          <a:p>
            <a:pPr lvl="2">
              <a:spcAft>
                <a:spcPts val="200"/>
              </a:spcAft>
            </a:pPr>
            <a:r>
              <a:rPr lang="en-US" i="0"/>
              <a:t>Certifying Data </a:t>
            </a:r>
          </a:p>
          <a:p>
            <a:pPr lvl="2">
              <a:spcAft>
                <a:spcPts val="200"/>
              </a:spcAft>
            </a:pPr>
            <a:r>
              <a:rPr lang="en-US" i="0"/>
              <a:t>Getting Help </a:t>
            </a:r>
          </a:p>
        </p:txBody>
      </p:sp>
      <p:sp>
        <p:nvSpPr>
          <p:cNvPr id="9" name="Text Placeholder 8">
            <a:extLst>
              <a:ext uri="{FF2B5EF4-FFF2-40B4-BE49-F238E27FC236}">
                <a16:creationId xmlns:a16="http://schemas.microsoft.com/office/drawing/2014/main" id="{B4503747-BD85-5247-9AE2-8F2540C07C49}"/>
              </a:ext>
            </a:extLst>
          </p:cNvPr>
          <p:cNvSpPr>
            <a:spLocks noGrp="1"/>
          </p:cNvSpPr>
          <p:nvPr>
            <p:ph type="body" sz="quarter" idx="12"/>
          </p:nvPr>
        </p:nvSpPr>
        <p:spPr>
          <a:xfrm>
            <a:off x="6373261" y="3429001"/>
            <a:ext cx="4925003" cy="1437468"/>
          </a:xfrm>
        </p:spPr>
        <p:txBody>
          <a:bodyPr/>
          <a:lstStyle/>
          <a:p>
            <a:r>
              <a:rPr lang="en-US"/>
              <a:t>For a list of tutorials:</a:t>
            </a:r>
          </a:p>
          <a:p>
            <a:pPr lvl="1"/>
            <a:r>
              <a:rPr lang="en-US">
                <a:hlinkClick r:id="rId4"/>
              </a:rPr>
              <a:t>www.epa.gov/toxics-release-inventory-tri-program/electronic-submission-tri-reporting-forms#q2</a:t>
            </a:r>
            <a:endParaRPr lang="en-US"/>
          </a:p>
          <a:p>
            <a:endParaRPr lang="en-US"/>
          </a:p>
        </p:txBody>
      </p:sp>
      <p:sp>
        <p:nvSpPr>
          <p:cNvPr id="13" name="Oval 12">
            <a:extLst>
              <a:ext uri="{FF2B5EF4-FFF2-40B4-BE49-F238E27FC236}">
                <a16:creationId xmlns:a16="http://schemas.microsoft.com/office/drawing/2014/main" id="{53C32CE9-A1FE-8040-983D-BCDCE2026676}"/>
              </a:ext>
              <a:ext uri="{C183D7F6-B498-43B3-948B-1728B52AA6E4}">
                <adec:decorative xmlns:adec="http://schemas.microsoft.com/office/drawing/2017/decorative" val="1"/>
              </a:ext>
            </a:extLst>
          </p:cNvPr>
          <p:cNvSpPr/>
          <p:nvPr/>
        </p:nvSpPr>
        <p:spPr>
          <a:xfrm>
            <a:off x="6373261" y="1925574"/>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1" name="Picture 10">
            <a:extLst>
              <a:ext uri="{FF2B5EF4-FFF2-40B4-BE49-F238E27FC236}">
                <a16:creationId xmlns:a16="http://schemas.microsoft.com/office/drawing/2014/main" id="{296A3E64-1F0B-BC40-8273-A35844A671B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3966" y="2215597"/>
            <a:ext cx="727730" cy="727730"/>
          </a:xfrm>
          <a:prstGeom prst="rect">
            <a:avLst/>
          </a:prstGeom>
        </p:spPr>
      </p:pic>
      <p:sp>
        <p:nvSpPr>
          <p:cNvPr id="2" name="TextBox 1">
            <a:extLst>
              <a:ext uri="{FF2B5EF4-FFF2-40B4-BE49-F238E27FC236}">
                <a16:creationId xmlns:a16="http://schemas.microsoft.com/office/drawing/2014/main" id="{21C9E6C2-0372-7115-F01C-E3E32B6837C1}"/>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TRI-MEweb </a:t>
            </a:r>
          </a:p>
        </p:txBody>
      </p:sp>
    </p:spTree>
    <p:custDataLst>
      <p:tags r:id="rId1"/>
    </p:custDataLst>
    <p:extLst>
      <p:ext uri="{BB962C8B-B14F-4D97-AF65-F5344CB8AC3E}">
        <p14:creationId xmlns:p14="http://schemas.microsoft.com/office/powerpoint/2010/main" val="1035806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 calcmode="lin" valueType="num">
                                      <p:cBhvr>
                                        <p:cTn id="7" dur="500" fill="hold"/>
                                        <p:tgtEl>
                                          <p:spTgt spid="5018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018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0181">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0181">
                                            <p:txEl>
                                              <p:pRg st="1" end="1"/>
                                            </p:txEl>
                                          </p:spTgt>
                                        </p:tgtEl>
                                        <p:attrNameLst>
                                          <p:attrName>style.visibility</p:attrName>
                                        </p:attrNameLst>
                                      </p:cBhvr>
                                      <p:to>
                                        <p:strVal val="visible"/>
                                      </p:to>
                                    </p:set>
                                    <p:animEffect transition="in" filter="fade">
                                      <p:cBhvr>
                                        <p:cTn id="12" dur="500"/>
                                        <p:tgtEl>
                                          <p:spTgt spid="5018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0181">
                                            <p:txEl>
                                              <p:pRg st="2" end="2"/>
                                            </p:txEl>
                                          </p:spTgt>
                                        </p:tgtEl>
                                        <p:attrNameLst>
                                          <p:attrName>style.visibility</p:attrName>
                                        </p:attrNameLst>
                                      </p:cBhvr>
                                      <p:to>
                                        <p:strVal val="visible"/>
                                      </p:to>
                                    </p:set>
                                    <p:animEffect transition="in" filter="fade">
                                      <p:cBhvr>
                                        <p:cTn id="15" dur="500"/>
                                        <p:tgtEl>
                                          <p:spTgt spid="5018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181">
                                            <p:txEl>
                                              <p:pRg st="3" end="3"/>
                                            </p:txEl>
                                          </p:spTgt>
                                        </p:tgtEl>
                                        <p:attrNameLst>
                                          <p:attrName>style.visibility</p:attrName>
                                        </p:attrNameLst>
                                      </p:cBhvr>
                                      <p:to>
                                        <p:strVal val="visible"/>
                                      </p:to>
                                    </p:set>
                                    <p:animEffect transition="in" filter="fade">
                                      <p:cBhvr>
                                        <p:cTn id="18" dur="500"/>
                                        <p:tgtEl>
                                          <p:spTgt spid="5018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0181">
                                            <p:txEl>
                                              <p:pRg st="4" end="4"/>
                                            </p:txEl>
                                          </p:spTgt>
                                        </p:tgtEl>
                                        <p:attrNameLst>
                                          <p:attrName>style.visibility</p:attrName>
                                        </p:attrNameLst>
                                      </p:cBhvr>
                                      <p:to>
                                        <p:strVal val="visible"/>
                                      </p:to>
                                    </p:set>
                                    <p:animEffect transition="in" filter="fade">
                                      <p:cBhvr>
                                        <p:cTn id="21" dur="500"/>
                                        <p:tgtEl>
                                          <p:spTgt spid="50181">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181">
                                            <p:txEl>
                                              <p:pRg st="5" end="5"/>
                                            </p:txEl>
                                          </p:spTgt>
                                        </p:tgtEl>
                                        <p:attrNameLst>
                                          <p:attrName>style.visibility</p:attrName>
                                        </p:attrNameLst>
                                      </p:cBhvr>
                                      <p:to>
                                        <p:strVal val="visible"/>
                                      </p:to>
                                    </p:set>
                                    <p:animEffect transition="in" filter="fade">
                                      <p:cBhvr>
                                        <p:cTn id="24" dur="500"/>
                                        <p:tgtEl>
                                          <p:spTgt spid="50181">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181">
                                            <p:txEl>
                                              <p:pRg st="6" end="6"/>
                                            </p:txEl>
                                          </p:spTgt>
                                        </p:tgtEl>
                                        <p:attrNameLst>
                                          <p:attrName>style.visibility</p:attrName>
                                        </p:attrNameLst>
                                      </p:cBhvr>
                                      <p:to>
                                        <p:strVal val="visible"/>
                                      </p:to>
                                    </p:set>
                                    <p:animEffect transition="in" filter="fade">
                                      <p:cBhvr>
                                        <p:cTn id="27" dur="500"/>
                                        <p:tgtEl>
                                          <p:spTgt spid="50181">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0181">
                                            <p:txEl>
                                              <p:pRg st="7" end="7"/>
                                            </p:txEl>
                                          </p:spTgt>
                                        </p:tgtEl>
                                        <p:attrNameLst>
                                          <p:attrName>style.visibility</p:attrName>
                                        </p:attrNameLst>
                                      </p:cBhvr>
                                      <p:to>
                                        <p:strVal val="visible"/>
                                      </p:to>
                                    </p:set>
                                    <p:animEffect transition="in" filter="fade">
                                      <p:cBhvr>
                                        <p:cTn id="30" dur="500"/>
                                        <p:tgtEl>
                                          <p:spTgt spid="50181">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0181">
                                            <p:txEl>
                                              <p:pRg st="8" end="8"/>
                                            </p:txEl>
                                          </p:spTgt>
                                        </p:tgtEl>
                                        <p:attrNameLst>
                                          <p:attrName>style.visibility</p:attrName>
                                        </p:attrNameLst>
                                      </p:cBhvr>
                                      <p:to>
                                        <p:strVal val="visible"/>
                                      </p:to>
                                    </p:set>
                                    <p:animEffect transition="in" filter="fade">
                                      <p:cBhvr>
                                        <p:cTn id="33" dur="500"/>
                                        <p:tgtEl>
                                          <p:spTgt spid="5018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344026" y="1417367"/>
            <a:ext cx="8048330" cy="573371"/>
          </a:xfrm>
        </p:spPr>
        <p:txBody>
          <a:bodyPr/>
          <a:lstStyle/>
          <a:p>
            <a:r>
              <a:rPr lang="en-US"/>
              <a:t>END OF MODULE</a:t>
            </a:r>
          </a:p>
        </p:txBody>
      </p:sp>
    </p:spTree>
    <p:custDataLst>
      <p:tags r:id="rId1"/>
    </p:custDataLst>
    <p:extLst>
      <p:ext uri="{BB962C8B-B14F-4D97-AF65-F5344CB8AC3E}">
        <p14:creationId xmlns:p14="http://schemas.microsoft.com/office/powerpoint/2010/main" val="947223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Number Placeholder 4"/>
          <p:cNvSpPr txBox="1">
            <a:spLocks noGrp="1"/>
          </p:cNvSpPr>
          <p:nvPr/>
        </p:nvSpPr>
        <p:spPr bwMode="auto">
          <a:xfrm>
            <a:off x="8763000" y="62103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32AD68B-D5BF-47FC-9596-56E1CFB87800}" type="slidenum">
              <a:rPr lang="en-US" altLang="en-US" sz="1300"/>
              <a:pPr algn="r"/>
              <a:t>68</a:t>
            </a:fld>
            <a:endParaRPr lang="en-US" altLang="en-US" sz="1300"/>
          </a:p>
        </p:txBody>
      </p:sp>
      <p:sp>
        <p:nvSpPr>
          <p:cNvPr id="260099" name="Rectangle 2"/>
          <p:cNvSpPr>
            <a:spLocks noGrp="1" noChangeArrowheads="1"/>
          </p:cNvSpPr>
          <p:nvPr>
            <p:ph type="title"/>
          </p:nvPr>
        </p:nvSpPr>
        <p:spPr/>
        <p:txBody>
          <a:bodyPr/>
          <a:lstStyle/>
          <a:p>
            <a:r>
              <a:rPr lang="en-US" altLang="en-US"/>
              <a:t>Quiz Answers</a:t>
            </a:r>
          </a:p>
        </p:txBody>
      </p:sp>
      <p:sp>
        <p:nvSpPr>
          <p:cNvPr id="2" name="Slide Number Placeholder 1"/>
          <p:cNvSpPr>
            <a:spLocks noGrp="1"/>
          </p:cNvSpPr>
          <p:nvPr>
            <p:ph type="sldNum" sz="quarter" idx="4294967295"/>
          </p:nvPr>
        </p:nvSpPr>
        <p:spPr>
          <a:xfrm>
            <a:off x="9652000" y="6210300"/>
            <a:ext cx="2540000" cy="457200"/>
          </a:xfrm>
          <a:prstGeom prst="rect">
            <a:avLst/>
          </a:prstGeom>
        </p:spPr>
        <p:txBody>
          <a:bodyPr/>
          <a:lstStyle/>
          <a:p>
            <a:pPr>
              <a:defRPr/>
            </a:pPr>
            <a:fld id="{BA396FF6-E613-425A-BEAA-AABE638ABF7C}" type="slidenum">
              <a:rPr lang="en-US" altLang="en-US" smtClean="0"/>
              <a:pPr>
                <a:defRPr/>
              </a:pPr>
              <a:t>68</a:t>
            </a:fld>
            <a:endParaRPr lang="en-US" altLang="en-US"/>
          </a:p>
        </p:txBody>
      </p:sp>
    </p:spTree>
    <p:extLst>
      <p:ext uri="{BB962C8B-B14F-4D97-AF65-F5344CB8AC3E}">
        <p14:creationId xmlns:p14="http://schemas.microsoft.com/office/powerpoint/2010/main" val="8045511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a:t>Quiz #1: </a:t>
            </a:r>
            <a:r>
              <a:rPr lang="en-US" b="0"/>
              <a:t>Question 1</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758485"/>
            <a:ext cx="9194621" cy="1048215"/>
          </a:xfrm>
        </p:spPr>
        <p:txBody>
          <a:bodyPr/>
          <a:lstStyle/>
          <a:p>
            <a:r>
              <a:rPr lang="en-US" altLang="en-US" sz="1400"/>
              <a:t>A facility processes 200,000 pounds of a mixture containing 10% zinc chromate (ZnCrO</a:t>
            </a:r>
            <a:r>
              <a:rPr lang="en-US" altLang="en-US" sz="1400" baseline="-25000"/>
              <a:t>4</a:t>
            </a:r>
            <a:r>
              <a:rPr lang="en-US" altLang="en-US" sz="1400"/>
              <a:t>) and 15% chromium dioxide (CrO</a:t>
            </a:r>
            <a:r>
              <a:rPr lang="en-US" altLang="en-US" sz="1400" baseline="-25000"/>
              <a:t>2</a:t>
            </a:r>
            <a:r>
              <a:rPr lang="en-US" altLang="en-US" sz="1400"/>
              <a:t>) by weight</a:t>
            </a:r>
          </a:p>
          <a:p>
            <a:r>
              <a:rPr lang="en-US" altLang="en-US" sz="1400" i="1"/>
              <a:t>For which of the following chemical categories was the processing threshold exceeded?</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4051301"/>
            <a:ext cx="8800921" cy="470027"/>
          </a:xfrm>
        </p:spPr>
        <p:txBody>
          <a:bodyPr/>
          <a:lstStyle/>
          <a:p>
            <a:r>
              <a:rPr lang="en-US" altLang="en-US"/>
              <a:t>Answer: A is correct</a:t>
            </a:r>
          </a:p>
        </p:txBody>
      </p:sp>
      <p:sp>
        <p:nvSpPr>
          <p:cNvPr id="5" name="Rectangle 4">
            <a:extLst>
              <a:ext uri="{FF2B5EF4-FFF2-40B4-BE49-F238E27FC236}">
                <a16:creationId xmlns:a16="http://schemas.microsoft.com/office/drawing/2014/main" id="{78990783-AEE8-C745-81D8-C76A2A7A8A5C}"/>
              </a:ext>
              <a:ext uri="{C183D7F6-B498-43B3-948B-1728B52AA6E4}">
                <adec:decorative xmlns:adec="http://schemas.microsoft.com/office/drawing/2017/decorative" val="1"/>
              </a:ext>
            </a:extLst>
          </p:cNvPr>
          <p:cNvSpPr/>
          <p:nvPr/>
        </p:nvSpPr>
        <p:spPr>
          <a:xfrm>
            <a:off x="622479" y="3796766"/>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7">
            <a:extLst>
              <a:ext uri="{FF2B5EF4-FFF2-40B4-BE49-F238E27FC236}">
                <a16:creationId xmlns:a16="http://schemas.microsoft.com/office/drawing/2014/main" id="{AD4B5AAE-8030-AB47-89C0-62EEA96366FB}"/>
              </a:ext>
            </a:extLst>
          </p:cNvPr>
          <p:cNvSpPr txBox="1">
            <a:spLocks/>
          </p:cNvSpPr>
          <p:nvPr/>
        </p:nvSpPr>
        <p:spPr>
          <a:xfrm>
            <a:off x="2920918" y="2641383"/>
            <a:ext cx="2998834" cy="78761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i="1"/>
              <a:t>A. Chromium compounds only</a:t>
            </a:r>
            <a:br>
              <a:rPr lang="en-US" altLang="en-US" sz="1400" i="1"/>
            </a:br>
            <a:r>
              <a:rPr lang="en-US" altLang="en-US" sz="1400" i="1"/>
              <a:t>B. Zinc compounds only</a:t>
            </a:r>
          </a:p>
        </p:txBody>
      </p:sp>
      <p:sp>
        <p:nvSpPr>
          <p:cNvPr id="7" name="Text Placeholder 17">
            <a:extLst>
              <a:ext uri="{FF2B5EF4-FFF2-40B4-BE49-F238E27FC236}">
                <a16:creationId xmlns:a16="http://schemas.microsoft.com/office/drawing/2014/main" id="{C5DE4431-F47D-4541-B12E-2C0843057D61}"/>
              </a:ext>
            </a:extLst>
          </p:cNvPr>
          <p:cNvSpPr txBox="1">
            <a:spLocks/>
          </p:cNvSpPr>
          <p:nvPr/>
        </p:nvSpPr>
        <p:spPr>
          <a:xfrm>
            <a:off x="5936615" y="2641383"/>
            <a:ext cx="2998834" cy="78761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i="1"/>
              <a:t>C. Neither</a:t>
            </a:r>
            <a:br>
              <a:rPr lang="en-US" altLang="en-US" sz="1400" i="1"/>
            </a:br>
            <a:r>
              <a:rPr lang="en-US" altLang="en-US" sz="1400" i="1"/>
              <a:t>D. Both</a:t>
            </a:r>
          </a:p>
        </p:txBody>
      </p:sp>
      <p:sp>
        <p:nvSpPr>
          <p:cNvPr id="12" name="Rectangle 11">
            <a:extLst>
              <a:ext uri="{FF2B5EF4-FFF2-40B4-BE49-F238E27FC236}">
                <a16:creationId xmlns:a16="http://schemas.microsoft.com/office/drawing/2014/main" id="{DD7F6370-5025-6B4A-8784-8217DD767EB8}"/>
              </a:ext>
              <a:ext uri="{C183D7F6-B498-43B3-948B-1728B52AA6E4}">
                <adec:decorative xmlns:adec="http://schemas.microsoft.com/office/drawing/2017/decorative" val="1"/>
              </a:ext>
            </a:extLst>
          </p:cNvPr>
          <p:cNvSpPr/>
          <p:nvPr/>
        </p:nvSpPr>
        <p:spPr>
          <a:xfrm>
            <a:off x="622478" y="3899028"/>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239B8D3B-FEBB-9441-8834-8719654BAD05}"/>
              </a:ext>
            </a:extLst>
          </p:cNvPr>
          <p:cNvSpPr txBox="1">
            <a:spLocks/>
          </p:cNvSpPr>
          <p:nvPr/>
        </p:nvSpPr>
        <p:spPr>
          <a:xfrm>
            <a:off x="622479" y="2787064"/>
            <a:ext cx="2998834" cy="800813"/>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80000"/>
              </a:lnSpc>
              <a:buAutoNum type="alphaUcPeriod"/>
              <a:defRPr/>
            </a:pPr>
            <a:r>
              <a:rPr lang="en-US" altLang="en-US" sz="1400">
                <a:solidFill>
                  <a:schemeClr val="tx1"/>
                </a:solidFill>
                <a:cs typeface="Times New Roman" panose="02020603050405020304" pitchFamily="18" charset="0"/>
              </a:rPr>
              <a:t>Chromium compounds only</a:t>
            </a:r>
          </a:p>
          <a:p>
            <a:pPr marL="342900" indent="-342900">
              <a:lnSpc>
                <a:spcPct val="80000"/>
              </a:lnSpc>
              <a:buAutoNum type="alphaUcPeriod"/>
              <a:defRPr/>
            </a:pPr>
            <a:r>
              <a:rPr lang="en-US" altLang="en-US" sz="1400">
                <a:solidFill>
                  <a:schemeClr val="tx1"/>
                </a:solidFill>
                <a:cs typeface="Times New Roman" panose="02020603050405020304" pitchFamily="18" charset="0"/>
              </a:rPr>
              <a:t>Zinc compounds only</a:t>
            </a:r>
          </a:p>
        </p:txBody>
      </p:sp>
      <p:sp>
        <p:nvSpPr>
          <p:cNvPr id="14" name="Text Placeholder 17">
            <a:extLst>
              <a:ext uri="{FF2B5EF4-FFF2-40B4-BE49-F238E27FC236}">
                <a16:creationId xmlns:a16="http://schemas.microsoft.com/office/drawing/2014/main" id="{C48D226C-C83B-4D4B-A573-D4E783ADD924}"/>
              </a:ext>
            </a:extLst>
          </p:cNvPr>
          <p:cNvSpPr txBox="1">
            <a:spLocks/>
          </p:cNvSpPr>
          <p:nvPr/>
        </p:nvSpPr>
        <p:spPr>
          <a:xfrm>
            <a:off x="3873679" y="2787064"/>
            <a:ext cx="2998834" cy="800813"/>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defRPr/>
            </a:pPr>
            <a:r>
              <a:rPr lang="en-US" altLang="en-US" sz="1400">
                <a:solidFill>
                  <a:schemeClr val="tx1"/>
                </a:solidFill>
                <a:cs typeface="Times New Roman" panose="02020603050405020304" pitchFamily="18" charset="0"/>
              </a:rPr>
              <a:t>C. Neither</a:t>
            </a:r>
          </a:p>
          <a:p>
            <a:pPr marL="0" indent="0">
              <a:lnSpc>
                <a:spcPct val="80000"/>
              </a:lnSpc>
              <a:defRPr/>
            </a:pPr>
            <a:r>
              <a:rPr lang="en-US" altLang="en-US" sz="1400">
                <a:solidFill>
                  <a:schemeClr val="tx1"/>
                </a:solidFill>
                <a:cs typeface="Times New Roman" panose="02020603050405020304" pitchFamily="18" charset="0"/>
              </a:rPr>
              <a:t>D. Both</a:t>
            </a:r>
            <a:r>
              <a:rPr lang="en-US" altLang="en-US" sz="1400">
                <a:solidFill>
                  <a:schemeClr val="tx1"/>
                </a:solidFill>
              </a:rPr>
              <a:t> </a:t>
            </a:r>
          </a:p>
        </p:txBody>
      </p:sp>
      <p:sp>
        <p:nvSpPr>
          <p:cNvPr id="15" name="Text Placeholder 18">
            <a:extLst>
              <a:ext uri="{FF2B5EF4-FFF2-40B4-BE49-F238E27FC236}">
                <a16:creationId xmlns:a16="http://schemas.microsoft.com/office/drawing/2014/main" id="{7C43C0A4-3B11-0442-BF32-2268BE50ECC9}"/>
              </a:ext>
            </a:extLst>
          </p:cNvPr>
          <p:cNvSpPr txBox="1">
            <a:spLocks/>
          </p:cNvSpPr>
          <p:nvPr/>
        </p:nvSpPr>
        <p:spPr>
          <a:xfrm>
            <a:off x="622479" y="4660901"/>
            <a:ext cx="4165421" cy="538349"/>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b="1">
                <a:solidFill>
                  <a:srgbClr val="006CB6"/>
                </a:solidFill>
              </a:rPr>
              <a:t>Total chromium compounds processed: </a:t>
            </a:r>
            <a:r>
              <a:rPr lang="en-US" altLang="en-US" sz="1600" b="0">
                <a:solidFill>
                  <a:srgbClr val="006CB6"/>
                </a:solidFill>
              </a:rPr>
              <a:t>(10% + 15%) </a:t>
            </a:r>
            <a:r>
              <a:rPr lang="en-US" sz="1600" b="0"/>
              <a:t>×</a:t>
            </a:r>
            <a:r>
              <a:rPr lang="en-US" altLang="en-US" sz="1600" b="0">
                <a:solidFill>
                  <a:srgbClr val="006CB6"/>
                </a:solidFill>
              </a:rPr>
              <a:t> (200,000 lb) = 50,000 lb</a:t>
            </a:r>
          </a:p>
        </p:txBody>
      </p:sp>
      <p:sp>
        <p:nvSpPr>
          <p:cNvPr id="16" name="Text Placeholder 18">
            <a:extLst>
              <a:ext uri="{FF2B5EF4-FFF2-40B4-BE49-F238E27FC236}">
                <a16:creationId xmlns:a16="http://schemas.microsoft.com/office/drawing/2014/main" id="{4BFB45AC-2301-AC4D-9C6B-6FC7DA5F122B}"/>
              </a:ext>
            </a:extLst>
          </p:cNvPr>
          <p:cNvSpPr txBox="1">
            <a:spLocks/>
          </p:cNvSpPr>
          <p:nvPr/>
        </p:nvSpPr>
        <p:spPr>
          <a:xfrm>
            <a:off x="622479" y="5338823"/>
            <a:ext cx="4165421" cy="538349"/>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b="1">
                <a:solidFill>
                  <a:srgbClr val="006CB6"/>
                </a:solidFill>
              </a:rPr>
              <a:t>Total zinc compounds processed: </a:t>
            </a:r>
            <a:br>
              <a:rPr lang="en-US" altLang="en-US" sz="1600" b="1">
                <a:solidFill>
                  <a:srgbClr val="006CB6"/>
                </a:solidFill>
              </a:rPr>
            </a:br>
            <a:r>
              <a:rPr lang="en-US" altLang="en-US" sz="1600" b="0">
                <a:solidFill>
                  <a:srgbClr val="006CB6"/>
                </a:solidFill>
              </a:rPr>
              <a:t>(10%) </a:t>
            </a:r>
            <a:r>
              <a:rPr lang="en-US" sz="1600" b="0"/>
              <a:t>×</a:t>
            </a:r>
            <a:r>
              <a:rPr lang="en-US" altLang="en-US" sz="1600" b="0">
                <a:solidFill>
                  <a:srgbClr val="006CB6"/>
                </a:solidFill>
              </a:rPr>
              <a:t> (200,000 lb) = 20,000 lb</a:t>
            </a:r>
          </a:p>
        </p:txBody>
      </p:sp>
      <p:sp>
        <p:nvSpPr>
          <p:cNvPr id="17" name="Text Placeholder 18">
            <a:extLst>
              <a:ext uri="{FF2B5EF4-FFF2-40B4-BE49-F238E27FC236}">
                <a16:creationId xmlns:a16="http://schemas.microsoft.com/office/drawing/2014/main" id="{FEC11107-37DC-754F-A07D-19BCCB6D49C0}"/>
              </a:ext>
            </a:extLst>
          </p:cNvPr>
          <p:cNvSpPr txBox="1">
            <a:spLocks/>
          </p:cNvSpPr>
          <p:nvPr/>
        </p:nvSpPr>
        <p:spPr>
          <a:xfrm>
            <a:off x="5194479" y="4847653"/>
            <a:ext cx="5639776" cy="110502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i="1"/>
              <a:t>The processing threshold (25,000 lb) was exceeded for chromium compounds, but not zinc compounds. Both are chemicals with 25,000/10,000-pound reporting thresholds</a:t>
            </a:r>
          </a:p>
        </p:txBody>
      </p:sp>
      <p:sp>
        <p:nvSpPr>
          <p:cNvPr id="11" name="Right Bracket 10">
            <a:extLst>
              <a:ext uri="{FF2B5EF4-FFF2-40B4-BE49-F238E27FC236}">
                <a16:creationId xmlns:a16="http://schemas.microsoft.com/office/drawing/2014/main" id="{11DC4317-D512-8E42-AB00-409D9FD05E38}"/>
              </a:ext>
              <a:ext uri="{C183D7F6-B498-43B3-948B-1728B52AA6E4}">
                <adec:decorative xmlns:adec="http://schemas.microsoft.com/office/drawing/2017/decorative" val="1"/>
              </a:ext>
            </a:extLst>
          </p:cNvPr>
          <p:cNvSpPr/>
          <p:nvPr/>
        </p:nvSpPr>
        <p:spPr>
          <a:xfrm>
            <a:off x="4914900" y="4660901"/>
            <a:ext cx="108039" cy="121627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99658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altLang="en-US" dirty="0">
                <a:latin typeface="Arial"/>
                <a:cs typeface="Arial"/>
              </a:rPr>
              <a:t>TRI Program Changes</a:t>
            </a:r>
            <a:br>
              <a:rPr lang="en-US" altLang="en-US" dirty="0">
                <a:latin typeface="Arial"/>
                <a:cs typeface="Arial"/>
              </a:rPr>
            </a:br>
            <a:r>
              <a:rPr lang="en-US" altLang="en-US" dirty="0">
                <a:latin typeface="Arial"/>
                <a:cs typeface="Arial"/>
              </a:rPr>
              <a:t>Beginning RY 2024</a:t>
            </a:r>
            <a:endParaRPr lang="en-US" dirty="0"/>
          </a:p>
        </p:txBody>
      </p:sp>
      <p:sp>
        <p:nvSpPr>
          <p:cNvPr id="4" name="Text Placeholder 3">
            <a:extLst>
              <a:ext uri="{FF2B5EF4-FFF2-40B4-BE49-F238E27FC236}">
                <a16:creationId xmlns:a16="http://schemas.microsoft.com/office/drawing/2014/main" id="{24AFD522-32A4-559F-D396-40E8C9646E7D}"/>
              </a:ext>
            </a:extLst>
          </p:cNvPr>
          <p:cNvSpPr>
            <a:spLocks noGrp="1"/>
          </p:cNvSpPr>
          <p:nvPr>
            <p:ph type="body" sz="quarter" idx="11"/>
          </p:nvPr>
        </p:nvSpPr>
        <p:spPr>
          <a:xfrm>
            <a:off x="481013" y="1538195"/>
            <a:ext cx="6495859" cy="3996343"/>
          </a:xfrm>
        </p:spPr>
        <p:txBody>
          <a:bodyPr lIns="91440" tIns="45720" rIns="91440" bIns="45720" anchor="t"/>
          <a:lstStyle/>
          <a:p>
            <a:pPr>
              <a:spcAft>
                <a:spcPts val="600"/>
              </a:spcAft>
            </a:pPr>
            <a:r>
              <a:rPr lang="en-US"/>
              <a:t>PFAS as Chemicals of Special Concern and Supplier Notification Changes</a:t>
            </a:r>
          </a:p>
          <a:p>
            <a:pPr lvl="1" indent="-342900">
              <a:spcAft>
                <a:spcPts val="400"/>
              </a:spcAft>
            </a:pPr>
            <a:r>
              <a:rPr lang="en-US">
                <a:latin typeface="Arial"/>
                <a:cs typeface="Arial"/>
              </a:rPr>
              <a:t>EPA published a final rule on October 31, 2023 (88 FR 74360) to classify all PFAS added to the TRI chemical list via the FY2020 NDAA as chemicals of special concern. </a:t>
            </a:r>
          </a:p>
          <a:p>
            <a:pPr lvl="1" indent="-342900">
              <a:spcAft>
                <a:spcPts val="400"/>
              </a:spcAft>
            </a:pPr>
            <a:r>
              <a:rPr lang="en-US"/>
              <a:t>This designation removes certain burden reduction options, including the </a:t>
            </a:r>
            <a:r>
              <a:rPr lang="en-US" i="1"/>
              <a:t>de minimis </a:t>
            </a:r>
            <a:r>
              <a:rPr lang="en-US"/>
              <a:t>exemption, the use of Form A, and limits the use of range reporting. The final rule also removes the use of the </a:t>
            </a:r>
            <a:r>
              <a:rPr lang="en-US" i="1"/>
              <a:t>de minimis </a:t>
            </a:r>
            <a:r>
              <a:rPr lang="en-US"/>
              <a:t>exemption for any chemical of special concern for the purpose of supplier notifications. </a:t>
            </a:r>
          </a:p>
          <a:p>
            <a:pPr lvl="1" indent="-342900">
              <a:spcAft>
                <a:spcPts val="400"/>
              </a:spcAft>
            </a:pPr>
            <a:r>
              <a:rPr lang="en-US">
                <a:latin typeface="Arial"/>
                <a:cs typeface="Arial"/>
              </a:rPr>
              <a:t>This rule is effective beginning with RY 2024. Affected facilities should update their tracking of chemical activities involving PFAS accordingly. Find more information about the rule at: </a:t>
            </a:r>
            <a:r>
              <a:rPr lang="en-US">
                <a:latin typeface="Arial"/>
                <a:cs typeface="Arial"/>
                <a:hlinkClick r:id="rId3"/>
              </a:rPr>
              <a:t>www.epa.gov/toxics-release-inventory-tri-program/changes-tri-reporting-requirements-and-polyfluoroalkyl</a:t>
            </a:r>
            <a:endParaRPr lang="en-US">
              <a:latin typeface="Arial"/>
              <a:cs typeface="Arial"/>
            </a:endParaRPr>
          </a:p>
        </p:txBody>
      </p:sp>
      <p:sp>
        <p:nvSpPr>
          <p:cNvPr id="3" name="TextBox 2">
            <a:extLst>
              <a:ext uri="{FF2B5EF4-FFF2-40B4-BE49-F238E27FC236}">
                <a16:creationId xmlns:a16="http://schemas.microsoft.com/office/drawing/2014/main" id="{D6C91DA5-5E23-8559-9A5C-74DA26BFF0D2}"/>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Recent TRI Program Changes</a:t>
            </a:r>
          </a:p>
        </p:txBody>
      </p:sp>
    </p:spTree>
    <p:extLst>
      <p:ext uri="{BB962C8B-B14F-4D97-AF65-F5344CB8AC3E}">
        <p14:creationId xmlns:p14="http://schemas.microsoft.com/office/powerpoint/2010/main" val="11906672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a:t>Quiz #1: </a:t>
            </a:r>
            <a:r>
              <a:rPr lang="en-US" b="0"/>
              <a:t>Question 2</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r>
              <a:rPr lang="en-US" altLang="en-US" sz="1400"/>
              <a:t>A facility neutralizes 20,000 </a:t>
            </a:r>
            <a:r>
              <a:rPr lang="en-US" altLang="en-US" sz="1400" err="1"/>
              <a:t>lb</a:t>
            </a:r>
            <a:r>
              <a:rPr lang="en-US" altLang="en-US" sz="1400"/>
              <a:t> of nitric acid (HNO</a:t>
            </a:r>
            <a:r>
              <a:rPr lang="en-US" altLang="en-US" sz="1400" baseline="-25000"/>
              <a:t>3</a:t>
            </a:r>
            <a:r>
              <a:rPr lang="en-US" altLang="en-US" sz="1400"/>
              <a:t>) with sodium hydroxide (NaOH) in an on-site wastewater treatment system. The neutralization is 100% complete and generates sodium nitrate (NaNO</a:t>
            </a:r>
            <a:r>
              <a:rPr lang="en-US" altLang="en-US" sz="1400" baseline="-25000"/>
              <a:t>3</a:t>
            </a:r>
            <a:r>
              <a:rPr lang="en-US" altLang="en-US" sz="1400"/>
              <a:t>), which is discharged to a nearby water body.</a:t>
            </a:r>
          </a:p>
          <a:p>
            <a:r>
              <a:rPr lang="en-US" altLang="en-US" sz="1400"/>
              <a:t>The molecular weight (MW) of HNO</a:t>
            </a:r>
            <a:r>
              <a:rPr lang="en-US" altLang="en-US" sz="1400" baseline="-25000"/>
              <a:t>3</a:t>
            </a:r>
            <a:r>
              <a:rPr lang="en-US" altLang="en-US" sz="1400"/>
              <a:t> = 63 and the MW of NaNO</a:t>
            </a:r>
            <a:r>
              <a:rPr lang="en-US" altLang="en-US" sz="1400" baseline="-25000"/>
              <a:t>3</a:t>
            </a:r>
            <a:r>
              <a:rPr lang="en-US" altLang="en-US" sz="1400"/>
              <a:t> = 85. 1 mole of HNO</a:t>
            </a:r>
            <a:r>
              <a:rPr lang="en-US" altLang="en-US" sz="1400" baseline="-25000"/>
              <a:t>3</a:t>
            </a:r>
            <a:r>
              <a:rPr lang="en-US" altLang="en-US" sz="1400"/>
              <a:t> generates 1 mole of NaNO</a:t>
            </a:r>
            <a:r>
              <a:rPr lang="en-US" altLang="en-US" sz="1400" baseline="-25000"/>
              <a:t>3</a:t>
            </a:r>
            <a:r>
              <a:rPr lang="en-US" altLang="en-US" sz="1400"/>
              <a:t>.</a:t>
            </a:r>
          </a:p>
          <a:p>
            <a:r>
              <a:rPr lang="en-US" altLang="en-US" sz="1400" i="1"/>
              <a:t>Does the facility exceed the manufacturing threshold for nitrate compounds?</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3852008"/>
            <a:ext cx="3822521" cy="609248"/>
          </a:xfrm>
        </p:spPr>
        <p:txBody>
          <a:bodyPr/>
          <a:lstStyle/>
          <a:p>
            <a:r>
              <a:rPr lang="en-US" altLang="en-US"/>
              <a:t>Answer: Yes</a:t>
            </a:r>
          </a:p>
        </p:txBody>
      </p:sp>
      <p:sp>
        <p:nvSpPr>
          <p:cNvPr id="5" name="Rectangle 4">
            <a:extLst>
              <a:ext uri="{FF2B5EF4-FFF2-40B4-BE49-F238E27FC236}">
                <a16:creationId xmlns:a16="http://schemas.microsoft.com/office/drawing/2014/main" id="{78990783-AEE8-C745-81D8-C76A2A7A8A5C}"/>
              </a:ext>
              <a:ext uri="{C183D7F6-B498-43B3-948B-1728B52AA6E4}">
                <adec:decorative xmlns:adec="http://schemas.microsoft.com/office/drawing/2017/decorative" val="1"/>
              </a:ext>
            </a:extLst>
          </p:cNvPr>
          <p:cNvSpPr/>
          <p:nvPr/>
        </p:nvSpPr>
        <p:spPr>
          <a:xfrm>
            <a:off x="622479" y="3884239"/>
            <a:ext cx="23884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A86FC9-C522-8940-8008-E139579B9623}"/>
              </a:ext>
              <a:ext uri="{C183D7F6-B498-43B3-948B-1728B52AA6E4}">
                <adec:decorative xmlns:adec="http://schemas.microsoft.com/office/drawing/2017/decorative" val="1"/>
              </a:ext>
            </a:extLst>
          </p:cNvPr>
          <p:cNvSpPr/>
          <p:nvPr/>
        </p:nvSpPr>
        <p:spPr>
          <a:xfrm>
            <a:off x="622478" y="3633977"/>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8">
            <a:extLst>
              <a:ext uri="{FF2B5EF4-FFF2-40B4-BE49-F238E27FC236}">
                <a16:creationId xmlns:a16="http://schemas.microsoft.com/office/drawing/2014/main" id="{CF453072-8CAD-6142-81FF-9398AAB3F033}"/>
              </a:ext>
            </a:extLst>
          </p:cNvPr>
          <p:cNvSpPr txBox="1">
            <a:spLocks/>
          </p:cNvSpPr>
          <p:nvPr/>
        </p:nvSpPr>
        <p:spPr>
          <a:xfrm>
            <a:off x="622479" y="4417659"/>
            <a:ext cx="6235521" cy="60924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b="1">
                <a:solidFill>
                  <a:srgbClr val="006CB6"/>
                </a:solidFill>
              </a:rPr>
              <a:t>The quantity of nitrate compounds manufactured = </a:t>
            </a:r>
            <a:br>
              <a:rPr lang="en-US" altLang="en-US" sz="1600" b="1">
                <a:solidFill>
                  <a:srgbClr val="006CB6"/>
                </a:solidFill>
              </a:rPr>
            </a:br>
            <a:r>
              <a:rPr lang="en-US" altLang="en-US" sz="1600" b="1">
                <a:solidFill>
                  <a:srgbClr val="006CB6"/>
                </a:solidFill>
              </a:rPr>
              <a:t>(</a:t>
            </a:r>
            <a:r>
              <a:rPr lang="en-US" altLang="en-US" sz="1600" b="0">
                <a:solidFill>
                  <a:srgbClr val="006CB6"/>
                </a:solidFill>
              </a:rPr>
              <a:t>quantity of HNO</a:t>
            </a:r>
            <a:r>
              <a:rPr lang="en-US" altLang="en-US" sz="1600" b="0" baseline="-25000">
                <a:solidFill>
                  <a:srgbClr val="006CB6"/>
                </a:solidFill>
              </a:rPr>
              <a:t>3</a:t>
            </a:r>
            <a:r>
              <a:rPr lang="en-US" altLang="en-US" sz="1600" b="0">
                <a:solidFill>
                  <a:srgbClr val="006CB6"/>
                </a:solidFill>
              </a:rPr>
              <a:t> neutralized) </a:t>
            </a:r>
            <a:r>
              <a:rPr lang="en-US" sz="1600" b="0"/>
              <a:t>× </a:t>
            </a:r>
            <a:r>
              <a:rPr lang="en-US" altLang="en-US" sz="1600" b="0">
                <a:solidFill>
                  <a:srgbClr val="006CB6"/>
                </a:solidFill>
              </a:rPr>
              <a:t>(MW of NaNO</a:t>
            </a:r>
            <a:r>
              <a:rPr lang="en-US" altLang="en-US" sz="1600" b="0" baseline="-25000">
                <a:solidFill>
                  <a:srgbClr val="006CB6"/>
                </a:solidFill>
              </a:rPr>
              <a:t>3</a:t>
            </a:r>
            <a:r>
              <a:rPr lang="en-US" altLang="en-US" sz="1600" b="0">
                <a:solidFill>
                  <a:srgbClr val="006CB6"/>
                </a:solidFill>
              </a:rPr>
              <a:t> / MW of HNO</a:t>
            </a:r>
            <a:r>
              <a:rPr lang="en-US" altLang="en-US" sz="1600" b="0" baseline="-25000">
                <a:solidFill>
                  <a:srgbClr val="006CB6"/>
                </a:solidFill>
              </a:rPr>
              <a:t>3</a:t>
            </a:r>
            <a:r>
              <a:rPr lang="en-US" altLang="en-US" sz="1600" b="1">
                <a:solidFill>
                  <a:srgbClr val="006CB6"/>
                </a:solidFill>
              </a:rPr>
              <a:t>)</a:t>
            </a:r>
          </a:p>
        </p:txBody>
      </p:sp>
      <p:sp>
        <p:nvSpPr>
          <p:cNvPr id="14" name="Text Placeholder 18">
            <a:extLst>
              <a:ext uri="{FF2B5EF4-FFF2-40B4-BE49-F238E27FC236}">
                <a16:creationId xmlns:a16="http://schemas.microsoft.com/office/drawing/2014/main" id="{FE021612-C535-6B4A-BD4D-C5AF1D87C05F}"/>
              </a:ext>
            </a:extLst>
          </p:cNvPr>
          <p:cNvSpPr txBox="1">
            <a:spLocks/>
          </p:cNvSpPr>
          <p:nvPr/>
        </p:nvSpPr>
        <p:spPr>
          <a:xfrm>
            <a:off x="622479" y="5285916"/>
            <a:ext cx="5727343" cy="60924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a:t>NaNO</a:t>
            </a:r>
            <a:r>
              <a:rPr lang="en-US" altLang="en-US" sz="1600" baseline="-25000"/>
              <a:t>3</a:t>
            </a:r>
            <a:r>
              <a:rPr lang="en-US" altLang="en-US" sz="1600"/>
              <a:t> manufactured = </a:t>
            </a:r>
            <a:br>
              <a:rPr lang="en-US" altLang="en-US" sz="1600"/>
            </a:br>
            <a:r>
              <a:rPr lang="en-US" altLang="en-US" sz="1600" b="0"/>
              <a:t>(20,000 </a:t>
            </a:r>
            <a:r>
              <a:rPr lang="en-US" altLang="en-US" sz="1600" b="0" err="1"/>
              <a:t>lb</a:t>
            </a:r>
            <a:r>
              <a:rPr lang="en-US" altLang="en-US" sz="1600" b="0"/>
              <a:t>) </a:t>
            </a:r>
            <a:r>
              <a:rPr lang="en-US" sz="1600" b="0"/>
              <a:t>×</a:t>
            </a:r>
            <a:r>
              <a:rPr lang="en-US" altLang="en-US" sz="1600" b="0"/>
              <a:t> (85/63) = 26,984 </a:t>
            </a:r>
            <a:r>
              <a:rPr lang="en-US" altLang="en-US" sz="1600" b="0" err="1"/>
              <a:t>lb</a:t>
            </a:r>
            <a:r>
              <a:rPr lang="en-US" altLang="en-US" sz="1600" b="0"/>
              <a:t> (rounded to 27,000)</a:t>
            </a:r>
          </a:p>
        </p:txBody>
      </p:sp>
      <p:sp>
        <p:nvSpPr>
          <p:cNvPr id="15" name="Text Placeholder 18">
            <a:extLst>
              <a:ext uri="{FF2B5EF4-FFF2-40B4-BE49-F238E27FC236}">
                <a16:creationId xmlns:a16="http://schemas.microsoft.com/office/drawing/2014/main" id="{84591748-BC80-2742-9A5E-94EB79A02CF4}"/>
              </a:ext>
            </a:extLst>
          </p:cNvPr>
          <p:cNvSpPr txBox="1">
            <a:spLocks/>
          </p:cNvSpPr>
          <p:nvPr/>
        </p:nvSpPr>
        <p:spPr>
          <a:xfrm>
            <a:off x="7112179" y="4344058"/>
            <a:ext cx="4285494" cy="1208441"/>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i="1"/>
              <a:t>Nitrate compounds are subject to 25,000/10,000-pound reporting thresholds. </a:t>
            </a:r>
          </a:p>
          <a:p>
            <a:pPr marL="0" indent="-220662"/>
            <a:r>
              <a:rPr lang="en-US" altLang="en-US" sz="1600" i="1"/>
              <a:t>The manufacturing threshold (25,000 lb) is exceeded, so the facility must submit a TRI form for nitrate compounds</a:t>
            </a:r>
          </a:p>
        </p:txBody>
      </p:sp>
      <p:sp>
        <p:nvSpPr>
          <p:cNvPr id="16" name="Right Bracket 15">
            <a:extLst>
              <a:ext uri="{FF2B5EF4-FFF2-40B4-BE49-F238E27FC236}">
                <a16:creationId xmlns:a16="http://schemas.microsoft.com/office/drawing/2014/main" id="{9D94E8E0-8115-484B-AFF7-50F7C75C3332}"/>
              </a:ext>
              <a:ext uri="{C183D7F6-B498-43B3-948B-1728B52AA6E4}">
                <adec:decorative xmlns:adec="http://schemas.microsoft.com/office/drawing/2017/decorative" val="1"/>
              </a:ext>
            </a:extLst>
          </p:cNvPr>
          <p:cNvSpPr/>
          <p:nvPr/>
        </p:nvSpPr>
        <p:spPr>
          <a:xfrm>
            <a:off x="6858000" y="4417659"/>
            <a:ext cx="89077" cy="145951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049194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a:t>Quiz #1:</a:t>
            </a:r>
            <a:r>
              <a:rPr lang="en-US" b="0"/>
              <a:t> Question 3</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758485"/>
            <a:ext cx="10248721" cy="1729904"/>
          </a:xfrm>
        </p:spPr>
        <p:txBody>
          <a:bodyPr/>
          <a:lstStyle/>
          <a:p>
            <a:r>
              <a:rPr lang="en-US" altLang="en-US" sz="1400"/>
              <a:t>A facility neutralizes 20,000 </a:t>
            </a:r>
            <a:r>
              <a:rPr lang="en-US" altLang="en-US" sz="1400" err="1"/>
              <a:t>lb</a:t>
            </a:r>
            <a:r>
              <a:rPr lang="en-US" altLang="en-US" sz="1400"/>
              <a:t> of nitric acid (HNO</a:t>
            </a:r>
            <a:r>
              <a:rPr lang="en-US" altLang="en-US" sz="1400" baseline="-25000"/>
              <a:t>3</a:t>
            </a:r>
            <a:r>
              <a:rPr lang="en-US" altLang="en-US" sz="1400"/>
              <a:t>) with sodium hydroxide (NaOH) in an on-site wastewater treatment system. The neutralization is 100% complete and generates sodium nitrate (NaNO</a:t>
            </a:r>
            <a:r>
              <a:rPr lang="en-US" altLang="en-US" sz="1400" baseline="-25000"/>
              <a:t>3</a:t>
            </a:r>
            <a:r>
              <a:rPr lang="en-US" altLang="en-US" sz="1400"/>
              <a:t>), which is discharged to a nearby water body. The molecular weight (MW) of HNO</a:t>
            </a:r>
            <a:r>
              <a:rPr lang="en-US" altLang="en-US" sz="1400" baseline="-25000"/>
              <a:t>3</a:t>
            </a:r>
            <a:r>
              <a:rPr lang="en-US" altLang="en-US" sz="1400"/>
              <a:t> = 63 and the MW of NaNO</a:t>
            </a:r>
            <a:r>
              <a:rPr lang="en-US" altLang="en-US" sz="1400" baseline="-25000"/>
              <a:t>3</a:t>
            </a:r>
            <a:r>
              <a:rPr lang="en-US" altLang="en-US" sz="1400"/>
              <a:t> = 85. 1 mole of HNO</a:t>
            </a:r>
            <a:r>
              <a:rPr lang="en-US" altLang="en-US" sz="1400" baseline="-25000"/>
              <a:t>3</a:t>
            </a:r>
            <a:r>
              <a:rPr lang="en-US" altLang="en-US" sz="1400"/>
              <a:t> generates 1 mole of NaNO</a:t>
            </a:r>
            <a:r>
              <a:rPr lang="en-US" altLang="en-US" sz="1400" baseline="-25000"/>
              <a:t>3</a:t>
            </a:r>
          </a:p>
          <a:p>
            <a:r>
              <a:rPr lang="en-US" altLang="en-US" sz="1400" i="1"/>
              <a:t>In this example, should the facility report release of 27,000 </a:t>
            </a:r>
            <a:r>
              <a:rPr lang="en-US" altLang="en-US" sz="1400" i="1" err="1"/>
              <a:t>lb</a:t>
            </a:r>
            <a:r>
              <a:rPr lang="en-US" altLang="en-US" sz="1400" i="1"/>
              <a:t> of nitrate compounds as to a stream or water body? (Section 5.3 on Form R)? Yes or no</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3685076"/>
            <a:ext cx="3632021" cy="2040793"/>
          </a:xfrm>
        </p:spPr>
        <p:txBody>
          <a:bodyPr/>
          <a:lstStyle/>
          <a:p>
            <a:r>
              <a:rPr lang="en-US" altLang="en-US"/>
              <a:t>Answer: No</a:t>
            </a:r>
          </a:p>
          <a:p>
            <a:r>
              <a:rPr lang="en-US" altLang="en-US" sz="1600"/>
              <a:t>Releases of nitrate compounds are reported on nitrate ion (NO</a:t>
            </a:r>
            <a:r>
              <a:rPr lang="en-US" altLang="en-US" sz="1600" baseline="-25000"/>
              <a:t>3</a:t>
            </a:r>
            <a:r>
              <a:rPr lang="en-US" altLang="en-US" sz="1600" baseline="30000"/>
              <a:t>-</a:t>
            </a:r>
            <a:r>
              <a:rPr lang="en-US" altLang="en-US" sz="1600"/>
              <a:t>) basis. Based on molecular weights </a:t>
            </a:r>
            <a:r>
              <a:rPr lang="en-US" altLang="en-US" sz="1600" b="0"/>
              <a:t>(NaNO</a:t>
            </a:r>
            <a:r>
              <a:rPr lang="en-US" altLang="en-US" sz="1600" b="0" baseline="-25000"/>
              <a:t>3</a:t>
            </a:r>
            <a:r>
              <a:rPr lang="en-US" altLang="en-US" sz="1600" b="0"/>
              <a:t> = 85, NO</a:t>
            </a:r>
            <a:r>
              <a:rPr lang="en-US" altLang="en-US" sz="1600" b="0" baseline="-25000"/>
              <a:t>3</a:t>
            </a:r>
            <a:r>
              <a:rPr lang="en-US" altLang="en-US" sz="1600" b="0" baseline="30000"/>
              <a:t>-</a:t>
            </a:r>
            <a:r>
              <a:rPr lang="en-US" altLang="en-US" sz="1600" b="0"/>
              <a:t> = 62)</a:t>
            </a:r>
            <a:r>
              <a:rPr lang="en-US" altLang="en-US" sz="1600"/>
              <a:t>, 62 </a:t>
            </a:r>
            <a:r>
              <a:rPr lang="en-US" altLang="en-US" sz="1600" err="1"/>
              <a:t>lb</a:t>
            </a:r>
            <a:r>
              <a:rPr lang="en-US" altLang="en-US" sz="1600"/>
              <a:t> of nitrate ion are generated for every 85 </a:t>
            </a:r>
            <a:r>
              <a:rPr lang="en-US" altLang="en-US" sz="1600" err="1"/>
              <a:t>lb</a:t>
            </a:r>
            <a:r>
              <a:rPr lang="en-US" altLang="en-US" sz="1600"/>
              <a:t> of nitrate compounds.</a:t>
            </a:r>
          </a:p>
        </p:txBody>
      </p:sp>
      <p:sp>
        <p:nvSpPr>
          <p:cNvPr id="11" name="Text Placeholder 18">
            <a:extLst>
              <a:ext uri="{FF2B5EF4-FFF2-40B4-BE49-F238E27FC236}">
                <a16:creationId xmlns:a16="http://schemas.microsoft.com/office/drawing/2014/main" id="{26C3F854-21C3-3040-B9F7-9E96B6171A4B}"/>
              </a:ext>
            </a:extLst>
          </p:cNvPr>
          <p:cNvSpPr txBox="1">
            <a:spLocks/>
          </p:cNvSpPr>
          <p:nvPr/>
        </p:nvSpPr>
        <p:spPr>
          <a:xfrm>
            <a:off x="4813299" y="4201804"/>
            <a:ext cx="3962404" cy="2040793"/>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a:t>To calculate the quantity of nitrate </a:t>
            </a:r>
            <a:br>
              <a:rPr lang="en-US" altLang="en-US" sz="1600"/>
            </a:br>
            <a:r>
              <a:rPr lang="en-US" altLang="en-US" sz="1600"/>
              <a:t>ion released to the water body in </a:t>
            </a:r>
            <a:br>
              <a:rPr lang="en-US" altLang="en-US" sz="1600"/>
            </a:br>
            <a:r>
              <a:rPr lang="en-US" altLang="en-US" sz="1600"/>
              <a:t>the example described above: </a:t>
            </a:r>
            <a:br>
              <a:rPr lang="en-US" altLang="en-US" sz="1600"/>
            </a:br>
            <a:r>
              <a:rPr lang="en-US" altLang="en-US" sz="1600" b="0"/>
              <a:t>(</a:t>
            </a:r>
            <a:r>
              <a:rPr lang="en-US" altLang="en-US" sz="1600" b="0" err="1"/>
              <a:t>lb</a:t>
            </a:r>
            <a:r>
              <a:rPr lang="en-US" altLang="en-US" sz="1600" b="0"/>
              <a:t> of NaNO</a:t>
            </a:r>
            <a:r>
              <a:rPr lang="en-US" altLang="en-US" sz="1600" b="0" baseline="-25000"/>
              <a:t>3</a:t>
            </a:r>
            <a:r>
              <a:rPr lang="en-US" altLang="en-US" sz="1600" b="0"/>
              <a:t>) x (MW of NO</a:t>
            </a:r>
            <a:r>
              <a:rPr lang="en-US" altLang="en-US" sz="1600" b="0" baseline="-25000"/>
              <a:t>3</a:t>
            </a:r>
            <a:r>
              <a:rPr lang="en-US" altLang="en-US" sz="1600" b="0" baseline="30000"/>
              <a:t>-</a:t>
            </a:r>
            <a:r>
              <a:rPr lang="en-US" altLang="en-US" sz="1600" b="0"/>
              <a:t> / MW </a:t>
            </a:r>
            <a:br>
              <a:rPr lang="en-US" altLang="en-US" sz="1600" b="0"/>
            </a:br>
            <a:r>
              <a:rPr lang="en-US" altLang="en-US" sz="1600" b="0"/>
              <a:t>of NaNO</a:t>
            </a:r>
            <a:r>
              <a:rPr lang="en-US" altLang="en-US" sz="1600" b="0" baseline="-25000"/>
              <a:t>3</a:t>
            </a:r>
            <a:r>
              <a:rPr lang="en-US" altLang="en-US" sz="1600" b="0"/>
              <a:t>)</a:t>
            </a:r>
            <a:r>
              <a:rPr lang="en-US" altLang="en-US" sz="1600" b="0">
                <a:solidFill>
                  <a:schemeClr val="bg1"/>
                </a:solidFill>
              </a:rPr>
              <a:t> </a:t>
            </a:r>
            <a:r>
              <a:rPr lang="en-US" altLang="en-US" sz="1600" b="0">
                <a:solidFill>
                  <a:srgbClr val="006CB6"/>
                </a:solidFill>
              </a:rPr>
              <a:t>= (26,984 </a:t>
            </a:r>
            <a:r>
              <a:rPr lang="en-US" altLang="en-US" sz="1600" b="0" err="1">
                <a:solidFill>
                  <a:srgbClr val="006CB6"/>
                </a:solidFill>
              </a:rPr>
              <a:t>lb</a:t>
            </a:r>
            <a:r>
              <a:rPr lang="en-US" altLang="en-US" sz="1600" b="0">
                <a:solidFill>
                  <a:srgbClr val="006CB6"/>
                </a:solidFill>
              </a:rPr>
              <a:t>) x (62/85) = </a:t>
            </a:r>
            <a:br>
              <a:rPr lang="en-US" altLang="en-US" sz="1600" b="0">
                <a:solidFill>
                  <a:srgbClr val="006CB6"/>
                </a:solidFill>
              </a:rPr>
            </a:br>
            <a:r>
              <a:rPr lang="en-US" altLang="en-US" sz="1600" b="0">
                <a:solidFill>
                  <a:srgbClr val="006CB6"/>
                </a:solidFill>
              </a:rPr>
              <a:t>19,682 </a:t>
            </a:r>
            <a:r>
              <a:rPr lang="en-US" altLang="en-US" sz="1600" b="0" err="1">
                <a:solidFill>
                  <a:srgbClr val="006CB6"/>
                </a:solidFill>
              </a:rPr>
              <a:t>lb</a:t>
            </a:r>
            <a:r>
              <a:rPr lang="en-US" altLang="en-US" sz="1600" b="0">
                <a:solidFill>
                  <a:srgbClr val="006CB6"/>
                </a:solidFill>
              </a:rPr>
              <a:t> (rounded to 20,000 </a:t>
            </a:r>
            <a:r>
              <a:rPr lang="en-US" altLang="en-US" sz="1600" b="0" err="1">
                <a:solidFill>
                  <a:srgbClr val="006CB6"/>
                </a:solidFill>
              </a:rPr>
              <a:t>lb</a:t>
            </a:r>
            <a:r>
              <a:rPr lang="en-US" altLang="en-US" sz="1600" b="0">
                <a:solidFill>
                  <a:srgbClr val="006CB6"/>
                </a:solidFill>
              </a:rPr>
              <a:t>)</a:t>
            </a:r>
          </a:p>
        </p:txBody>
      </p:sp>
      <p:sp>
        <p:nvSpPr>
          <p:cNvPr id="12" name="Rectangle 11">
            <a:extLst>
              <a:ext uri="{FF2B5EF4-FFF2-40B4-BE49-F238E27FC236}">
                <a16:creationId xmlns:a16="http://schemas.microsoft.com/office/drawing/2014/main" id="{CCB00C55-07A7-2A42-9D4D-6A6D4E555DAF}"/>
              </a:ext>
              <a:ext uri="{C183D7F6-B498-43B3-948B-1728B52AA6E4}">
                <adec:decorative xmlns:adec="http://schemas.microsoft.com/office/drawing/2017/decorative" val="1"/>
              </a:ext>
            </a:extLst>
          </p:cNvPr>
          <p:cNvSpPr/>
          <p:nvPr/>
        </p:nvSpPr>
        <p:spPr>
          <a:xfrm>
            <a:off x="622478" y="3495422"/>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8">
            <a:extLst>
              <a:ext uri="{FF2B5EF4-FFF2-40B4-BE49-F238E27FC236}">
                <a16:creationId xmlns:a16="http://schemas.microsoft.com/office/drawing/2014/main" id="{96794C39-FA7E-554B-8078-8BFBCFFA10C6}"/>
              </a:ext>
            </a:extLst>
          </p:cNvPr>
          <p:cNvSpPr txBox="1">
            <a:spLocks/>
          </p:cNvSpPr>
          <p:nvPr/>
        </p:nvSpPr>
        <p:spPr>
          <a:xfrm>
            <a:off x="8940797" y="4201804"/>
            <a:ext cx="2946312" cy="2040793"/>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a:t>On the Form R for nitrate compounds, the facility would report 20,000 lb of the nitrate ion releases to the stream or water body.</a:t>
            </a:r>
          </a:p>
        </p:txBody>
      </p:sp>
    </p:spTree>
    <p:extLst>
      <p:ext uri="{BB962C8B-B14F-4D97-AF65-F5344CB8AC3E}">
        <p14:creationId xmlns:p14="http://schemas.microsoft.com/office/powerpoint/2010/main" val="37264409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a:t>Quiz #2: </a:t>
            </a:r>
            <a:r>
              <a:rPr lang="en-US" b="0"/>
              <a:t>Question 1</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r>
              <a:rPr lang="en-US" altLang="en-US" sz="1400"/>
              <a:t>A facility combusts 13,600,000 lb of coal to fire its boilers. The coal contains elemental lead (Pb) at 7.0 ppm by weight. In combusting the coal, the facility otherwise uses lead and coincidentally manufactures lead compounds. The facility has no other information about the chemical makeup of the lead compounds manufactured and assumes it is the lowest-weight oxide – </a:t>
            </a:r>
            <a:r>
              <a:rPr lang="en-US" altLang="en-US" sz="1400" err="1"/>
              <a:t>PbO</a:t>
            </a:r>
            <a:r>
              <a:rPr lang="en-US" altLang="en-US" sz="1400"/>
              <a:t>. Based on molecular weights (Pb = 207, </a:t>
            </a:r>
            <a:r>
              <a:rPr lang="en-US" altLang="en-US" sz="1400" err="1"/>
              <a:t>PbO</a:t>
            </a:r>
            <a:r>
              <a:rPr lang="en-US" altLang="en-US" sz="1400"/>
              <a:t> = 223), the facility knows that 223 lb of </a:t>
            </a:r>
            <a:r>
              <a:rPr lang="en-US" altLang="en-US" sz="1400" err="1"/>
              <a:t>PbO</a:t>
            </a:r>
            <a:r>
              <a:rPr lang="en-US" altLang="en-US" sz="1400"/>
              <a:t> is formed for every 207 lb </a:t>
            </a:r>
            <a:r>
              <a:rPr lang="en-US" altLang="en-US" sz="1400" err="1"/>
              <a:t>Pb</a:t>
            </a:r>
            <a:r>
              <a:rPr lang="en-US" altLang="en-US" sz="1400"/>
              <a:t> used.</a:t>
            </a:r>
          </a:p>
          <a:p>
            <a:r>
              <a:rPr lang="en-US" altLang="en-US" sz="1400" i="1"/>
              <a:t>Which of the following thresholds have been exceeded for lead or lead compounds?</a:t>
            </a:r>
          </a:p>
          <a:p>
            <a:endParaRPr lang="en-US" altLang="en-US" sz="1400" i="1"/>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70873" y="3775747"/>
            <a:ext cx="3644721" cy="425723"/>
          </a:xfrm>
        </p:spPr>
        <p:txBody>
          <a:bodyPr/>
          <a:lstStyle/>
          <a:p>
            <a:r>
              <a:rPr lang="en-US" altLang="en-US"/>
              <a:t>Answer: B is correct</a:t>
            </a:r>
          </a:p>
        </p:txBody>
      </p:sp>
      <p:sp>
        <p:nvSpPr>
          <p:cNvPr id="14" name="Rectangle 13">
            <a:extLst>
              <a:ext uri="{FF2B5EF4-FFF2-40B4-BE49-F238E27FC236}">
                <a16:creationId xmlns:a16="http://schemas.microsoft.com/office/drawing/2014/main" id="{BC0001D6-B1D2-C948-9575-D14C5479132D}"/>
              </a:ext>
              <a:ext uri="{C183D7F6-B498-43B3-948B-1728B52AA6E4}">
                <adec:decorative xmlns:adec="http://schemas.microsoft.com/office/drawing/2017/decorative" val="1"/>
              </a:ext>
            </a:extLst>
          </p:cNvPr>
          <p:cNvSpPr/>
          <p:nvPr/>
        </p:nvSpPr>
        <p:spPr>
          <a:xfrm flipV="1">
            <a:off x="622479" y="3647472"/>
            <a:ext cx="5651903" cy="4571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8">
            <a:extLst>
              <a:ext uri="{FF2B5EF4-FFF2-40B4-BE49-F238E27FC236}">
                <a16:creationId xmlns:a16="http://schemas.microsoft.com/office/drawing/2014/main" id="{84EDDD46-E40A-9E45-B97B-5C1F856B341D}"/>
              </a:ext>
            </a:extLst>
          </p:cNvPr>
          <p:cNvSpPr txBox="1">
            <a:spLocks/>
          </p:cNvSpPr>
          <p:nvPr/>
        </p:nvSpPr>
        <p:spPr>
          <a:xfrm>
            <a:off x="622479" y="4323896"/>
            <a:ext cx="4952821" cy="27206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b="1">
                <a:solidFill>
                  <a:srgbClr val="006CB6"/>
                </a:solidFill>
              </a:rPr>
              <a:t>Pb in coal: </a:t>
            </a:r>
            <a:r>
              <a:rPr lang="en-US" altLang="en-US" sz="1600" b="0">
                <a:solidFill>
                  <a:srgbClr val="006CB6"/>
                </a:solidFill>
              </a:rPr>
              <a:t>(13,600,000 lb) * (7 x 10</a:t>
            </a:r>
            <a:r>
              <a:rPr lang="en-US" altLang="en-US" sz="1600" b="0" baseline="30000">
                <a:solidFill>
                  <a:srgbClr val="006CB6"/>
                </a:solidFill>
              </a:rPr>
              <a:t>-6</a:t>
            </a:r>
            <a:r>
              <a:rPr lang="en-US" altLang="en-US" sz="1600" b="0">
                <a:solidFill>
                  <a:srgbClr val="006CB6"/>
                </a:solidFill>
              </a:rPr>
              <a:t>) = 95.2 lb</a:t>
            </a:r>
          </a:p>
        </p:txBody>
      </p:sp>
      <p:sp>
        <p:nvSpPr>
          <p:cNvPr id="16" name="Text Placeholder 18">
            <a:extLst>
              <a:ext uri="{FF2B5EF4-FFF2-40B4-BE49-F238E27FC236}">
                <a16:creationId xmlns:a16="http://schemas.microsoft.com/office/drawing/2014/main" id="{4EEC1BF2-B1FF-4E46-9EF2-C790C3C6C547}"/>
              </a:ext>
            </a:extLst>
          </p:cNvPr>
          <p:cNvSpPr txBox="1">
            <a:spLocks/>
          </p:cNvSpPr>
          <p:nvPr/>
        </p:nvSpPr>
        <p:spPr>
          <a:xfrm>
            <a:off x="6444111" y="4330111"/>
            <a:ext cx="4857063" cy="1477312"/>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err="1"/>
              <a:t>PbO</a:t>
            </a:r>
            <a:r>
              <a:rPr lang="en-US" altLang="en-US" sz="1600"/>
              <a:t> formed: </a:t>
            </a:r>
            <a:r>
              <a:rPr lang="en-US" altLang="en-US" sz="1600" b="0"/>
              <a:t>(95.2 lb) * (223/207) = 103 lb</a:t>
            </a:r>
          </a:p>
        </p:txBody>
      </p:sp>
      <p:sp>
        <p:nvSpPr>
          <p:cNvPr id="20" name="Text Placeholder 18">
            <a:extLst>
              <a:ext uri="{FF2B5EF4-FFF2-40B4-BE49-F238E27FC236}">
                <a16:creationId xmlns:a16="http://schemas.microsoft.com/office/drawing/2014/main" id="{B8DA2F24-939F-F444-80C4-D65DC74FD507}"/>
              </a:ext>
            </a:extLst>
          </p:cNvPr>
          <p:cNvSpPr txBox="1">
            <a:spLocks/>
          </p:cNvSpPr>
          <p:nvPr/>
        </p:nvSpPr>
        <p:spPr>
          <a:xfrm>
            <a:off x="675797" y="4948519"/>
            <a:ext cx="4825820" cy="899189"/>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i="1"/>
              <a:t>Total lead combusted (95.2 lb) does not exceed the threshold for otherwise using lead not in stainless steel, brass, or bronze (100 lb)</a:t>
            </a:r>
          </a:p>
        </p:txBody>
      </p:sp>
      <p:sp>
        <p:nvSpPr>
          <p:cNvPr id="21" name="Right Bracket 20">
            <a:extLst>
              <a:ext uri="{FF2B5EF4-FFF2-40B4-BE49-F238E27FC236}">
                <a16:creationId xmlns:a16="http://schemas.microsoft.com/office/drawing/2014/main" id="{FB63FFD4-53A2-7142-AF8F-94EA126371A7}"/>
              </a:ext>
              <a:ext uri="{C183D7F6-B498-43B3-948B-1728B52AA6E4}">
                <adec:decorative xmlns:adec="http://schemas.microsoft.com/office/drawing/2017/decorative" val="1"/>
              </a:ext>
            </a:extLst>
          </p:cNvPr>
          <p:cNvSpPr/>
          <p:nvPr/>
        </p:nvSpPr>
        <p:spPr>
          <a:xfrm rot="5400000">
            <a:off x="8448239" y="2772601"/>
            <a:ext cx="119482" cy="404668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 Placeholder 18">
            <a:extLst>
              <a:ext uri="{FF2B5EF4-FFF2-40B4-BE49-F238E27FC236}">
                <a16:creationId xmlns:a16="http://schemas.microsoft.com/office/drawing/2014/main" id="{CC5191C6-BB94-C441-8A8C-E4F390083909}"/>
              </a:ext>
            </a:extLst>
          </p:cNvPr>
          <p:cNvSpPr txBox="1">
            <a:spLocks/>
          </p:cNvSpPr>
          <p:nvPr/>
        </p:nvSpPr>
        <p:spPr>
          <a:xfrm>
            <a:off x="6444111" y="4948519"/>
            <a:ext cx="4825821" cy="899189"/>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i="1"/>
              <a:t>Total lead oxide manufactured (103 lb) exceeds the threshold for manufacturing of lead compounds (100 lb)</a:t>
            </a:r>
          </a:p>
        </p:txBody>
      </p:sp>
      <p:sp>
        <p:nvSpPr>
          <p:cNvPr id="23" name="Right Bracket 22">
            <a:extLst>
              <a:ext uri="{FF2B5EF4-FFF2-40B4-BE49-F238E27FC236}">
                <a16:creationId xmlns:a16="http://schemas.microsoft.com/office/drawing/2014/main" id="{7F3BB723-771D-8E46-AA14-6E1FFD388072}"/>
              </a:ext>
              <a:ext uri="{C183D7F6-B498-43B3-948B-1728B52AA6E4}">
                <adec:decorative xmlns:adec="http://schemas.microsoft.com/office/drawing/2017/decorative" val="1"/>
              </a:ext>
            </a:extLst>
          </p:cNvPr>
          <p:cNvSpPr/>
          <p:nvPr/>
        </p:nvSpPr>
        <p:spPr>
          <a:xfrm rot="5400000">
            <a:off x="2827349" y="2524717"/>
            <a:ext cx="179415" cy="448251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670873" y="3102305"/>
            <a:ext cx="1800477" cy="553998"/>
          </a:xfrm>
          <a:prstGeom prst="rect">
            <a:avLst/>
          </a:prstGeom>
          <a:noFill/>
        </p:spPr>
        <p:txBody>
          <a:bodyPr wrap="square" rtlCol="0">
            <a:spAutoFit/>
          </a:bodyPr>
          <a:lstStyle/>
          <a:p>
            <a:r>
              <a:rPr lang="en-US" altLang="en-US" sz="1200">
                <a:solidFill>
                  <a:srgbClr val="2F528F"/>
                </a:solidFill>
                <a:latin typeface="Arial" panose="020B0604020202020204" pitchFamily="34" charset="0"/>
                <a:ea typeface="ＭＳ Ｐゴシック" panose="020B0600070205080204" pitchFamily="34" charset="-128"/>
              </a:rPr>
              <a:t>A. Otherwise Use only</a:t>
            </a:r>
            <a:br>
              <a:rPr lang="en-US" altLang="en-US" sz="1200">
                <a:solidFill>
                  <a:srgbClr val="2F528F"/>
                </a:solidFill>
                <a:latin typeface="Arial" panose="020B0604020202020204" pitchFamily="34" charset="0"/>
                <a:ea typeface="ＭＳ Ｐゴシック" panose="020B0600070205080204" pitchFamily="34" charset="-128"/>
              </a:rPr>
            </a:br>
            <a:endParaRPr lang="en-US"/>
          </a:p>
        </p:txBody>
      </p:sp>
      <p:sp>
        <p:nvSpPr>
          <p:cNvPr id="4" name="TextBox 3"/>
          <p:cNvSpPr txBox="1"/>
          <p:nvPr/>
        </p:nvSpPr>
        <p:spPr>
          <a:xfrm>
            <a:off x="4097874" y="3102305"/>
            <a:ext cx="1055518" cy="274584"/>
          </a:xfrm>
          <a:prstGeom prst="rect">
            <a:avLst/>
          </a:prstGeom>
          <a:noFill/>
        </p:spPr>
        <p:txBody>
          <a:bodyPr wrap="square" rtlCol="0">
            <a:spAutoFit/>
          </a:bodyPr>
          <a:lstStyle/>
          <a:p>
            <a:r>
              <a:rPr lang="en-US" altLang="en-US" sz="1200">
                <a:solidFill>
                  <a:srgbClr val="2F528F"/>
                </a:solidFill>
                <a:latin typeface="Arial" panose="020B0604020202020204" pitchFamily="34" charset="0"/>
                <a:ea typeface="ＭＳ Ｐゴシック" panose="020B0600070205080204" pitchFamily="34" charset="-128"/>
              </a:rPr>
              <a:t>C. Neither</a:t>
            </a:r>
            <a:endParaRPr lang="en-US"/>
          </a:p>
        </p:txBody>
      </p:sp>
      <p:sp>
        <p:nvSpPr>
          <p:cNvPr id="17" name="TextBox 16"/>
          <p:cNvSpPr txBox="1"/>
          <p:nvPr/>
        </p:nvSpPr>
        <p:spPr>
          <a:xfrm>
            <a:off x="2409584" y="3103064"/>
            <a:ext cx="1888173" cy="276999"/>
          </a:xfrm>
          <a:prstGeom prst="rect">
            <a:avLst/>
          </a:prstGeom>
          <a:noFill/>
        </p:spPr>
        <p:txBody>
          <a:bodyPr wrap="square" rtlCol="0">
            <a:spAutoFit/>
          </a:bodyPr>
          <a:lstStyle/>
          <a:p>
            <a:r>
              <a:rPr lang="en-US" altLang="en-US" sz="1200">
                <a:solidFill>
                  <a:srgbClr val="2F528F"/>
                </a:solidFill>
                <a:latin typeface="Arial" panose="020B0604020202020204" pitchFamily="34" charset="0"/>
                <a:ea typeface="ＭＳ Ｐゴシック" panose="020B0600070205080204" pitchFamily="34" charset="-128"/>
              </a:rPr>
              <a:t>B. Manufacturing only</a:t>
            </a:r>
            <a:endParaRPr lang="en-US"/>
          </a:p>
        </p:txBody>
      </p:sp>
      <p:sp>
        <p:nvSpPr>
          <p:cNvPr id="24" name="TextBox 23"/>
          <p:cNvSpPr txBox="1"/>
          <p:nvPr/>
        </p:nvSpPr>
        <p:spPr>
          <a:xfrm>
            <a:off x="5153392" y="3094982"/>
            <a:ext cx="1888173" cy="276999"/>
          </a:xfrm>
          <a:prstGeom prst="rect">
            <a:avLst/>
          </a:prstGeom>
          <a:noFill/>
        </p:spPr>
        <p:txBody>
          <a:bodyPr wrap="square" rtlCol="0">
            <a:spAutoFit/>
          </a:bodyPr>
          <a:lstStyle/>
          <a:p>
            <a:r>
              <a:rPr lang="en-US" altLang="en-US" sz="1200">
                <a:solidFill>
                  <a:srgbClr val="2F528F"/>
                </a:solidFill>
                <a:latin typeface="Arial" panose="020B0604020202020204" pitchFamily="34" charset="0"/>
                <a:ea typeface="ＭＳ Ｐゴシック" panose="020B0600070205080204" pitchFamily="34" charset="-128"/>
              </a:rPr>
              <a:t>D. Both</a:t>
            </a:r>
          </a:p>
        </p:txBody>
      </p:sp>
    </p:spTree>
    <p:extLst>
      <p:ext uri="{BB962C8B-B14F-4D97-AF65-F5344CB8AC3E}">
        <p14:creationId xmlns:p14="http://schemas.microsoft.com/office/powerpoint/2010/main" val="9393489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B66AA1D-3939-4044-BF61-7AFF040C14F4}"/>
              </a:ext>
            </a:extLst>
          </p:cNvPr>
          <p:cNvSpPr>
            <a:spLocks noGrp="1"/>
          </p:cNvSpPr>
          <p:nvPr>
            <p:ph type="title"/>
          </p:nvPr>
        </p:nvSpPr>
        <p:spPr/>
        <p:txBody>
          <a:bodyPr/>
          <a:lstStyle/>
          <a:p>
            <a:r>
              <a:rPr lang="en-US"/>
              <a:t>Quiz #2: </a:t>
            </a:r>
            <a:r>
              <a:rPr lang="en-US" b="0"/>
              <a:t>Question 2</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628948"/>
            <a:ext cx="10947042" cy="1048215"/>
          </a:xfrm>
        </p:spPr>
        <p:txBody>
          <a:bodyPr/>
          <a:lstStyle/>
          <a:p>
            <a:r>
              <a:rPr lang="en-US" sz="1400"/>
              <a:t>The facility in the previous question combusted 13,600,000 pounds of coal in the reporting year and has exceeded the reporting threshold for lead compounds. The facility has no monitoring data on their point source lead emissions from combusting the coal. They determined that their best available information for calculating their point source air emissions is the published emission factor for lead from controlled coal combustion from EPA’s AP-42* which is 4.2E-04 </a:t>
            </a:r>
            <a:r>
              <a:rPr lang="en-US" sz="1400" err="1"/>
              <a:t>lb</a:t>
            </a:r>
            <a:r>
              <a:rPr lang="en-US" sz="1400"/>
              <a:t> Pb/ton of coal combusted.</a:t>
            </a:r>
          </a:p>
          <a:p>
            <a:r>
              <a:rPr lang="en-US" sz="1400" i="1"/>
              <a:t>What are the facility’s point source emissions of lead from coal combustion?</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3646914"/>
            <a:ext cx="3974921" cy="354332"/>
          </a:xfrm>
        </p:spPr>
        <p:txBody>
          <a:bodyPr/>
          <a:lstStyle/>
          <a:p>
            <a:r>
              <a:rPr lang="en-US"/>
              <a:t>Answer: A is correct</a:t>
            </a:r>
          </a:p>
        </p:txBody>
      </p:sp>
      <p:sp>
        <p:nvSpPr>
          <p:cNvPr id="6" name="Text Placeholder 17">
            <a:extLst>
              <a:ext uri="{FF2B5EF4-FFF2-40B4-BE49-F238E27FC236}">
                <a16:creationId xmlns:a16="http://schemas.microsoft.com/office/drawing/2014/main" id="{9DB828D6-C2E4-224C-B335-247EB11A63C8}"/>
              </a:ext>
            </a:extLst>
          </p:cNvPr>
          <p:cNvSpPr txBox="1">
            <a:spLocks/>
          </p:cNvSpPr>
          <p:nvPr/>
        </p:nvSpPr>
        <p:spPr>
          <a:xfrm>
            <a:off x="622478" y="2985083"/>
            <a:ext cx="1028522" cy="18484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defRPr/>
            </a:pPr>
            <a:r>
              <a:rPr lang="en-US" altLang="en-US" sz="1400" i="1">
                <a:solidFill>
                  <a:schemeClr val="tx1"/>
                </a:solidFill>
                <a:cs typeface="Times New Roman" panose="02020603050405020304" pitchFamily="18" charset="0"/>
              </a:rPr>
              <a:t>A. 2.86 </a:t>
            </a:r>
            <a:r>
              <a:rPr lang="en-US" altLang="en-US" sz="1400" i="1" err="1">
                <a:solidFill>
                  <a:schemeClr val="tx1"/>
                </a:solidFill>
                <a:cs typeface="Times New Roman" panose="02020603050405020304" pitchFamily="18" charset="0"/>
              </a:rPr>
              <a:t>lb</a:t>
            </a:r>
            <a:endParaRPr lang="en-US" altLang="en-US" sz="1400" i="1">
              <a:solidFill>
                <a:schemeClr val="tx1"/>
              </a:solidFill>
              <a:cs typeface="Times New Roman" panose="02020603050405020304" pitchFamily="18" charset="0"/>
            </a:endParaRPr>
          </a:p>
        </p:txBody>
      </p:sp>
      <p:sp>
        <p:nvSpPr>
          <p:cNvPr id="7" name="Text Placeholder 17">
            <a:extLst>
              <a:ext uri="{FF2B5EF4-FFF2-40B4-BE49-F238E27FC236}">
                <a16:creationId xmlns:a16="http://schemas.microsoft.com/office/drawing/2014/main" id="{70016637-2ECE-824C-A5EA-AB2182458397}"/>
              </a:ext>
            </a:extLst>
          </p:cNvPr>
          <p:cNvSpPr txBox="1">
            <a:spLocks/>
          </p:cNvSpPr>
          <p:nvPr/>
        </p:nvSpPr>
        <p:spPr>
          <a:xfrm>
            <a:off x="3952469" y="2957036"/>
            <a:ext cx="1397438" cy="27362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i="1">
                <a:solidFill>
                  <a:schemeClr val="tx1"/>
                </a:solidFill>
              </a:rPr>
              <a:t>C. 95.2 </a:t>
            </a:r>
            <a:r>
              <a:rPr lang="en-US" altLang="en-US" sz="1400" i="1" err="1">
                <a:solidFill>
                  <a:schemeClr val="tx1"/>
                </a:solidFill>
              </a:rPr>
              <a:t>lb</a:t>
            </a:r>
            <a:endParaRPr lang="en-US" altLang="en-US" sz="1400" i="1">
              <a:solidFill>
                <a:schemeClr val="tx1"/>
              </a:solidFill>
            </a:endParaRPr>
          </a:p>
          <a:p>
            <a:endParaRPr lang="en-US" altLang="en-US" sz="1400" i="1">
              <a:solidFill>
                <a:schemeClr val="tx1"/>
              </a:solidFill>
            </a:endParaRPr>
          </a:p>
        </p:txBody>
      </p:sp>
      <p:sp>
        <p:nvSpPr>
          <p:cNvPr id="20" name="Rectangle 19">
            <a:extLst>
              <a:ext uri="{FF2B5EF4-FFF2-40B4-BE49-F238E27FC236}">
                <a16:creationId xmlns:a16="http://schemas.microsoft.com/office/drawing/2014/main" id="{32436DD0-0F5E-414D-8527-06A8A6B544C2}"/>
              </a:ext>
              <a:ext uri="{C183D7F6-B498-43B3-948B-1728B52AA6E4}">
                <adec:decorative xmlns:adec="http://schemas.microsoft.com/office/drawing/2017/decorative" val="1"/>
              </a:ext>
            </a:extLst>
          </p:cNvPr>
          <p:cNvSpPr/>
          <p:nvPr/>
        </p:nvSpPr>
        <p:spPr>
          <a:xfrm>
            <a:off x="622478" y="3495038"/>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7">
            <a:extLst>
              <a:ext uri="{FF2B5EF4-FFF2-40B4-BE49-F238E27FC236}">
                <a16:creationId xmlns:a16="http://schemas.microsoft.com/office/drawing/2014/main" id="{7A7F7DFA-C849-3D42-858F-253C8EE0CDE7}"/>
              </a:ext>
            </a:extLst>
          </p:cNvPr>
          <p:cNvSpPr txBox="1">
            <a:spLocks/>
          </p:cNvSpPr>
          <p:nvPr/>
        </p:nvSpPr>
        <p:spPr>
          <a:xfrm>
            <a:off x="1968678" y="2985083"/>
            <a:ext cx="1892122" cy="18484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defRPr/>
            </a:pPr>
            <a:r>
              <a:rPr lang="en-US" altLang="en-US" sz="1400" i="1">
                <a:solidFill>
                  <a:schemeClr val="tx1"/>
                </a:solidFill>
                <a:cs typeface="Times New Roman" panose="02020603050405020304" pitchFamily="18" charset="0"/>
              </a:rPr>
              <a:t>B. Range Code ‘A’</a:t>
            </a:r>
          </a:p>
        </p:txBody>
      </p:sp>
      <p:sp>
        <p:nvSpPr>
          <p:cNvPr id="30" name="Text Placeholder 17">
            <a:extLst>
              <a:ext uri="{FF2B5EF4-FFF2-40B4-BE49-F238E27FC236}">
                <a16:creationId xmlns:a16="http://schemas.microsoft.com/office/drawing/2014/main" id="{470127BD-6B0E-DB4D-BE9A-15DCE866C1B3}"/>
              </a:ext>
            </a:extLst>
          </p:cNvPr>
          <p:cNvSpPr txBox="1">
            <a:spLocks/>
          </p:cNvSpPr>
          <p:nvPr/>
        </p:nvSpPr>
        <p:spPr>
          <a:xfrm>
            <a:off x="5441576" y="2957036"/>
            <a:ext cx="4454753" cy="27362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i="1">
                <a:solidFill>
                  <a:schemeClr val="tx1"/>
                </a:solidFill>
              </a:rPr>
              <a:t>D. Either 2.86 </a:t>
            </a:r>
            <a:r>
              <a:rPr lang="en-US" altLang="en-US" sz="1400" i="1" err="1">
                <a:solidFill>
                  <a:schemeClr val="tx1"/>
                </a:solidFill>
              </a:rPr>
              <a:t>lb</a:t>
            </a:r>
            <a:r>
              <a:rPr lang="en-US" altLang="en-US" sz="1400" i="1">
                <a:solidFill>
                  <a:schemeClr val="tx1"/>
                </a:solidFill>
              </a:rPr>
              <a:t> or Range Code ‘A’</a:t>
            </a:r>
          </a:p>
        </p:txBody>
      </p:sp>
      <p:sp>
        <p:nvSpPr>
          <p:cNvPr id="31" name="Text Placeholder 18">
            <a:extLst>
              <a:ext uri="{FF2B5EF4-FFF2-40B4-BE49-F238E27FC236}">
                <a16:creationId xmlns:a16="http://schemas.microsoft.com/office/drawing/2014/main" id="{608E8FE5-AD48-5846-BC40-4C7B7BA3F8B6}"/>
              </a:ext>
            </a:extLst>
          </p:cNvPr>
          <p:cNvSpPr txBox="1">
            <a:spLocks/>
          </p:cNvSpPr>
          <p:nvPr/>
        </p:nvSpPr>
        <p:spPr>
          <a:xfrm>
            <a:off x="622478" y="4098084"/>
            <a:ext cx="5473522" cy="1985171"/>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1400" b="1">
                <a:solidFill>
                  <a:srgbClr val="006CB6"/>
                </a:solidFill>
              </a:rPr>
              <a:t>Point Source Emissions (</a:t>
            </a:r>
            <a:r>
              <a:rPr lang="en-US" sz="1400" b="1" err="1">
                <a:solidFill>
                  <a:srgbClr val="006CB6"/>
                </a:solidFill>
              </a:rPr>
              <a:t>lb</a:t>
            </a:r>
            <a:r>
              <a:rPr lang="en-US" sz="1400" b="1">
                <a:solidFill>
                  <a:srgbClr val="006CB6"/>
                </a:solidFill>
              </a:rPr>
              <a:t>) = </a:t>
            </a:r>
            <a:r>
              <a:rPr lang="en-US" sz="1400" b="0">
                <a:solidFill>
                  <a:srgbClr val="006CB6"/>
                </a:solidFill>
              </a:rPr>
              <a:t>EF × W</a:t>
            </a:r>
            <a:br>
              <a:rPr lang="en-US" sz="1400" b="0">
                <a:solidFill>
                  <a:srgbClr val="006CB6"/>
                </a:solidFill>
              </a:rPr>
            </a:br>
            <a:r>
              <a:rPr lang="en-US" sz="1400" b="0" i="1">
                <a:solidFill>
                  <a:srgbClr val="006CB6"/>
                </a:solidFill>
              </a:rPr>
              <a:t>where: EF = emission factor for controlled coal combustion (</a:t>
            </a:r>
            <a:r>
              <a:rPr lang="en-US" sz="1400" b="0" i="1" err="1">
                <a:solidFill>
                  <a:srgbClr val="006CB6"/>
                </a:solidFill>
              </a:rPr>
              <a:t>lb</a:t>
            </a:r>
            <a:r>
              <a:rPr lang="en-US" sz="1400" b="0" i="1">
                <a:solidFill>
                  <a:srgbClr val="006CB6"/>
                </a:solidFill>
              </a:rPr>
              <a:t> Pb/ton coal), and W = weight of coal combusted (ton)</a:t>
            </a:r>
          </a:p>
          <a:p>
            <a:pPr marL="0" indent="0"/>
            <a:r>
              <a:rPr lang="en-US" sz="1400" b="1">
                <a:solidFill>
                  <a:srgbClr val="006CB6"/>
                </a:solidFill>
              </a:rPr>
              <a:t>Weight of coal combusted: </a:t>
            </a:r>
            <a:br>
              <a:rPr lang="en-US" sz="1400" b="1">
                <a:solidFill>
                  <a:srgbClr val="006CB6"/>
                </a:solidFill>
              </a:rPr>
            </a:br>
            <a:r>
              <a:rPr lang="en-US" sz="1400" b="0">
                <a:solidFill>
                  <a:srgbClr val="006CB6"/>
                </a:solidFill>
              </a:rPr>
              <a:t>(13,600,000 </a:t>
            </a:r>
            <a:r>
              <a:rPr lang="en-US" sz="1400" b="0" err="1">
                <a:solidFill>
                  <a:srgbClr val="006CB6"/>
                </a:solidFill>
              </a:rPr>
              <a:t>lb</a:t>
            </a:r>
            <a:r>
              <a:rPr lang="en-US" sz="1400" b="0">
                <a:solidFill>
                  <a:srgbClr val="006CB6"/>
                </a:solidFill>
              </a:rPr>
              <a:t> coal)/(2,000 </a:t>
            </a:r>
            <a:r>
              <a:rPr lang="en-US" sz="1400" b="0" err="1">
                <a:solidFill>
                  <a:srgbClr val="006CB6"/>
                </a:solidFill>
              </a:rPr>
              <a:t>lb</a:t>
            </a:r>
            <a:r>
              <a:rPr lang="en-US" sz="1400" b="0">
                <a:solidFill>
                  <a:srgbClr val="006CB6"/>
                </a:solidFill>
              </a:rPr>
              <a:t>/ton) = 6,800 tons coal</a:t>
            </a:r>
          </a:p>
          <a:p>
            <a:pPr marL="0" indent="0"/>
            <a:r>
              <a:rPr lang="en-US" sz="1400"/>
              <a:t>Point Source Emissions = </a:t>
            </a:r>
            <a:br>
              <a:rPr lang="en-US" sz="1400"/>
            </a:br>
            <a:r>
              <a:rPr lang="en-US" sz="1400" b="0"/>
              <a:t>4.2E-4 (</a:t>
            </a:r>
            <a:r>
              <a:rPr lang="en-US" sz="1400" b="0" err="1"/>
              <a:t>lb</a:t>
            </a:r>
            <a:r>
              <a:rPr lang="en-US" sz="1400" b="0"/>
              <a:t> Pb/ton coal) × 6,800 tons coal = 2.86 </a:t>
            </a:r>
            <a:r>
              <a:rPr lang="en-US" sz="1400" b="0" err="1"/>
              <a:t>lb</a:t>
            </a:r>
            <a:r>
              <a:rPr lang="en-US" sz="1400" b="0"/>
              <a:t> Pb</a:t>
            </a:r>
          </a:p>
        </p:txBody>
      </p:sp>
      <p:sp>
        <p:nvSpPr>
          <p:cNvPr id="32" name="Text Placeholder 18">
            <a:extLst>
              <a:ext uri="{FF2B5EF4-FFF2-40B4-BE49-F238E27FC236}">
                <a16:creationId xmlns:a16="http://schemas.microsoft.com/office/drawing/2014/main" id="{F6D3939D-9C96-DA4D-A64E-CEBBC294BF56}"/>
              </a:ext>
            </a:extLst>
          </p:cNvPr>
          <p:cNvSpPr txBox="1">
            <a:spLocks/>
          </p:cNvSpPr>
          <p:nvPr/>
        </p:nvSpPr>
        <p:spPr>
          <a:xfrm>
            <a:off x="5918199" y="3747517"/>
            <a:ext cx="5651322" cy="233573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Aft>
                <a:spcPts val="200"/>
              </a:spcAft>
              <a:buNone/>
            </a:pPr>
            <a:r>
              <a:rPr lang="en-US" sz="1400" b="1">
                <a:solidFill>
                  <a:srgbClr val="006CB6"/>
                </a:solidFill>
              </a:rPr>
              <a:t>Assuming coal combustion was the only source of point source air emissions for this facility, the facility would report 2.86 </a:t>
            </a:r>
            <a:r>
              <a:rPr lang="en-US" sz="1400" b="1" err="1">
                <a:solidFill>
                  <a:srgbClr val="006CB6"/>
                </a:solidFill>
              </a:rPr>
              <a:t>lb</a:t>
            </a:r>
            <a:r>
              <a:rPr lang="en-US" sz="1400" b="1">
                <a:solidFill>
                  <a:srgbClr val="006CB6"/>
                </a:solidFill>
              </a:rPr>
              <a:t> in Section 5.2 of their Form R for lead compounds. </a:t>
            </a:r>
          </a:p>
          <a:p>
            <a:pPr marL="457200" lvl="1" indent="0">
              <a:spcAft>
                <a:spcPts val="200"/>
              </a:spcAft>
              <a:buNone/>
            </a:pPr>
            <a:r>
              <a:rPr lang="en-US" sz="1400" b="1">
                <a:solidFill>
                  <a:srgbClr val="006CB6"/>
                </a:solidFill>
              </a:rPr>
              <a:t>Range codes cannot be used for Chemicals of Special Concern. </a:t>
            </a:r>
          </a:p>
          <a:p>
            <a:pPr marL="457200" lvl="1" indent="0">
              <a:buNone/>
            </a:pPr>
            <a:r>
              <a:rPr lang="en-US" sz="1400" b="1">
                <a:solidFill>
                  <a:srgbClr val="006CB6"/>
                </a:solidFill>
              </a:rPr>
              <a:t>While threshold determinations are based on the weight of the lead compounds, release and waste management calculations are based on the weight of the parent metal (lead) in the metal compound (lead oxide).</a:t>
            </a:r>
            <a:endParaRPr lang="en-US" altLang="en-US" sz="1400" b="1">
              <a:solidFill>
                <a:srgbClr val="006CB6"/>
              </a:solidFill>
            </a:endParaRPr>
          </a:p>
        </p:txBody>
      </p:sp>
    </p:spTree>
    <p:extLst>
      <p:ext uri="{BB962C8B-B14F-4D97-AF65-F5344CB8AC3E}">
        <p14:creationId xmlns:p14="http://schemas.microsoft.com/office/powerpoint/2010/main" val="882876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a:xfrm>
            <a:off x="481013" y="1815286"/>
            <a:ext cx="6785201" cy="3996343"/>
          </a:xfrm>
        </p:spPr>
        <p:txBody>
          <a:bodyPr lIns="91440" tIns="45720" rIns="91440" bIns="45720" anchor="t"/>
          <a:lstStyle/>
          <a:p>
            <a:r>
              <a:rPr lang="en-US">
                <a:latin typeface="Arial"/>
                <a:cs typeface="Times New Roman"/>
              </a:rPr>
              <a:t>Per the requirements of 40 CFR §372.38(a), the </a:t>
            </a:r>
            <a:r>
              <a:rPr lang="en-US" i="1">
                <a:latin typeface="Arial"/>
                <a:cs typeface="Times New Roman"/>
              </a:rPr>
              <a:t>de minimis</a:t>
            </a:r>
            <a:r>
              <a:rPr lang="en-US">
                <a:latin typeface="Arial"/>
                <a:cs typeface="Times New Roman"/>
              </a:rPr>
              <a:t> levels for the following two chemicals have been changed from 1.0% to 0.1% since these chemicals are classified as carcinogens due to assessments by the International Agency for Research on Cancer (IARC):</a:t>
            </a:r>
            <a:endParaRPr lang="en-US"/>
          </a:p>
          <a:p>
            <a:pPr marL="342900" indent="-342900">
              <a:buFont typeface="Arial" panose="020B0604020202020204" pitchFamily="34" charset="0"/>
              <a:buChar char="•"/>
            </a:pPr>
            <a:r>
              <a:rPr lang="en-US" b="0">
                <a:latin typeface="Arial"/>
                <a:cs typeface="Times New Roman"/>
              </a:rPr>
              <a:t>Some cobalt compounds (N096): soluble cobalt(II) salts, cobalt(II) oxide</a:t>
            </a:r>
          </a:p>
          <a:p>
            <a:pPr marL="342900" indent="-342900">
              <a:buFont typeface="Arial" panose="020B0604020202020204" pitchFamily="34" charset="0"/>
              <a:buChar char="•"/>
            </a:pPr>
            <a:r>
              <a:rPr lang="en-US" b="0">
                <a:latin typeface="Arial"/>
                <a:cs typeface="Times New Roman"/>
              </a:rPr>
              <a:t>Some antimony compounds (N010): trivalent antimony</a:t>
            </a:r>
          </a:p>
          <a:p>
            <a:pPr marL="342900" indent="-342900"/>
            <a:endParaRPr lang="en-US"/>
          </a:p>
        </p:txBody>
      </p:sp>
      <p:sp>
        <p:nvSpPr>
          <p:cNvPr id="4" name="TextBox 3">
            <a:extLst>
              <a:ext uri="{FF2B5EF4-FFF2-40B4-BE49-F238E27FC236}">
                <a16:creationId xmlns:a16="http://schemas.microsoft.com/office/drawing/2014/main" id="{B74E207C-209E-187B-24A6-31A15CC7B19B}"/>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Recent TRI Program Changes</a:t>
            </a:r>
          </a:p>
        </p:txBody>
      </p:sp>
      <p:sp>
        <p:nvSpPr>
          <p:cNvPr id="6" name="Title 5">
            <a:extLst>
              <a:ext uri="{FF2B5EF4-FFF2-40B4-BE49-F238E27FC236}">
                <a16:creationId xmlns:a16="http://schemas.microsoft.com/office/drawing/2014/main" id="{F8A318BF-3DA9-987F-69A9-F84685EC9EC4}"/>
              </a:ext>
            </a:extLst>
          </p:cNvPr>
          <p:cNvSpPr>
            <a:spLocks noGrp="1"/>
          </p:cNvSpPr>
          <p:nvPr>
            <p:ph type="title"/>
          </p:nvPr>
        </p:nvSpPr>
        <p:spPr/>
        <p:txBody>
          <a:bodyPr>
            <a:normAutofit fontScale="90000"/>
          </a:bodyPr>
          <a:lstStyle/>
          <a:p>
            <a:r>
              <a:rPr lang="en-US" altLang="en-US" dirty="0">
                <a:latin typeface="Arial"/>
                <a:cs typeface="Arial"/>
              </a:rPr>
              <a:t>TRI Program Changes</a:t>
            </a:r>
            <a:br>
              <a:rPr lang="en-US" altLang="en-US" dirty="0">
                <a:latin typeface="Arial"/>
                <a:cs typeface="Arial"/>
              </a:rPr>
            </a:br>
            <a:r>
              <a:rPr lang="en-US" altLang="en-US" dirty="0">
                <a:latin typeface="Arial"/>
                <a:cs typeface="Arial"/>
              </a:rPr>
              <a:t>Beginning RY 2024</a:t>
            </a:r>
            <a:endParaRPr lang="en-US" dirty="0"/>
          </a:p>
        </p:txBody>
      </p:sp>
    </p:spTree>
    <p:extLst>
      <p:ext uri="{BB962C8B-B14F-4D97-AF65-F5344CB8AC3E}">
        <p14:creationId xmlns:p14="http://schemas.microsoft.com/office/powerpoint/2010/main" val="2811769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a:t>Chemical List Changes: DINP Category</a:t>
            </a:r>
          </a:p>
        </p:txBody>
      </p:sp>
      <p:sp>
        <p:nvSpPr>
          <p:cNvPr id="7" name="Text Placeholder 2">
            <a:extLst>
              <a:ext uri="{FF2B5EF4-FFF2-40B4-BE49-F238E27FC236}">
                <a16:creationId xmlns:a16="http://schemas.microsoft.com/office/drawing/2014/main" id="{FA68F293-13ED-7D2C-CD60-D29CB0FC63D4}"/>
              </a:ext>
            </a:extLst>
          </p:cNvPr>
          <p:cNvSpPr>
            <a:spLocks noGrp="1"/>
          </p:cNvSpPr>
          <p:nvPr>
            <p:ph type="body" sz="quarter" idx="11"/>
          </p:nvPr>
        </p:nvSpPr>
        <p:spPr/>
        <p:txBody>
          <a:bodyPr lIns="91440" tIns="45720" rIns="91440" bIns="45720" anchor="t"/>
          <a:lstStyle/>
          <a:p>
            <a:pPr>
              <a:spcBef>
                <a:spcPts val="1000"/>
              </a:spcBef>
              <a:spcAft>
                <a:spcPts val="500"/>
              </a:spcAft>
            </a:pPr>
            <a:r>
              <a:rPr lang="en-US" sz="1800" b="1">
                <a:latin typeface="Arial"/>
                <a:cs typeface="Arial"/>
              </a:rPr>
              <a:t>For RY </a:t>
            </a:r>
            <a:r>
              <a:rPr lang="en-US" sz="1800">
                <a:latin typeface="Arial"/>
                <a:cs typeface="Arial"/>
              </a:rPr>
              <a:t>2024</a:t>
            </a:r>
            <a:r>
              <a:rPr lang="en-US" sz="1800" b="1">
                <a:latin typeface="Arial"/>
                <a:cs typeface="Arial"/>
              </a:rPr>
              <a:t>, EPA added a </a:t>
            </a:r>
            <a:r>
              <a:rPr lang="en-US" sz="1800">
                <a:latin typeface="Arial"/>
                <a:cs typeface="Arial"/>
              </a:rPr>
              <a:t>diisononyl phthalates </a:t>
            </a:r>
            <a:r>
              <a:rPr lang="en-US" sz="1800" b="1">
                <a:latin typeface="Arial"/>
                <a:cs typeface="Arial"/>
              </a:rPr>
              <a:t>(</a:t>
            </a:r>
            <a:r>
              <a:rPr lang="en-US" sz="1800">
                <a:latin typeface="Arial"/>
                <a:cs typeface="Arial"/>
              </a:rPr>
              <a:t>DINP</a:t>
            </a:r>
            <a:r>
              <a:rPr lang="en-US" sz="1800" b="1">
                <a:latin typeface="Arial"/>
                <a:cs typeface="Arial"/>
              </a:rPr>
              <a:t>) </a:t>
            </a:r>
            <a:r>
              <a:rPr lang="en-US" sz="1800">
                <a:latin typeface="Arial"/>
                <a:cs typeface="Arial"/>
              </a:rPr>
              <a:t>category to the TRI chemical list. This category includes branched alkyl di-esters </a:t>
            </a:r>
            <a:r>
              <a:rPr lang="en-US" sz="1800" b="1">
                <a:latin typeface="Arial"/>
                <a:cs typeface="Arial"/>
              </a:rPr>
              <a:t>of </a:t>
            </a:r>
            <a:r>
              <a:rPr lang="en-US" sz="1800">
                <a:latin typeface="Arial"/>
                <a:cs typeface="Arial"/>
              </a:rPr>
              <a:t>1,2-benzenedicarboxylic acid in which alkyl ester moieties contain a total of nine carbons</a:t>
            </a:r>
            <a:r>
              <a:rPr lang="en-US" sz="1800" b="1">
                <a:latin typeface="Arial"/>
                <a:cs typeface="Arial"/>
              </a:rPr>
              <a:t>. </a:t>
            </a:r>
          </a:p>
          <a:p>
            <a:pPr>
              <a:spcBef>
                <a:spcPts val="1000"/>
              </a:spcBef>
            </a:pPr>
            <a:r>
              <a:rPr lang="en-US" sz="1800">
                <a:latin typeface="Arial"/>
                <a:cs typeface="Arial"/>
              </a:rPr>
              <a:t>It includes but is not limited to the chemicals covered by the CAS Registry Numbers and names listed here</a:t>
            </a:r>
            <a:r>
              <a:rPr lang="en-US" sz="1800" b="1">
                <a:latin typeface="Arial"/>
                <a:cs typeface="Arial"/>
              </a:rPr>
              <a:t>:</a:t>
            </a:r>
            <a:r>
              <a:rPr lang="en-US" sz="1800">
                <a:latin typeface="Arial"/>
                <a:cs typeface="Arial"/>
              </a:rPr>
              <a:t> </a:t>
            </a:r>
            <a:endParaRPr lang="en-US" sz="1800" b="0">
              <a:solidFill>
                <a:srgbClr val="000000"/>
              </a:solidFill>
              <a:latin typeface="Arial"/>
              <a:cs typeface="Arial"/>
            </a:endParaRPr>
          </a:p>
          <a:p>
            <a:pPr marL="285750" indent="-285750">
              <a:spcBef>
                <a:spcPts val="1000"/>
              </a:spcBef>
              <a:buFont typeface="Arial,Sans-Serif"/>
              <a:buChar char="•"/>
            </a:pPr>
            <a:r>
              <a:rPr lang="en-US" sz="1400" b="0">
                <a:latin typeface="Arial"/>
                <a:cs typeface="Arial"/>
              </a:rPr>
              <a:t>Bis(3-ethylheptan-2-yl) benzene-1,2- dicarboxylate (111983-10-9)  </a:t>
            </a:r>
            <a:endParaRPr lang="en-US" sz="1400" b="0">
              <a:solidFill>
                <a:srgbClr val="000000"/>
              </a:solidFill>
            </a:endParaRPr>
          </a:p>
          <a:p>
            <a:pPr marL="285750" indent="-285750">
              <a:spcBef>
                <a:spcPts val="1000"/>
              </a:spcBef>
              <a:buFont typeface="Arial,Sans-Serif"/>
              <a:buChar char="•"/>
            </a:pPr>
            <a:r>
              <a:rPr lang="en-US" sz="1400" b="0">
                <a:latin typeface="Arial"/>
                <a:cs typeface="Arial"/>
              </a:rPr>
              <a:t>Bis(7-methyloctyl) phthalate (20548-62-3)  </a:t>
            </a:r>
            <a:endParaRPr lang="en-US" sz="1400" b="0">
              <a:solidFill>
                <a:srgbClr val="000000"/>
              </a:solidFill>
            </a:endParaRPr>
          </a:p>
          <a:p>
            <a:pPr marL="285750" indent="-285750">
              <a:spcBef>
                <a:spcPts val="1000"/>
              </a:spcBef>
              <a:buFont typeface="Arial,Sans-Serif"/>
              <a:buChar char="•"/>
            </a:pPr>
            <a:r>
              <a:rPr lang="en-US" sz="1400" b="0">
                <a:latin typeface="Arial"/>
                <a:cs typeface="Arial"/>
              </a:rPr>
              <a:t>Bis(3,5,5-trimethylhexyl) phthalate (14103-61-8) </a:t>
            </a:r>
            <a:endParaRPr lang="en-US" sz="1400" b="0">
              <a:solidFill>
                <a:srgbClr val="000000"/>
              </a:solidFill>
              <a:latin typeface="Arial"/>
              <a:cs typeface="Arial"/>
            </a:endParaRPr>
          </a:p>
          <a:p>
            <a:pPr marL="285750" indent="-285750">
              <a:spcBef>
                <a:spcPts val="1000"/>
              </a:spcBef>
              <a:buFont typeface="Arial,Sans-Serif"/>
              <a:buChar char="•"/>
            </a:pPr>
            <a:r>
              <a:rPr lang="en-US" sz="1400" b="0">
                <a:latin typeface="Arial"/>
                <a:cs typeface="Arial"/>
              </a:rPr>
              <a:t>Branched diisononyl phthalate (71549-78-5)  </a:t>
            </a:r>
            <a:endParaRPr lang="en-US" sz="1400" b="0">
              <a:solidFill>
                <a:srgbClr val="000000"/>
              </a:solidFill>
            </a:endParaRPr>
          </a:p>
          <a:p>
            <a:pPr marL="285750" indent="-285750">
              <a:spcBef>
                <a:spcPts val="1000"/>
              </a:spcBef>
              <a:buFont typeface="Arial,Sans-Serif"/>
              <a:buChar char="•"/>
            </a:pPr>
            <a:r>
              <a:rPr lang="en-US" sz="1400" b="0">
                <a:latin typeface="Arial"/>
                <a:cs typeface="Arial"/>
              </a:rPr>
              <a:t>Di(C8–10, C9 rich) branched alkyl phthalates (68515-48-0)  </a:t>
            </a:r>
            <a:endParaRPr lang="en-US" sz="1400" b="0">
              <a:solidFill>
                <a:srgbClr val="000000"/>
              </a:solidFill>
              <a:latin typeface="Arial"/>
              <a:cs typeface="Arial"/>
            </a:endParaRPr>
          </a:p>
          <a:p>
            <a:pPr marL="285750" indent="-285750">
              <a:spcBef>
                <a:spcPts val="1000"/>
              </a:spcBef>
              <a:buFont typeface="Arial,Sans-Serif"/>
              <a:buChar char="•"/>
            </a:pPr>
            <a:r>
              <a:rPr lang="en-US" sz="1400" b="0">
                <a:latin typeface="Arial"/>
                <a:cs typeface="Arial"/>
              </a:rPr>
              <a:t>Diisononyl phthalate (28553-12-0)  </a:t>
            </a:r>
            <a:endParaRPr lang="en-US" sz="1400" b="0">
              <a:solidFill>
                <a:srgbClr val="000000"/>
              </a:solidFill>
            </a:endParaRPr>
          </a:p>
          <a:p>
            <a:pPr marL="285750" indent="-285750">
              <a:spcBef>
                <a:spcPts val="1000"/>
              </a:spcBef>
              <a:buFont typeface="Arial,Sans-Serif"/>
              <a:buChar char="•"/>
            </a:pPr>
            <a:endParaRPr lang="en-US" sz="1400" b="0">
              <a:solidFill>
                <a:srgbClr val="000000"/>
              </a:solidFill>
            </a:endParaRPr>
          </a:p>
          <a:p>
            <a:pPr marL="285750" indent="-285750">
              <a:spcBef>
                <a:spcPts val="1000"/>
              </a:spcBef>
              <a:buFont typeface="Arial,Sans-Serif"/>
              <a:buChar char="•"/>
            </a:pPr>
            <a:endParaRPr lang="en-US" sz="2400" b="0">
              <a:solidFill>
                <a:srgbClr val="000000"/>
              </a:solidFill>
              <a:latin typeface="Arial"/>
              <a:cs typeface="Arial"/>
            </a:endParaRPr>
          </a:p>
          <a:p>
            <a:pPr marL="971550" lvl="1" indent="-342900">
              <a:buFont typeface="Arial,Sans-Serif"/>
            </a:pPr>
            <a:endParaRPr lang="en-US" sz="1400">
              <a:solidFill>
                <a:srgbClr val="000000"/>
              </a:solidFill>
              <a:latin typeface="Arial"/>
              <a:cs typeface="Arial"/>
            </a:endParaRPr>
          </a:p>
          <a:p>
            <a:pPr>
              <a:spcBef>
                <a:spcPts val="1000"/>
              </a:spcBef>
            </a:pPr>
            <a:endParaRPr lang="en-US" sz="1800">
              <a:latin typeface="Arial"/>
              <a:cs typeface="Arial"/>
            </a:endParaRPr>
          </a:p>
        </p:txBody>
      </p:sp>
      <p:sp>
        <p:nvSpPr>
          <p:cNvPr id="3" name="TextBox 2">
            <a:extLst>
              <a:ext uri="{FF2B5EF4-FFF2-40B4-BE49-F238E27FC236}">
                <a16:creationId xmlns:a16="http://schemas.microsoft.com/office/drawing/2014/main" id="{EA4ADD31-CCAE-B181-1FB2-E3CC8234A1D9}"/>
              </a:ext>
            </a:extLst>
          </p:cNvPr>
          <p:cNvSpPr txBox="1"/>
          <p:nvPr/>
        </p:nvSpPr>
        <p:spPr>
          <a:xfrm>
            <a:off x="170329" y="6436659"/>
            <a:ext cx="5020236" cy="276999"/>
          </a:xfrm>
          <a:prstGeom prst="rect">
            <a:avLst/>
          </a:prstGeom>
          <a:noFill/>
        </p:spPr>
        <p:txBody>
          <a:bodyPr wrap="square" rtlCol="0">
            <a:spAutoFit/>
          </a:bodyPr>
          <a:lstStyle/>
          <a:p>
            <a:r>
              <a:rPr lang="en-US" sz="1200"/>
              <a:t>Advanced TRI Reporting Concepts: Recent TRI Program Changes</a:t>
            </a:r>
          </a:p>
        </p:txBody>
      </p:sp>
    </p:spTree>
    <p:extLst>
      <p:ext uri="{BB962C8B-B14F-4D97-AF65-F5344CB8AC3E}">
        <p14:creationId xmlns:p14="http://schemas.microsoft.com/office/powerpoint/2010/main" val="12690922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dc2fd4ee-4b74-4cc0-aa0d-d6d3b0b08399"/>
  <p:tag name="AUDIO_ID" val="648"/>
  <p:tag name="ARTICULATE_PLAYLIST_ID" val="-1"/>
  <p:tag name="ARTICULATE_SLIDE_NAV" val="20"/>
  <p:tag name="ORIGINAL_AUDIO_FILEPATH" val="W:\Abt - TRI FY Reporting\Abt EPA TRI RY2015 Update\Audio\EPATRI_BASIC_VO\MP3\1_22.mp3"/>
  <p:tag name="ELAPSEDTIME" val="31.892"/>
  <p:tag name="TIMELINE" val="3.00/5.00"/>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302"/>
  <p:tag name="ARTICULATE_PREV_BUTTON_ID" val="292"/>
  <p:tag name="ARTICULATE_USED_LAYOUT" val="2"/>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31bf8fcb-997a-4b72-a928-1b566323decf"/>
  <p:tag name="AUDIO_ID" val="590"/>
  <p:tag name="ARTICULATE_PLAYLIST_ID" val="-1"/>
  <p:tag name="ARTICULATE_SLIDE_NAV" val="42"/>
  <p:tag name="ORIGINAL_AUDIO_FILEPATH" val="W:\Abt - TRI FY Reporting\Abt EPA TRI RY2015 Update\Audio\EPATRI_ADVANCED_VO\1_47.mp3"/>
  <p:tag name="ELAPSEDTIME" val="73.992"/>
  <p:tag name="ARTICULATE_NAV_LEVEL" val="3"/>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805"/>
  <p:tag name="ARTICULATE_PREV_BUTTON_ID" val="589"/>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Section IV: Tools and Assistance"/>
  <p:tag name="ARTICULATE_SLIDE_GUID" val="e1fe98d2-68a6-4794-9a61-dc27b4120805"/>
  <p:tag name="AUDIO_ID" val="805"/>
  <p:tag name="ARTICULATE_PLAYLIST_ID" val="-1"/>
  <p:tag name="ARTICULATE_SLIDE_NAV" val="43"/>
  <p:tag name="ARTICULATE_NAV_LEVEL" val="1"/>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80"/>
  <p:tag name="ARTICULATE_PREV_BUTTON_ID" val="590"/>
  <p:tag name="ARTICULATE_USED_LAYOUT" val="1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cd8e3b3d-4425-40b4-8268-7e5110042c62"/>
  <p:tag name="AUDIO_ID" val="780"/>
  <p:tag name="ARTICULATE_PLAYLIST_ID" val="-1"/>
  <p:tag name="ARTICULATE_SLIDE_NAV" val="44"/>
  <p:tag name="ORIGINAL_AUDIO_FILEPATH" val="W:\Abt - TRI FY Reporting\Abt EPA TRI RY2015 Update\Audio\EPATRI_ADVANCED_VO\1_49.mp3"/>
  <p:tag name="ELAPSEDTIME" val="41.78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453"/>
  <p:tag name="ARTICULATE_PREV_BUTTON_ID" val="805"/>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4d0b6919-4ed5-4f6f-b674-803ebc10604e"/>
  <p:tag name="AUDIO_ID" val="453"/>
  <p:tag name="ARTICULATE_PLAYLIST_ID" val="-1"/>
  <p:tag name="ARTICULATE_SLIDE_NAV" val="45"/>
  <p:tag name="ORIGINAL_AUDIO_FILEPATH" val="W:\Abt - TRI FY Reporting\Abt EPA TRI RY2015 Update\Audio\EPATRI_ADVANCED_VO\1_50.mp3"/>
  <p:tag name="ELAPSEDTIME" val="76.73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452"/>
  <p:tag name="ARTICULATE_PREV_BUTTON_ID" val="780"/>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b5632280-dcdf-4730-a0ed-e2a0aae2ada8"/>
  <p:tag name="AUDIO_ID" val="452"/>
  <p:tag name="ARTICULATE_PLAYLIST_ID" val="-1"/>
  <p:tag name="ARTICULATE_SLIDE_NAV" val="46"/>
  <p:tag name="ORIGINAL_AUDIO_FILEPATH" val="W:\Abt - TRI FY Reporting\Abt EPA TRI RY2015 Update\Audio\EPATRI_ADVANCED_VO\1_51.mp3"/>
  <p:tag name="ELAPSEDTIME" val="18.97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13"/>
  <p:tag name="ARTICULATE_PREV_BUTTON_ID" val="453"/>
  <p:tag name="ARTICULATE_USED_LAYOUT" val="7"/>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cd3a153e-916a-4a75-b9d3-fb8e20ed3e0a"/>
  <p:tag name="AUDIO_ID" val="513"/>
  <p:tag name="ARTICULATE_PLAYLIST_ID" val="-1"/>
  <p:tag name="ARTICULATE_SLIDE_NAV" val="47"/>
  <p:tag name="ORIGINAL_AUDIO_FILEPATH" val="W:\Abt - TRI FY Reporting\Abt EPA TRI RY2015 Update\Audio\EPATRI_ADVANCED_VO\1_52.mp3"/>
  <p:tag name="ELAPSEDTIME" val="19.47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804"/>
  <p:tag name="ARTICULATE_PREV_BUTTON_ID" val="452"/>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e1fe98d2-68a6-4794-9a61-dc27b4120804"/>
  <p:tag name="AUDIO_ID" val="804"/>
  <p:tag name="ARTICULATE_TITLE_TAG" val="Section V: TRI-MEweb Updates and Demo"/>
  <p:tag name="ARTICULATE_PLAYLIST_ID" val="-1"/>
  <p:tag name="ARTICULATE_SLIDE_NAV" val="48"/>
  <p:tag name="ARTICULATE_NAV_LEVEL" val="1"/>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73"/>
  <p:tag name="ARTICULATE_PREV_BUTTON_ID" val="513"/>
  <p:tag name="ARTICULATE_USED_LAYOUT" val="1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b0c64d41-6ed7-4c72-a559-737d204e6b97"/>
  <p:tag name="AUDIO_ID" val="773"/>
  <p:tag name="ARTICULATE_PLAYLIST_ID" val="-1"/>
  <p:tag name="ARTICULATE_SLIDE_NAV" val="49"/>
  <p:tag name="ORIGINAL_AUDIO_FILEPATH" val="W:\Abt - TRI FY Reporting\Abt EPA TRI RY2015 Update\Audio\EPATRI_ADVANCED_VO\1_54.mp3"/>
  <p:tag name="ELAPSEDTIME" val="55.25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74"/>
  <p:tag name="ARTICULATE_PREV_BUTTON_ID" val="804"/>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e7907176-ed40-429e-8c03-5a68401f524c"/>
  <p:tag name="AUDIO_ID" val="774"/>
  <p:tag name="ARTICULATE_PLAYLIST_ID" val="-1"/>
  <p:tag name="ARTICULATE_SLIDE_NAV" val="50"/>
  <p:tag name="ORIGINAL_AUDIO_FILEPATH" val="W:\Abt - TRI FY Reporting\Abt EPA TRI RY2015 Update\Audio\EPATRI_ADVANCED_VO\1_55.mp3"/>
  <p:tag name="ELAPSEDTIME" val="96.70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75"/>
  <p:tag name="ARTICULATE_PREV_BUTTON_ID" val="773"/>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6b265de1-4fbb-4cba-b234-36f743cadbcb"/>
  <p:tag name="AUDIO_ID" val="415"/>
  <p:tag name="ARTICULATE_PLAYLIST_ID" val="-1"/>
  <p:tag name="ARTICULATE_SLIDE_NAV" val="75"/>
  <p:tag name="ORIGINAL_AUDIO_FILEPATH" val="W:\Abt - TRI FY Reporting\Abt EPA TRI RY2015 Update\Audio\EPATRI_BASIC_VO\MP3\1_80.mp3"/>
  <p:tag name="ELAPSEDTIME" val="80.052"/>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416"/>
  <p:tag name="ARTICULATE_PREV_BUTTON_ID" val="414"/>
  <p:tag name="ARTICULATE_USED_LAYOUT" val="6"/>
</p:tagLst>
</file>

<file path=ppt/tags/tag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5.87504"/>
  <p:tag name="MARGIN_3" val="71.87504"/>
  <p:tag name="MARGIN_4" val="107.875"/>
  <p:tag name="MARGIN_5" val="143.875"/>
  <p:tag name="FONT_SIZE" val="10"/>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22957166-e253-4b5a-a77c-c8d219c1628b"/>
  <p:tag name="AUDIO_ID" val="442"/>
  <p:tag name="ARTICULATE_PLAYLIST_ID" val="-1"/>
  <p:tag name="ARTICULATE_SLIDE_NAV" val="103"/>
  <p:tag name="ORIGINAL_AUDIO_FILEPATH" val="W:\Abt - TRI FY Reporting\Abt EPA TRI RY2015 Update\Audio\EPATRI_BASIC_VO\MP3\1_109.mp3"/>
  <p:tag name="ELAPSEDTIME" val="189.142"/>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443"/>
  <p:tag name="ARTICULATE_PREV_BUTTON_ID" val="441"/>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b1c748bf-55ed-430e-beee-896dfc63bbb8"/>
  <p:tag name="AUDIO_ID" val="775"/>
  <p:tag name="ARTICULATE_PLAYLIST_ID" val="-1"/>
  <p:tag name="ARTICULATE_SLIDE_NAV" val="51"/>
  <p:tag name="ORIGINAL_AUDIO_FILEPATH" val="W:\Abt - TRI FY Reporting\Abt EPA TRI RY2015 Update\Audio\EPATRI_ADVANCED_VO\1_56.mp3"/>
  <p:tag name="ELAPSEDTIME" val="74.36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820"/>
  <p:tag name="ARTICULATE_PREV_BUTTON_ID" val="774"/>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UDIO_ID" val="820"/>
  <p:tag name="ORIGINAL_AUDIO_FILEPATH" val="W:\Abt - TRI FY Reporting\Abt EPA TRI RY2015 Update\Audio\EPATRI_ADVANCED_VO\1_57.mp3"/>
  <p:tag name="ELAPSEDTIME" val="94.222"/>
  <p:tag name="TIMELINE" val="2.10"/>
  <p:tag name="ARTICULATE_NAV_LEVEL" val="2"/>
  <p:tag name="ARTICULATE_SLIDE_PRESENTER_GUID" val="b568362d-845e-42a7-a68d-272697ec1c6a"/>
  <p:tag name="ARTICULATE_SLIDE_PAUSE" val="0"/>
  <p:tag name="ARTICULATE_LOCK_SLIDE" val="0"/>
  <p:tag name="ARTICULATE_HIDE_SLIDE" val="0"/>
  <p:tag name="ARTICULATE_PLAYER_CONTROL_PREVIOUS" val="True"/>
  <p:tag name="ARTICULATE_PLAYER_CONTROL_NEXT" val="True"/>
  <p:tag name="ARTICULATE_NEXT_BUTTON_ID" val="812"/>
  <p:tag name="ARTICULATE_PREV_BUTTON_ID" val="775"/>
  <p:tag name="ARTICULATE_USED_LAYOUT" val="1"/>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7ccf6593-7d53-45b5-9329-cdca17508630"/>
  <p:tag name="AUDIO_ID" val="781"/>
  <p:tag name="ARTICULATE_PLAYLIST_ID" val="-1"/>
  <p:tag name="ARTICULATE_SLIDE_NAV" val="54"/>
  <p:tag name="ORIGINAL_AUDIO_FILEPATH" val="W:\Abt - TRI FY Reporting\Abt EPA TRI RY2015 Update\Audio\EPATRI_ADVANCED_VO\1_60.mp3"/>
  <p:tag name="ELAPSEDTIME" val="88.50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86"/>
  <p:tag name="ARTICULATE_PREV_BUTTON_ID" val="779"/>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5c8997dc-03eb-421e-bcc3-1ece2bd41a96"/>
  <p:tag name="AUDIO_ID" val="779"/>
  <p:tag name="ARTICULATE_PLAYLIST_ID" val="-1"/>
  <p:tag name="ARTICULATE_SLIDE_NAV" val="53"/>
  <p:tag name="ORIGINAL_AUDIO_FILEPATH" val="W:\Abt - TRI FY Reporting\Abt EPA TRI RY2015 Update\Audio\EPATRI_ADVANCED_VO\1_59.mp3"/>
  <p:tag name="ELAPSEDTIME" val="45.52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81"/>
  <p:tag name="ARTICULATE_PREV_BUTTON_ID" val="812"/>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RTICULATE_TITLE_TAG" val="End of Module"/>
  <p:tag name="ARTICULATE_SLIDE_GUID" val="e1fe98d2-68a6-4794-9a61-dc27b4120803"/>
  <p:tag name="AUDIO_ID" val="803"/>
  <p:tag name="ARTICULATE_PLAYLIST_ID" val="-1"/>
  <p:tag name="ARTICULATE_SLIDE_NAV" val="56"/>
  <p:tag name="ORIGINAL_AUDIO_FILEPATH" val="I:\ABT-EPA\2008_Project\Audio\blank.mp3"/>
  <p:tag name="ELAPSEDTIME" val="5.04"/>
  <p:tag name="ARTICULATE_NAV_LEVEL" val="1"/>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False"/>
  <p:tag name="ARTICULATE_PREV_BUTTON_ID" val="786"/>
  <p:tag name="ARTICULATE_USED_LAYOUT" val="1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dc2fd4ee-4b74-4cc0-aa0d-d6d3b0b08399"/>
  <p:tag name="AUDIO_ID" val="648"/>
  <p:tag name="ARTICULATE_PLAYLIST_ID" val="-1"/>
  <p:tag name="ARTICULATE_SLIDE_NAV" val="20"/>
  <p:tag name="ORIGINAL_AUDIO_FILEPATH" val="W:\Abt - TRI FY Reporting\Abt EPA TRI RY2015 Update\Audio\EPATRI_BASIC_VO\MP3\1_22.mp3"/>
  <p:tag name="ELAPSEDTIME" val="31.892"/>
  <p:tag name="TIMELINE" val="3.00/5.00"/>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302"/>
  <p:tag name="ARTICULATE_PREV_BUTTON_ID" val="292"/>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5.87504"/>
  <p:tag name="MARGIN_3" val="71.87504"/>
  <p:tag name="MARGIN_4" val="107.875"/>
  <p:tag name="MARGIN_5" val="143.875"/>
  <p:tag name="FONT_SIZE" val="1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d262ba92-b893-4f54-92ee-67a102a6907c"/>
  <p:tag name="AUDIO_ID" val="603"/>
  <p:tag name="ARTICULATE_PLAYLIST_ID" val="-1"/>
  <p:tag name="ARTICULATE_SLIDE_NAV" val="22"/>
  <p:tag name="ORIGINAL_AUDIO_FILEPATH" val="W:\Abt - TRI FY Reporting\Abt EPA TRI RY2015 Update\Audio\EPATRI_BASIC_VO\MP3\1_24.mp3"/>
  <p:tag name="ELAPSEDTIME" val="38.732"/>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305"/>
  <p:tag name="ARTICULATE_PREV_BUTTON_ID" val="302"/>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bbb03991-cf1e-45d6-a6e6-81ddf9d720e9"/>
  <p:tag name="AUDIO_ID" val="587"/>
  <p:tag name="ARTICULATE_PLAYLIST_ID" val="-1"/>
  <p:tag name="ARTICULATE_SLIDE_NAV" val="39"/>
  <p:tag name="ORIGINAL_AUDIO_FILEPATH" val="W:\Abt - TRI FY Reporting\Abt EPA TRI RY2015 Update\Audio\EPATRI_ADVANCED_VO\1_44.mp3"/>
  <p:tag name="ELAPSEDTIME" val="137.94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88"/>
  <p:tag name="ARTICULATE_PREV_BUTTON_ID" val="584"/>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bbb03991-cf1e-45d6-a6e6-81ddf9d720e9"/>
  <p:tag name="AUDIO_ID" val="587"/>
  <p:tag name="ARTICULATE_PLAYLIST_ID" val="-1"/>
  <p:tag name="ARTICULATE_SLIDE_NAV" val="39"/>
  <p:tag name="ORIGINAL_AUDIO_FILEPATH" val="W:\Abt - TRI FY Reporting\Abt EPA TRI RY2015 Update\Audio\EPATRI_ADVANCED_VO\1_44.mp3"/>
  <p:tag name="ELAPSEDTIME" val="137.94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88"/>
  <p:tag name="ARTICULATE_PREV_BUTTON_ID" val="584"/>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55cce2d8-4a2f-4a77-9e81-d72d5c43be46"/>
  <p:tag name="AUDIO_ID" val="588"/>
  <p:tag name="ARTICULATE_PLAYLIST_ID" val="-1"/>
  <p:tag name="ARTICULATE_SLIDE_NAV" val="40"/>
  <p:tag name="ORIGINAL_AUDIO_FILEPATH" val="W:\Abt - TRI FY Reporting\Abt EPA TRI RY2015 Update\Audio\EPATRI_ADVANCED_VO\1_45.mp3"/>
  <p:tag name="ELAPSEDTIME" val="77.982"/>
  <p:tag name="ARTICULATE_NAV_LEVEL" val="3"/>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89"/>
  <p:tag name="ARTICULATE_PREV_BUTTON_ID" val="587"/>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d3353332-a546-4337-af7e-9fdf2a95d7d0"/>
  <p:tag name="AUDIO_ID" val="589"/>
  <p:tag name="ARTICULATE_PLAYLIST_ID" val="-1"/>
  <p:tag name="ARTICULATE_SLIDE_NAV" val="41"/>
  <p:tag name="ORIGINAL_AUDIO_FILEPATH" val="W:\Abt - TRI FY Reporting\Abt EPA TRI RY2015 Update\Audio\EPATRI_ADVANCED_VO\1_46.mp3"/>
  <p:tag name="ELAPSEDTIME" val="45.25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90"/>
  <p:tag name="ARTICULATE_PREV_BUTTON_ID" val="588"/>
  <p:tag name="ARTICULATE_USED_LAYOUT" val="2"/>
</p:tagLst>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Slid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D8D8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dy Slide 2">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r Slide">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vid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BFACFC91B5E24B820549F0A35A279A" ma:contentTypeVersion="17" ma:contentTypeDescription="Create a new document." ma:contentTypeScope="" ma:versionID="2b8e5c4155f06f4960aefb844b28386d">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aae20be9-29ff-4c16-99b5-263b981badec" xmlns:ns6="b9a828fe-30cf-4f54-a261-3360c4276cae" targetNamespace="http://schemas.microsoft.com/office/2006/metadata/properties" ma:root="true" ma:fieldsID="a99917d6f391b4514649591ed699dab6" ns1:_="" ns2:_="" ns3:_="" ns4:_="" ns5:_="" ns6:_="">
    <xsd:import namespace="http://schemas.microsoft.com/sharepoint/v3"/>
    <xsd:import namespace="4ffa91fb-a0ff-4ac5-b2db-65c790d184a4"/>
    <xsd:import namespace="http://schemas.microsoft.com/sharepoint.v3"/>
    <xsd:import namespace="http://schemas.microsoft.com/sharepoint/v3/fields"/>
    <xsd:import namespace="aae20be9-29ff-4c16-99b5-263b981badec"/>
    <xsd:import namespace="b9a828fe-30cf-4f54-a261-3360c4276cae"/>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1:_ip_UnifiedCompliancePolicyProperties" minOccurs="0"/>
                <xsd:element ref="ns1:_ip_UnifiedCompliancePolicyUIAction" minOccurs="0"/>
                <xsd:element ref="ns5:MediaServiceObjectDetectorVersions" minOccurs="0"/>
                <xsd:element ref="ns5:lcf76f155ced4ddcb4097134ff3c332f" minOccurs="0"/>
                <xsd:element ref="ns5:MediaServiceDateTaken" minOccurs="0"/>
                <xsd:element ref="ns5:MediaServiceGenerationTime" minOccurs="0"/>
                <xsd:element ref="ns5:MediaServiceEventHashCode" minOccurs="0"/>
                <xsd:element ref="ns5:MediaServiceSearchProperties" minOccurs="0"/>
                <xsd:element ref="ns5:MediaServiceOCR" minOccurs="0"/>
                <xsd:element ref="ns5: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32" nillable="true" ma:displayName="Unified Compliance Policy Properties" ma:hidden="true" ma:internalName="_ip_UnifiedCompliancePolicyProperties">
      <xsd:simpleType>
        <xsd:restriction base="dms:Note"/>
      </xsd:simpleType>
    </xsd:element>
    <xsd:element name="_ip_UnifiedCompliancePolicyUIAction" ma:index="3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b114b5d2-b94f-43f0-a752-b0d6c441c009}" ma:internalName="TaxCatchAllLabel" ma:readOnly="true" ma:showField="CatchAllDataLabel" ma:web="b9a828fe-30cf-4f54-a261-3360c4276cae">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b114b5d2-b94f-43f0-a752-b0d6c441c009}" ma:internalName="TaxCatchAll" ma:showField="CatchAllData" ma:web="b9a828fe-30cf-4f54-a261-3360c4276ca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e20be9-29ff-4c16-99b5-263b981badec"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lcf76f155ced4ddcb4097134ff3c332f" ma:index="36"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DateTaken" ma:index="37" nillable="true" ma:displayName="MediaServiceDateTaken" ma:hidden="true" ma:indexed="true" ma:internalName="MediaServiceDateTaken" ma:readOnly="true">
      <xsd:simpleType>
        <xsd:restriction base="dms:Text"/>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element name="MediaServiceOCR" ma:index="41" nillable="true" ma:displayName="Extracted Text" ma:internalName="MediaServiceOCR" ma:readOnly="true">
      <xsd:simpleType>
        <xsd:restriction base="dms:Note">
          <xsd:maxLength value="255"/>
        </xsd:restriction>
      </xsd:simpleType>
    </xsd:element>
    <xsd:element name="Notes" ma:index="42"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a828fe-30cf-4f54-a261-3360c4276cae"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TaxCatchAll xmlns="4ffa91fb-a0ff-4ac5-b2db-65c790d184a4" xsi:nil="true"/>
    <SharedWithUsers xmlns="b9a828fe-30cf-4f54-a261-3360c4276cae">
      <UserInfo>
        <DisplayName>Edgar, Erik</DisplayName>
        <AccountId>115</AccountId>
        <AccountType/>
      </UserInfo>
    </SharedWithUsers>
    <lcf76f155ced4ddcb4097134ff3c332f xmlns="aae20be9-29ff-4c16-99b5-263b981badec">
      <Terms xmlns="http://schemas.microsoft.com/office/infopath/2007/PartnerControls"/>
    </lcf76f155ced4ddcb4097134ff3c332f>
    <_Source xmlns="http://schemas.microsoft.com/sharepoint/v3/fields" xsi:nil="true"/>
    <Language xmlns="http://schemas.microsoft.com/sharepoint/v3">English</Language>
    <_ip_UnifiedCompliancePolicyUIAction xmlns="http://schemas.microsoft.com/sharepoint/v3"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_ip_UnifiedCompliancePolicyProperties xmlns="http://schemas.microsoft.com/sharepoint/v3" xsi:nil="true"/>
    <Rights xmlns="4ffa91fb-a0ff-4ac5-b2db-65c790d184a4" xsi:nil="true"/>
    <Document_x0020_Creation_x0020_Date xmlns="4ffa91fb-a0ff-4ac5-b2db-65c790d184a4">2025-10-03T16:39:39+00:00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Notes xmlns="aae20be9-29ff-4c16-99b5-263b981badec"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606339-F8C9-451D-9BEF-F7DB242AC2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aae20be9-29ff-4c16-99b5-263b981badec"/>
    <ds:schemaRef ds:uri="b9a828fe-30cf-4f54-a261-3360c4276c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E4651-7808-42AA-A904-56E5F6B679B3}">
  <ds:schemaRefs>
    <ds:schemaRef ds:uri="Microsoft.SharePoint.Taxonomy.ContentTypeSync"/>
  </ds:schemaRefs>
</ds:datastoreItem>
</file>

<file path=customXml/itemProps3.xml><?xml version="1.0" encoding="utf-8"?>
<ds:datastoreItem xmlns:ds="http://schemas.openxmlformats.org/officeDocument/2006/customXml" ds:itemID="{C9B8389D-0A3B-4C1F-A9DC-F7824D974751}">
  <ds:schemaRefs>
    <ds:schemaRef ds:uri="http://purl.org/dc/terms/"/>
    <ds:schemaRef ds:uri="http://schemas.microsoft.com/sharepoint/v3"/>
    <ds:schemaRef ds:uri="4ffa91fb-a0ff-4ac5-b2db-65c790d184a4"/>
    <ds:schemaRef ds:uri="http://schemas.microsoft.com/office/2006/documentManagement/types"/>
    <ds:schemaRef ds:uri="http://schemas.microsoft.com/sharepoint.v3"/>
    <ds:schemaRef ds:uri="b9a828fe-30cf-4f54-a261-3360c4276cae"/>
    <ds:schemaRef ds:uri="http://www.w3.org/XML/1998/namespace"/>
    <ds:schemaRef ds:uri="http://schemas.microsoft.com/office/infopath/2007/PartnerControls"/>
    <ds:schemaRef ds:uri="http://schemas.openxmlformats.org/package/2006/metadata/core-properties"/>
    <ds:schemaRef ds:uri="aae20be9-29ff-4c16-99b5-263b981badec"/>
    <ds:schemaRef ds:uri="http://purl.org/dc/dcmitype/"/>
    <ds:schemaRef ds:uri="http://schemas.microsoft.com/sharepoint/v3/fields"/>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9835B5AE-E2D8-4365-B020-3C4327A648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5962</TotalTime>
  <Words>16872</Words>
  <Application>Microsoft Office PowerPoint</Application>
  <PresentationFormat>Widescreen</PresentationFormat>
  <Paragraphs>979</Paragraphs>
  <Slides>73</Slides>
  <Notes>68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73</vt:i4>
      </vt:variant>
    </vt:vector>
  </HeadingPairs>
  <TitlesOfParts>
    <vt:vector size="85" baseType="lpstr">
      <vt:lpstr>Arial</vt:lpstr>
      <vt:lpstr>Arial,Sans-Serif</vt:lpstr>
      <vt:lpstr>Calibri</vt:lpstr>
      <vt:lpstr>Lucida Grande</vt:lpstr>
      <vt:lpstr>Source Sans Pro Web</vt:lpstr>
      <vt:lpstr>Tahoma</vt:lpstr>
      <vt:lpstr>Times New Roman</vt:lpstr>
      <vt:lpstr>Office Theme</vt:lpstr>
      <vt:lpstr>Body Slide</vt:lpstr>
      <vt:lpstr>Body Slide 2</vt:lpstr>
      <vt:lpstr>Divider Slide</vt:lpstr>
      <vt:lpstr>1_Divider Slide</vt:lpstr>
      <vt:lpstr>PowerPoint Presentation</vt:lpstr>
      <vt:lpstr>TRI Training Module Agendas</vt:lpstr>
      <vt:lpstr>TRI Reporting Requirements</vt:lpstr>
      <vt:lpstr>TRI Reporting Process</vt:lpstr>
      <vt:lpstr>SECTION 1: RECENT TRI PROGRAM CHANGES</vt:lpstr>
      <vt:lpstr>TRI Program Changes Beginning RY 2025</vt:lpstr>
      <vt:lpstr>TRI Program Changes Beginning RY 2024</vt:lpstr>
      <vt:lpstr>TRI Program Changes Beginning RY 2024</vt:lpstr>
      <vt:lpstr>Chemical List Changes: DINP Category</vt:lpstr>
      <vt:lpstr>Chemical List Changes: PFAS</vt:lpstr>
      <vt:lpstr>Chemical List Changes: PFAS</vt:lpstr>
      <vt:lpstr>SECTION 2: ADVANCED REPORTING GUIDANCE</vt:lpstr>
      <vt:lpstr>Chemicals with 25,000/10,000-pound Activity Thresholds</vt:lpstr>
      <vt:lpstr>PFAS Activity Thresholds</vt:lpstr>
      <vt:lpstr> Chemicals of Special Concern and Activity Thresholds</vt:lpstr>
      <vt:lpstr>Threshold Guidance</vt:lpstr>
      <vt:lpstr>Threshold Guidance: Combustion</vt:lpstr>
      <vt:lpstr>Exemptions</vt:lpstr>
      <vt:lpstr>Exemption Guidance</vt:lpstr>
      <vt:lpstr>Metals and Metal Compound Category</vt:lpstr>
      <vt:lpstr>Cyanide Compounds and Hydrogen Cyanide</vt:lpstr>
      <vt:lpstr>Metal Cyanide Compound Guidance</vt:lpstr>
      <vt:lpstr>Nitrate Compounds Category</vt:lpstr>
      <vt:lpstr>Quiz #1: Question 1</vt:lpstr>
      <vt:lpstr>Quiz #1: Question 2</vt:lpstr>
      <vt:lpstr>Quiz #1: Question 3</vt:lpstr>
      <vt:lpstr>Ammonia Guidance</vt:lpstr>
      <vt:lpstr>Ammonia Calculation Examples</vt:lpstr>
      <vt:lpstr>Acid Aerosols</vt:lpstr>
      <vt:lpstr>Chemical Migration Guidance</vt:lpstr>
      <vt:lpstr>Chemical Migration Guidance</vt:lpstr>
      <vt:lpstr>EPA Compliance Incentives</vt:lpstr>
      <vt:lpstr>EPA Self-Disclosure Audit Policy</vt:lpstr>
      <vt:lpstr>EPA Self-Disclosure Audit Policy</vt:lpstr>
      <vt:lpstr>Submitting Revisions and Withdrawals</vt:lpstr>
      <vt:lpstr>EPCRA Section 313 Enforcement</vt:lpstr>
      <vt:lpstr>SECTION 3: DETAILED GUIDANCE FOR CHEMICALS OF SPECIAL CONCERN</vt:lpstr>
      <vt:lpstr>Chemicals of Special Concern</vt:lpstr>
      <vt:lpstr>Dioxin and Dioxin-like Compounds</vt:lpstr>
      <vt:lpstr>Dioxin and Dioxin-like Compounds</vt:lpstr>
      <vt:lpstr>Lead and Lead Compounds</vt:lpstr>
      <vt:lpstr>Lead and Lead Compounds</vt:lpstr>
      <vt:lpstr>Lead Threshold Determination Flow Chart</vt:lpstr>
      <vt:lpstr>Quiz #2: Question 1</vt:lpstr>
      <vt:lpstr>Quiz #2: Question 2</vt:lpstr>
      <vt:lpstr>Polycyclic Aromatic Compounds (PACs) and Benzo[g,h,i]perylene</vt:lpstr>
      <vt:lpstr>PACs (cont.)</vt:lpstr>
      <vt:lpstr>Mercury and Mercury Compounds</vt:lpstr>
      <vt:lpstr>Mercury and Mercury Compounds</vt:lpstr>
      <vt:lpstr>Polychlorinated Biphenyls (PCBs)</vt:lpstr>
      <vt:lpstr>PCBs</vt:lpstr>
      <vt:lpstr>PFAS</vt:lpstr>
      <vt:lpstr>SECTION 4: TOOLS AND ASSISTANCE</vt:lpstr>
      <vt:lpstr>www.epa.gov/tri</vt:lpstr>
      <vt:lpstr>Reference Sources</vt:lpstr>
      <vt:lpstr>Pollution Prevention (P2) Information</vt:lpstr>
      <vt:lpstr>TRI Contact Information</vt:lpstr>
      <vt:lpstr>SECTION 5: TRI-MEweb</vt:lpstr>
      <vt:lpstr>TRI-MEweb and Submitting Via CDX</vt:lpstr>
      <vt:lpstr>Accessing TRI-MEweb</vt:lpstr>
      <vt:lpstr>Starting a Form in TRI-MEweb</vt:lpstr>
      <vt:lpstr>Production-Related Waste Managed (Section 8.1-8.7)</vt:lpstr>
      <vt:lpstr>Certifying Official Information</vt:lpstr>
      <vt:lpstr>Signing and Certifying Forms</vt:lpstr>
      <vt:lpstr>eReceipts</vt:lpstr>
      <vt:lpstr>TRI-MEweb Tutorials</vt:lpstr>
      <vt:lpstr>END OF MODULE</vt:lpstr>
      <vt:lpstr>Quiz Answers</vt:lpstr>
      <vt:lpstr>Quiz #1: Question 1</vt:lpstr>
      <vt:lpstr>Quiz #1: Question 2</vt:lpstr>
      <vt:lpstr>Quiz #1: Question 3</vt:lpstr>
      <vt:lpstr>Quiz #2: Question 1</vt:lpstr>
      <vt:lpstr>Quiz #2: Question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Kerbo</dc:creator>
  <cp:lastModifiedBy>Swenson, Sarah</cp:lastModifiedBy>
  <cp:revision>3</cp:revision>
  <dcterms:created xsi:type="dcterms:W3CDTF">2019-10-12T19:09:45Z</dcterms:created>
  <dcterms:modified xsi:type="dcterms:W3CDTF">2026-04-20T16:52:54Z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0x010100EBBFACFC91B5E24B820549F0A35A279A</vt:lpwstr>
  </property>
  <property fmtid="{D5CDD505-2E9C-101B-9397-08002B2CF9AE}" pid="3" name="TaxKeyword">
    <vt:lpwstr/>
  </property>
  <property fmtid="{D5CDD505-2E9C-101B-9397-08002B2CF9AE}" pid="4" name="e3f09c3df709400db2417a7161762d62">
    <vt:lpwstr/>
  </property>
  <property fmtid="{D5CDD505-2E9C-101B-9397-08002B2CF9AE}" pid="5" name="EPA_x0020_Subject">
    <vt:lpwstr/>
  </property>
  <property fmtid="{D5CDD505-2E9C-101B-9397-08002B2CF9AE}" pid="6" name="Document Type">
    <vt:lpwstr/>
  </property>
  <property fmtid="{D5CDD505-2E9C-101B-9397-08002B2CF9AE}" pid="7" name="EPA Subject">
    <vt:lpwstr/>
  </property>
  <property fmtid="{D5CDD505-2E9C-101B-9397-08002B2CF9AE}" pid="8" name="MediaServiceImageTags">
    <vt:lpwstr/>
  </property>
  <property fmtid="{D5CDD505-2E9C-101B-9397-08002B2CF9AE}" pid="9" name="Document_x0020_Type">
    <vt:lpwstr/>
  </property>
</Properties>
</file>