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7"/>
  </p:notesMasterIdLst>
  <p:sldIdLst>
    <p:sldId id="257" r:id="rId5"/>
    <p:sldId id="258" r:id="rId6"/>
    <p:sldId id="364" r:id="rId7"/>
    <p:sldId id="360" r:id="rId8"/>
    <p:sldId id="363" r:id="rId9"/>
    <p:sldId id="264" r:id="rId10"/>
    <p:sldId id="265" r:id="rId11"/>
    <p:sldId id="361" r:id="rId12"/>
    <p:sldId id="362" r:id="rId13"/>
    <p:sldId id="349" r:id="rId14"/>
    <p:sldId id="358" r:id="rId15"/>
    <p:sldId id="350" r:id="rId16"/>
    <p:sldId id="359" r:id="rId17"/>
    <p:sldId id="345" r:id="rId18"/>
    <p:sldId id="348" r:id="rId19"/>
    <p:sldId id="347" r:id="rId20"/>
    <p:sldId id="278" r:id="rId21"/>
    <p:sldId id="346" r:id="rId22"/>
    <p:sldId id="366" r:id="rId23"/>
    <p:sldId id="367" r:id="rId24"/>
    <p:sldId id="266" r:id="rId25"/>
    <p:sldId id="268" r:id="rId26"/>
    <p:sldId id="270" r:id="rId27"/>
    <p:sldId id="271" r:id="rId28"/>
    <p:sldId id="272" r:id="rId29"/>
    <p:sldId id="273" r:id="rId30"/>
    <p:sldId id="274" r:id="rId31"/>
    <p:sldId id="275" r:id="rId32"/>
    <p:sldId id="277" r:id="rId33"/>
    <p:sldId id="276" r:id="rId34"/>
    <p:sldId id="269" r:id="rId35"/>
    <p:sldId id="365" r:id="rId36"/>
    <p:sldId id="267" r:id="rId37"/>
    <p:sldId id="279" r:id="rId38"/>
    <p:sldId id="280" r:id="rId39"/>
    <p:sldId id="281" r:id="rId40"/>
    <p:sldId id="260" r:id="rId41"/>
    <p:sldId id="341" r:id="rId42"/>
    <p:sldId id="343" r:id="rId43"/>
    <p:sldId id="344" r:id="rId44"/>
    <p:sldId id="342" r:id="rId45"/>
    <p:sldId id="26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E39E03-FD86-6C05-A9C4-F5167745EFB0}" name="Clements, Andrea" initials="CA" userId="S::clements.andrea@epa.gov::b6168093-ff17-43b1-945c-fbcdf48a5c6a" providerId="AD"/>
  <p188:author id="{9E04B981-4B88-0C14-2227-C34340904731}" name="Black, Julia" initials="JB" userId="S::Black.Julia@epa.gov::825d230b-ffe7-4cf1-8287-3d7d1c40da37" providerId="AD"/>
  <p188:author id="{9CA923B5-FB39-B2B3-C06B-E923774DE217}" name="Duvall, Rachelle" initials="RD" userId="S::Duvall.Rachelle@epa.gov::57ca88a3-9192-43b5-9fa2-21c9408b7056" providerId="AD"/>
  <p188:author id="{12F3E9C3-5CBA-1185-C9A6-CDC6356360E3}" name="Barkjohn, Karoline" initials="BK" userId="S::barkjohn.karoline@epa.gov::34628278-f2bb-4b80-a946-4c32d1cdad30" providerId="AD"/>
  <p188:author id="{8DEFB9DD-C0D0-1603-AFB4-FE68053F8C83}" name="Barkjohn, Karoline" initials="KB" userId="S::Barkjohn.Karoline@epa.gov::34628278-f2bb-4b80-a946-4c32d1cdad30" providerId="AD"/>
  <p188:author id="{71FBABF7-0BB8-BE81-FCCD-ECF5070010F7}" name="Levi Stanton" initials="LS" userId="cc6594b7021db7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41" autoAdjust="0"/>
  </p:normalViewPr>
  <p:slideViewPr>
    <p:cSldViewPr snapToGrid="0">
      <p:cViewPr varScale="1">
        <p:scale>
          <a:sx n="78" d="100"/>
          <a:sy n="78" d="100"/>
        </p:scale>
        <p:origin x="854" y="82"/>
      </p:cViewPr>
      <p:guideLst/>
    </p:cSldViewPr>
  </p:slideViewPr>
  <p:outlineViewPr>
    <p:cViewPr>
      <p:scale>
        <a:sx n="33" d="100"/>
        <a:sy n="33" d="100"/>
      </p:scale>
      <p:origin x="0" y="-1909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047BA-AF2A-44A5-9A2E-2F4C7BD3D059}"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35519-2F87-43D9-9968-4B0161AE2B04}" type="slidenum">
              <a:rPr lang="en-US" smtClean="0"/>
              <a:t>‹#›</a:t>
            </a:fld>
            <a:endParaRPr lang="en-US"/>
          </a:p>
        </p:txBody>
      </p:sp>
    </p:spTree>
    <p:extLst>
      <p:ext uri="{BB962C8B-B14F-4D97-AF65-F5344CB8AC3E}">
        <p14:creationId xmlns:p14="http://schemas.microsoft.com/office/powerpoint/2010/main" val="30365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1786DB-46C2-4715-879D-703947BEFF1A}" type="slidenum">
              <a:rPr lang="en-US" smtClean="0"/>
              <a:t>14</a:t>
            </a:fld>
            <a:endParaRPr lang="en-US"/>
          </a:p>
        </p:txBody>
      </p:sp>
    </p:spTree>
    <p:extLst>
      <p:ext uri="{BB962C8B-B14F-4D97-AF65-F5344CB8AC3E}">
        <p14:creationId xmlns:p14="http://schemas.microsoft.com/office/powerpoint/2010/main" val="3421816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1786DB-46C2-4715-879D-703947BEFF1A}" type="slidenum">
              <a:rPr lang="en-US" smtClean="0"/>
              <a:t>23</a:t>
            </a:fld>
            <a:endParaRPr lang="en-US"/>
          </a:p>
        </p:txBody>
      </p:sp>
    </p:spTree>
    <p:extLst>
      <p:ext uri="{BB962C8B-B14F-4D97-AF65-F5344CB8AC3E}">
        <p14:creationId xmlns:p14="http://schemas.microsoft.com/office/powerpoint/2010/main" val="1362897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API</a:t>
            </a:r>
          </a:p>
          <a:p>
            <a:r>
              <a:rPr lang="en-US"/>
              <a:t>Note – don’t yet have comparison for Purple Air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C5FBD1-B90C-46DC-9832-871BB66BA7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5818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871F6-BE57-FFDC-D8A8-C853AF3670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A35550-FB33-960F-A78F-1C3607888B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594440-0585-10C5-450A-69463BF87957}"/>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5" name="Footer Placeholder 4">
            <a:extLst>
              <a:ext uri="{FF2B5EF4-FFF2-40B4-BE49-F238E27FC236}">
                <a16:creationId xmlns:a16="http://schemas.microsoft.com/office/drawing/2014/main" id="{A3CA9374-9692-DBC0-A2C2-C239D17B04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77BE6A-C786-9AE1-EC04-D6FF8916893A}"/>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127303745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DF878-70E7-FFF0-A1F7-7C8697AB71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318FED-6201-5488-5255-E547AD8A52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16CDE2-204D-B461-C3E1-2F03D29768A3}"/>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5" name="Footer Placeholder 4">
            <a:extLst>
              <a:ext uri="{FF2B5EF4-FFF2-40B4-BE49-F238E27FC236}">
                <a16:creationId xmlns:a16="http://schemas.microsoft.com/office/drawing/2014/main" id="{86B36ED2-3821-67CA-5A27-1DE05FBCB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A90C0A-7E30-5F6D-E74A-E616A6048BA0}"/>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185814072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EF3810-12EE-876A-04B7-7B670B298A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53CD52-EFCD-3A70-95BB-D46D3B1ED7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C75710-A175-3849-A98B-A5900E6AA696}"/>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5" name="Footer Placeholder 4">
            <a:extLst>
              <a:ext uri="{FF2B5EF4-FFF2-40B4-BE49-F238E27FC236}">
                <a16:creationId xmlns:a16="http://schemas.microsoft.com/office/drawing/2014/main" id="{DED59E99-1005-A644-E39D-7AEF312FF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17F3A0-67EA-F687-2260-7C79D7FE074B}"/>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28419570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AB12E-00CA-47FC-F7C4-2B7266B1C4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79C82F-D923-8C67-846F-68C9388732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243075-FE34-86E1-C233-1F5977C401D5}"/>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5" name="Footer Placeholder 4">
            <a:extLst>
              <a:ext uri="{FF2B5EF4-FFF2-40B4-BE49-F238E27FC236}">
                <a16:creationId xmlns:a16="http://schemas.microsoft.com/office/drawing/2014/main" id="{639281F4-4754-A492-82E9-FC5E6AA156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004FDB-794F-67C1-CBFD-C5181B2F8A67}"/>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114861310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4205D-6C08-E6CC-F874-C87C4166E7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691C24-5BE4-06C3-754B-BF8E95C733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FD87BC-D5C2-8134-0540-224B2D8E1704}"/>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5" name="Footer Placeholder 4">
            <a:extLst>
              <a:ext uri="{FF2B5EF4-FFF2-40B4-BE49-F238E27FC236}">
                <a16:creationId xmlns:a16="http://schemas.microsoft.com/office/drawing/2014/main" id="{22933815-9AA8-1223-3525-3BBE9F979B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23E8CC-5CDA-AE6A-30C8-939F9E352EEC}"/>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335487077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57FC-F295-B829-6EC0-74C0E7FA61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FE1D14-19F1-9DA2-44A7-46AFF33669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36E522-5C48-4678-4BAC-310FFB7449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BF1870-001A-B81D-AD98-8EB075A914A4}"/>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6" name="Footer Placeholder 5">
            <a:extLst>
              <a:ext uri="{FF2B5EF4-FFF2-40B4-BE49-F238E27FC236}">
                <a16:creationId xmlns:a16="http://schemas.microsoft.com/office/drawing/2014/main" id="{2337A572-7795-7211-0CA3-EFB9068C03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A55CD6-0ECD-BE89-9536-8DD51EDDAA94}"/>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183169609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A6B1-0830-150E-510C-1762276618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5A637A-1BE7-B2EF-AEDE-9C0CB6F9B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2F2853-2C16-A3EF-5E11-1CF47DC4AB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90C4B8-8294-F2FF-0D75-2D3D7FA178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D8C48C-1D27-35D1-D90F-6FE2467646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5A249C-5B87-C73C-13DE-CC88C9C9C9A4}"/>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8" name="Footer Placeholder 7">
            <a:extLst>
              <a:ext uri="{FF2B5EF4-FFF2-40B4-BE49-F238E27FC236}">
                <a16:creationId xmlns:a16="http://schemas.microsoft.com/office/drawing/2014/main" id="{7F1A6A5E-1453-0636-D530-1EFDAD403D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7FECB6-C170-679F-0E5F-66F4887CB8A1}"/>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337682754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FAE3E-F23F-FCA7-D09A-C8B6F38355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CF0E5C-0074-E93A-D5A1-9116CF45821E}"/>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4" name="Footer Placeholder 3">
            <a:extLst>
              <a:ext uri="{FF2B5EF4-FFF2-40B4-BE49-F238E27FC236}">
                <a16:creationId xmlns:a16="http://schemas.microsoft.com/office/drawing/2014/main" id="{C1BED00C-DEFC-043F-0459-3CDDF43478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0C6181-DDC8-17FB-B825-F1F0BCF351E7}"/>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180458755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A91967-42EE-2467-03C5-A6DAE4F21BFE}"/>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3" name="Footer Placeholder 2">
            <a:extLst>
              <a:ext uri="{FF2B5EF4-FFF2-40B4-BE49-F238E27FC236}">
                <a16:creationId xmlns:a16="http://schemas.microsoft.com/office/drawing/2014/main" id="{513AA75D-18E2-CBCF-8115-BF244DE539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94BD18-88B9-E79B-24E2-C3AFEE489E6A}"/>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18270571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0AA7B-7E1A-E25E-FEF7-33B845222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F573AA-C646-7CDE-EA77-EE9B09401B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555008-CF81-68C4-C1BD-B5F6393CD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3FB98C-3A73-4CA5-243B-D6405C432D93}"/>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6" name="Footer Placeholder 5">
            <a:extLst>
              <a:ext uri="{FF2B5EF4-FFF2-40B4-BE49-F238E27FC236}">
                <a16:creationId xmlns:a16="http://schemas.microsoft.com/office/drawing/2014/main" id="{9DA51580-F003-E010-672F-93CF3D53FF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9331FA-19A4-2FE2-1FBF-1669E4FEF265}"/>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2015650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99ADE-F315-9EC7-B827-1F09154F6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BFD6BA-0EAD-3ED8-BCAC-85F57D45B2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378040-86F8-0CFA-9932-2A952AC149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5FEAB7-8F4B-E9D3-8521-ED89033FF8A0}"/>
              </a:ext>
            </a:extLst>
          </p:cNvPr>
          <p:cNvSpPr>
            <a:spLocks noGrp="1"/>
          </p:cNvSpPr>
          <p:nvPr>
            <p:ph type="dt" sz="half" idx="10"/>
          </p:nvPr>
        </p:nvSpPr>
        <p:spPr/>
        <p:txBody>
          <a:bodyPr/>
          <a:lstStyle/>
          <a:p>
            <a:fld id="{196B379E-E451-453E-B9D1-4BD0B4745F3E}" type="datetimeFigureOut">
              <a:rPr lang="en-US" smtClean="0"/>
              <a:t>8/14/2026</a:t>
            </a:fld>
            <a:endParaRPr lang="en-US"/>
          </a:p>
        </p:txBody>
      </p:sp>
      <p:sp>
        <p:nvSpPr>
          <p:cNvPr id="6" name="Footer Placeholder 5">
            <a:extLst>
              <a:ext uri="{FF2B5EF4-FFF2-40B4-BE49-F238E27FC236}">
                <a16:creationId xmlns:a16="http://schemas.microsoft.com/office/drawing/2014/main" id="{B04248F4-6605-13FB-2F29-49ADB27D15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C12839-DD07-21BC-03E7-1B443E9EC267}"/>
              </a:ext>
            </a:extLst>
          </p:cNvPr>
          <p:cNvSpPr>
            <a:spLocks noGrp="1"/>
          </p:cNvSpPr>
          <p:nvPr>
            <p:ph type="sldNum" sz="quarter" idx="12"/>
          </p:nvPr>
        </p:nvSpPr>
        <p:spPr/>
        <p:txBody>
          <a:bodyPr/>
          <a:lstStyle/>
          <a:p>
            <a:fld id="{07775C0A-6478-4EC4-B91F-3EBE5A925727}" type="slidenum">
              <a:rPr lang="en-US" smtClean="0"/>
              <a:t>‹#›</a:t>
            </a:fld>
            <a:endParaRPr lang="en-US"/>
          </a:p>
        </p:txBody>
      </p:sp>
    </p:spTree>
    <p:extLst>
      <p:ext uri="{BB962C8B-B14F-4D97-AF65-F5344CB8AC3E}">
        <p14:creationId xmlns:p14="http://schemas.microsoft.com/office/powerpoint/2010/main" val="46927639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C54B06-3F3A-C7AE-4D4A-C00F46487C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D871B5-F8A0-71AA-2CAB-D4358C9F04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B2F68E-2ABF-DBE5-4ADB-F3FC021523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6B379E-E451-453E-B9D1-4BD0B4745F3E}" type="datetimeFigureOut">
              <a:rPr lang="en-US" smtClean="0"/>
              <a:t>8/14/2026</a:t>
            </a:fld>
            <a:endParaRPr lang="en-US"/>
          </a:p>
        </p:txBody>
      </p:sp>
      <p:sp>
        <p:nvSpPr>
          <p:cNvPr id="5" name="Footer Placeholder 4">
            <a:extLst>
              <a:ext uri="{FF2B5EF4-FFF2-40B4-BE49-F238E27FC236}">
                <a16:creationId xmlns:a16="http://schemas.microsoft.com/office/drawing/2014/main" id="{00206460-57F5-7158-FD44-0CAA546A5F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7D1F70E-7827-20A3-216C-4F7DD678EC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775C0A-6478-4EC4-B91F-3EBE5A925727}" type="slidenum">
              <a:rPr lang="en-US" smtClean="0"/>
              <a:t>‹#›</a:t>
            </a:fld>
            <a:endParaRPr lang="en-US"/>
          </a:p>
        </p:txBody>
      </p:sp>
    </p:spTree>
    <p:extLst>
      <p:ext uri="{BB962C8B-B14F-4D97-AF65-F5344CB8AC3E}">
        <p14:creationId xmlns:p14="http://schemas.microsoft.com/office/powerpoint/2010/main" val="3499283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mailto:firesmokemap@epa.gov"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051D0-171E-054B-B2EA-F57272D6D919}"/>
              </a:ext>
            </a:extLst>
          </p:cNvPr>
          <p:cNvSpPr>
            <a:spLocks noGrp="1"/>
          </p:cNvSpPr>
          <p:nvPr>
            <p:ph type="ctrTitle"/>
          </p:nvPr>
        </p:nvSpPr>
        <p:spPr>
          <a:xfrm>
            <a:off x="90435" y="1075075"/>
            <a:ext cx="6679096" cy="5094612"/>
          </a:xfrm>
        </p:spPr>
        <p:txBody>
          <a:bodyPr>
            <a:noAutofit/>
          </a:bodyPr>
          <a:lstStyle/>
          <a:p>
            <a:pPr algn="l"/>
            <a:r>
              <a:rPr lang="en-US" sz="5400" dirty="0"/>
              <a:t>Example of </a:t>
            </a:r>
            <a:br>
              <a:rPr lang="en-US" sz="5400" dirty="0"/>
            </a:br>
            <a:r>
              <a:rPr lang="en-US" sz="5400" dirty="0"/>
              <a:t>Application </a:t>
            </a:r>
            <a:br>
              <a:rPr lang="en-US" sz="5400" dirty="0"/>
            </a:br>
            <a:r>
              <a:rPr lang="en-US" sz="5400" dirty="0"/>
              <a:t>Materials </a:t>
            </a:r>
            <a:br>
              <a:rPr lang="en-US" sz="5400" dirty="0"/>
            </a:br>
            <a:r>
              <a:rPr lang="en-US" sz="5400" dirty="0"/>
              <a:t>Documenting Sensor and Network Performance for Inclusion on the Fire and Smoke Map</a:t>
            </a:r>
          </a:p>
        </p:txBody>
      </p:sp>
      <p:sp>
        <p:nvSpPr>
          <p:cNvPr id="3" name="Subtitle 2">
            <a:extLst>
              <a:ext uri="{FF2B5EF4-FFF2-40B4-BE49-F238E27FC236}">
                <a16:creationId xmlns:a16="http://schemas.microsoft.com/office/drawing/2014/main" id="{D5E30B20-1770-D646-A1B3-C3B11BF4CC5C}"/>
              </a:ext>
            </a:extLst>
          </p:cNvPr>
          <p:cNvSpPr>
            <a:spLocks noGrp="1"/>
          </p:cNvSpPr>
          <p:nvPr>
            <p:ph type="subTitle" idx="1"/>
          </p:nvPr>
        </p:nvSpPr>
        <p:spPr>
          <a:xfrm>
            <a:off x="560608" y="6159260"/>
            <a:ext cx="4623515" cy="486436"/>
          </a:xfrm>
        </p:spPr>
        <p:txBody>
          <a:bodyPr/>
          <a:lstStyle/>
          <a:p>
            <a:r>
              <a:rPr lang="en-US">
                <a:highlight>
                  <a:srgbClr val="FFFF00"/>
                </a:highlight>
              </a:rPr>
              <a:t>June 2026</a:t>
            </a:r>
          </a:p>
        </p:txBody>
      </p:sp>
      <p:pic>
        <p:nvPicPr>
          <p:cNvPr id="5" name="Graphic 4" descr="Camera with solid fill">
            <a:extLst>
              <a:ext uri="{FF2B5EF4-FFF2-40B4-BE49-F238E27FC236}">
                <a16:creationId xmlns:a16="http://schemas.microsoft.com/office/drawing/2014/main" id="{AB29E174-D44E-2DC8-8CF3-3781662081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44774" y="1360590"/>
            <a:ext cx="2770927" cy="2770927"/>
          </a:xfrm>
          <a:prstGeom prst="rect">
            <a:avLst/>
          </a:prstGeom>
        </p:spPr>
      </p:pic>
      <p:sp>
        <p:nvSpPr>
          <p:cNvPr id="6" name="TextBox 5">
            <a:extLst>
              <a:ext uri="{FF2B5EF4-FFF2-40B4-BE49-F238E27FC236}">
                <a16:creationId xmlns:a16="http://schemas.microsoft.com/office/drawing/2014/main" id="{62F60B30-03C4-00C5-5F08-AE9543E94264}"/>
              </a:ext>
            </a:extLst>
          </p:cNvPr>
          <p:cNvSpPr txBox="1"/>
          <p:nvPr/>
        </p:nvSpPr>
        <p:spPr>
          <a:xfrm>
            <a:off x="7714034" y="3805185"/>
            <a:ext cx="3360151" cy="369332"/>
          </a:xfrm>
          <a:prstGeom prst="rect">
            <a:avLst/>
          </a:prstGeom>
          <a:noFill/>
        </p:spPr>
        <p:txBody>
          <a:bodyPr wrap="none" rtlCol="0">
            <a:spAutoFit/>
          </a:bodyPr>
          <a:lstStyle/>
          <a:p>
            <a:r>
              <a:rPr lang="en-US"/>
              <a:t>Photo of Sensor Make X, Model Y </a:t>
            </a:r>
          </a:p>
        </p:txBody>
      </p:sp>
      <p:sp>
        <p:nvSpPr>
          <p:cNvPr id="4" name="Slide Number Placeholder 3">
            <a:extLst>
              <a:ext uri="{FF2B5EF4-FFF2-40B4-BE49-F238E27FC236}">
                <a16:creationId xmlns:a16="http://schemas.microsoft.com/office/drawing/2014/main" id="{936CFDF3-61A1-5665-7AE1-DB36CFE8473E}"/>
              </a:ext>
            </a:extLst>
          </p:cNvPr>
          <p:cNvSpPr>
            <a:spLocks noGrp="1"/>
          </p:cNvSpPr>
          <p:nvPr>
            <p:ph type="sldNum" sz="quarter" idx="12"/>
          </p:nvPr>
        </p:nvSpPr>
        <p:spPr/>
        <p:txBody>
          <a:bodyPr/>
          <a:lstStyle/>
          <a:p>
            <a:fld id="{07775C0A-6478-4EC4-B91F-3EBE5A925727}" type="slidenum">
              <a:rPr lang="en-US" smtClean="0"/>
              <a:t>1</a:t>
            </a:fld>
            <a:endParaRPr lang="en-US"/>
          </a:p>
        </p:txBody>
      </p:sp>
    </p:spTree>
    <p:extLst>
      <p:ext uri="{BB962C8B-B14F-4D97-AF65-F5344CB8AC3E}">
        <p14:creationId xmlns:p14="http://schemas.microsoft.com/office/powerpoint/2010/main" val="489680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3BC78C8-FBD2-51D8-53DC-C59A099BAF1B}"/>
              </a:ext>
            </a:extLst>
          </p:cNvPr>
          <p:cNvSpPr>
            <a:spLocks noGrp="1"/>
          </p:cNvSpPr>
          <p:nvPr>
            <p:ph type="title"/>
          </p:nvPr>
        </p:nvSpPr>
        <p:spPr/>
        <p:txBody>
          <a:bodyPr/>
          <a:lstStyle/>
          <a:p>
            <a:r>
              <a:rPr lang="en-US" dirty="0"/>
              <a:t>Network location and size</a:t>
            </a:r>
          </a:p>
        </p:txBody>
      </p:sp>
      <p:sp>
        <p:nvSpPr>
          <p:cNvPr id="7" name="Content Placeholder 6">
            <a:extLst>
              <a:ext uri="{FF2B5EF4-FFF2-40B4-BE49-F238E27FC236}">
                <a16:creationId xmlns:a16="http://schemas.microsoft.com/office/drawing/2014/main" id="{C28645E7-195D-E3F6-DE2B-227E2630B27E}"/>
              </a:ext>
            </a:extLst>
          </p:cNvPr>
          <p:cNvSpPr>
            <a:spLocks noGrp="1"/>
          </p:cNvSpPr>
          <p:nvPr>
            <p:ph idx="1"/>
          </p:nvPr>
        </p:nvSpPr>
        <p:spPr>
          <a:xfrm>
            <a:off x="225458" y="1966185"/>
            <a:ext cx="5808489" cy="3905103"/>
          </a:xfrm>
        </p:spPr>
        <p:txBody>
          <a:bodyPr/>
          <a:lstStyle/>
          <a:p>
            <a:r>
              <a:rPr lang="en-US" dirty="0"/>
              <a:t>Geographic Extent: 45 U.S. states (except: XX, XX, XX, XX, XX)</a:t>
            </a:r>
          </a:p>
          <a:p>
            <a:r>
              <a:rPr lang="en-US" dirty="0"/>
              <a:t>Expected number of sensors to appear = 5,000</a:t>
            </a:r>
          </a:p>
        </p:txBody>
      </p:sp>
      <p:sp>
        <p:nvSpPr>
          <p:cNvPr id="10" name="TextBox 9">
            <a:extLst>
              <a:ext uri="{FF2B5EF4-FFF2-40B4-BE49-F238E27FC236}">
                <a16:creationId xmlns:a16="http://schemas.microsoft.com/office/drawing/2014/main" id="{4F1EB95F-9A00-918F-2C50-F7C1E6A4A154}"/>
              </a:ext>
            </a:extLst>
          </p:cNvPr>
          <p:cNvSpPr txBox="1"/>
          <p:nvPr/>
        </p:nvSpPr>
        <p:spPr>
          <a:xfrm>
            <a:off x="6760526" y="4135874"/>
            <a:ext cx="5017849" cy="369332"/>
          </a:xfrm>
          <a:prstGeom prst="rect">
            <a:avLst/>
          </a:prstGeom>
          <a:noFill/>
        </p:spPr>
        <p:txBody>
          <a:bodyPr wrap="none" rtlCol="0">
            <a:spAutoFit/>
          </a:bodyPr>
          <a:lstStyle/>
          <a:p>
            <a:r>
              <a:rPr lang="en-US"/>
              <a:t>Map showing 5,000 sensor locations across the U</a:t>
            </a:r>
            <a:r>
              <a:rPr lang="en-US">
                <a:solidFill>
                  <a:srgbClr val="FF0000"/>
                </a:solidFill>
              </a:rPr>
              <a:t>.</a:t>
            </a:r>
            <a:r>
              <a:rPr lang="en-US"/>
              <a:t>S</a:t>
            </a:r>
            <a:r>
              <a:rPr lang="en-US">
                <a:solidFill>
                  <a:srgbClr val="FF0000"/>
                </a:solidFill>
              </a:rPr>
              <a:t>.</a:t>
            </a:r>
          </a:p>
        </p:txBody>
      </p:sp>
      <p:pic>
        <p:nvPicPr>
          <p:cNvPr id="11" name="Graphic 10" descr="Camera with solid fill">
            <a:extLst>
              <a:ext uri="{FF2B5EF4-FFF2-40B4-BE49-F238E27FC236}">
                <a16:creationId xmlns:a16="http://schemas.microsoft.com/office/drawing/2014/main" id="{3CFAB0C3-F779-678A-305E-AF255FDA837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44774" y="1360590"/>
            <a:ext cx="2770927" cy="2770927"/>
          </a:xfrm>
          <a:prstGeom prst="rect">
            <a:avLst/>
          </a:prstGeom>
        </p:spPr>
      </p:pic>
      <p:sp>
        <p:nvSpPr>
          <p:cNvPr id="2" name="Slide Number Placeholder 1">
            <a:extLst>
              <a:ext uri="{FF2B5EF4-FFF2-40B4-BE49-F238E27FC236}">
                <a16:creationId xmlns:a16="http://schemas.microsoft.com/office/drawing/2014/main" id="{A104F8F1-4D92-D3A1-3B2E-639700DBCFEB}"/>
              </a:ext>
            </a:extLst>
          </p:cNvPr>
          <p:cNvSpPr>
            <a:spLocks noGrp="1"/>
          </p:cNvSpPr>
          <p:nvPr>
            <p:ph type="sldNum" sz="quarter" idx="12"/>
          </p:nvPr>
        </p:nvSpPr>
        <p:spPr/>
        <p:txBody>
          <a:bodyPr/>
          <a:lstStyle/>
          <a:p>
            <a:fld id="{07775C0A-6478-4EC4-B91F-3EBE5A925727}" type="slidenum">
              <a:rPr lang="en-US" smtClean="0"/>
              <a:t>10</a:t>
            </a:fld>
            <a:endParaRPr lang="en-US"/>
          </a:p>
        </p:txBody>
      </p:sp>
    </p:spTree>
    <p:extLst>
      <p:ext uri="{BB962C8B-B14F-4D97-AF65-F5344CB8AC3E}">
        <p14:creationId xmlns:p14="http://schemas.microsoft.com/office/powerpoint/2010/main" val="1140706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436F-5ABC-8DEA-AA35-56DAA6E66A68}"/>
              </a:ext>
            </a:extLst>
          </p:cNvPr>
          <p:cNvSpPr>
            <a:spLocks noGrp="1"/>
          </p:cNvSpPr>
          <p:nvPr>
            <p:ph type="title"/>
          </p:nvPr>
        </p:nvSpPr>
        <p:spPr>
          <a:xfrm>
            <a:off x="838200" y="266885"/>
            <a:ext cx="10515600" cy="1325563"/>
          </a:xfrm>
        </p:spPr>
        <p:txBody>
          <a:bodyPr>
            <a:normAutofit/>
          </a:bodyPr>
          <a:lstStyle/>
          <a:p>
            <a:r>
              <a:rPr lang="en-US" dirty="0"/>
              <a:t>Data Deserts: where sensors provide additional data</a:t>
            </a:r>
          </a:p>
        </p:txBody>
      </p:sp>
      <p:sp>
        <p:nvSpPr>
          <p:cNvPr id="3" name="Content Placeholder 2">
            <a:extLst>
              <a:ext uri="{FF2B5EF4-FFF2-40B4-BE49-F238E27FC236}">
                <a16:creationId xmlns:a16="http://schemas.microsoft.com/office/drawing/2014/main" id="{BBDC9030-A343-8A33-6C48-CE0F06AED746}"/>
              </a:ext>
            </a:extLst>
          </p:cNvPr>
          <p:cNvSpPr>
            <a:spLocks noGrp="1"/>
          </p:cNvSpPr>
          <p:nvPr>
            <p:ph idx="1"/>
          </p:nvPr>
        </p:nvSpPr>
        <p:spPr>
          <a:xfrm>
            <a:off x="838200" y="1825625"/>
            <a:ext cx="4578626" cy="4351338"/>
          </a:xfrm>
        </p:spPr>
        <p:txBody>
          <a:bodyPr/>
          <a:lstStyle/>
          <a:p>
            <a:r>
              <a:rPr lang="en-US" dirty="0"/>
              <a:t>Network set up by city X fills in gaps in neighborhoods without previous monitoring/sensors</a:t>
            </a:r>
          </a:p>
          <a:p>
            <a:r>
              <a:rPr lang="en-US" dirty="0"/>
              <a:t>Sensors set up in rural counties in State XX fill in gaps</a:t>
            </a:r>
          </a:p>
          <a:p>
            <a:r>
              <a:rPr lang="en-US" dirty="0"/>
              <a:t>More data in state XX than other networks</a:t>
            </a:r>
          </a:p>
        </p:txBody>
      </p:sp>
      <p:pic>
        <p:nvPicPr>
          <p:cNvPr id="4" name="Graphic 3" descr="Camera with solid fill">
            <a:extLst>
              <a:ext uri="{FF2B5EF4-FFF2-40B4-BE49-F238E27FC236}">
                <a16:creationId xmlns:a16="http://schemas.microsoft.com/office/drawing/2014/main" id="{C9F0F72F-A754-EBF9-F677-CEA1F72985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44775" y="929667"/>
            <a:ext cx="2129240" cy="2129240"/>
          </a:xfrm>
          <a:prstGeom prst="rect">
            <a:avLst/>
          </a:prstGeom>
        </p:spPr>
      </p:pic>
      <p:sp>
        <p:nvSpPr>
          <p:cNvPr id="8" name="TextBox 7">
            <a:extLst>
              <a:ext uri="{FF2B5EF4-FFF2-40B4-BE49-F238E27FC236}">
                <a16:creationId xmlns:a16="http://schemas.microsoft.com/office/drawing/2014/main" id="{E979020E-107F-B4A8-EB14-81CAFBDE97E0}"/>
              </a:ext>
            </a:extLst>
          </p:cNvPr>
          <p:cNvSpPr txBox="1"/>
          <p:nvPr/>
        </p:nvSpPr>
        <p:spPr>
          <a:xfrm>
            <a:off x="7822816" y="2881522"/>
            <a:ext cx="2858321" cy="923330"/>
          </a:xfrm>
          <a:prstGeom prst="rect">
            <a:avLst/>
          </a:prstGeom>
          <a:noFill/>
        </p:spPr>
        <p:txBody>
          <a:bodyPr wrap="square" rtlCol="0">
            <a:spAutoFit/>
          </a:bodyPr>
          <a:lstStyle/>
          <a:p>
            <a:r>
              <a:rPr lang="en-US"/>
              <a:t>Other maps showing where the sensors add additional data</a:t>
            </a:r>
          </a:p>
        </p:txBody>
      </p:sp>
      <p:sp>
        <p:nvSpPr>
          <p:cNvPr id="9" name="TextBox 8">
            <a:extLst>
              <a:ext uri="{FF2B5EF4-FFF2-40B4-BE49-F238E27FC236}">
                <a16:creationId xmlns:a16="http://schemas.microsoft.com/office/drawing/2014/main" id="{C420412D-1748-CCD1-81BC-BD88FD121FF2}"/>
              </a:ext>
            </a:extLst>
          </p:cNvPr>
          <p:cNvSpPr txBox="1"/>
          <p:nvPr/>
        </p:nvSpPr>
        <p:spPr>
          <a:xfrm>
            <a:off x="7834472" y="5432156"/>
            <a:ext cx="2858321" cy="923330"/>
          </a:xfrm>
          <a:prstGeom prst="rect">
            <a:avLst/>
          </a:prstGeom>
          <a:solidFill>
            <a:schemeClr val="bg1"/>
          </a:solidFill>
        </p:spPr>
        <p:txBody>
          <a:bodyPr wrap="square" rtlCol="0">
            <a:spAutoFit/>
          </a:bodyPr>
          <a:lstStyle/>
          <a:p>
            <a:r>
              <a:rPr lang="en-US"/>
              <a:t>Additional sites in Iowa compared to current FASM locations</a:t>
            </a:r>
          </a:p>
        </p:txBody>
      </p:sp>
      <p:grpSp>
        <p:nvGrpSpPr>
          <p:cNvPr id="24" name="Group 23" descr="Map of Iowa showing sensor X locations in Purple adding 12 additional locations to preivously available sites. These sites fill in geographic coverage in areas not previously covered">
            <a:extLst>
              <a:ext uri="{FF2B5EF4-FFF2-40B4-BE49-F238E27FC236}">
                <a16:creationId xmlns:a16="http://schemas.microsoft.com/office/drawing/2014/main" id="{6C428400-E3DE-2E47-F83B-CCFBF9A56423}"/>
              </a:ext>
            </a:extLst>
          </p:cNvPr>
          <p:cNvGrpSpPr/>
          <p:nvPr/>
        </p:nvGrpSpPr>
        <p:grpSpPr>
          <a:xfrm>
            <a:off x="7834472" y="3933826"/>
            <a:ext cx="3555158" cy="1470787"/>
            <a:chOff x="7834472" y="3933826"/>
            <a:chExt cx="3555158" cy="1470787"/>
          </a:xfrm>
        </p:grpSpPr>
        <p:pic>
          <p:nvPicPr>
            <p:cNvPr id="7" name="Picture 6">
              <a:extLst>
                <a:ext uri="{FF2B5EF4-FFF2-40B4-BE49-F238E27FC236}">
                  <a16:creationId xmlns:a16="http://schemas.microsoft.com/office/drawing/2014/main" id="{AA646F9A-4512-B135-C828-343BED5E3890}"/>
                </a:ext>
              </a:extLst>
            </p:cNvPr>
            <p:cNvPicPr>
              <a:picLocks noChangeAspect="1"/>
            </p:cNvPicPr>
            <p:nvPr/>
          </p:nvPicPr>
          <p:blipFill>
            <a:blip r:embed="rId3"/>
            <a:stretch>
              <a:fillRect/>
            </a:stretch>
          </p:blipFill>
          <p:spPr>
            <a:xfrm>
              <a:off x="7834472" y="3933826"/>
              <a:ext cx="2339543" cy="1470787"/>
            </a:xfrm>
            <a:prstGeom prst="rect">
              <a:avLst/>
            </a:prstGeom>
          </p:spPr>
        </p:pic>
        <p:sp>
          <p:nvSpPr>
            <p:cNvPr id="10" name="Oval 9">
              <a:extLst>
                <a:ext uri="{FF2B5EF4-FFF2-40B4-BE49-F238E27FC236}">
                  <a16:creationId xmlns:a16="http://schemas.microsoft.com/office/drawing/2014/main" id="{F267834A-89D4-7E42-52C3-13E6C646B41E}"/>
                </a:ext>
              </a:extLst>
            </p:cNvPr>
            <p:cNvSpPr/>
            <p:nvPr/>
          </p:nvSpPr>
          <p:spPr>
            <a:xfrm>
              <a:off x="8279296" y="44427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57378F8-4C3E-82C0-D38A-C4D76D568485}"/>
                </a:ext>
              </a:extLst>
            </p:cNvPr>
            <p:cNvSpPr/>
            <p:nvPr/>
          </p:nvSpPr>
          <p:spPr>
            <a:xfrm>
              <a:off x="8431696" y="45951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EDF4ECB-8BC1-9DA0-1C3D-B301B9202135}"/>
                </a:ext>
              </a:extLst>
            </p:cNvPr>
            <p:cNvSpPr/>
            <p:nvPr/>
          </p:nvSpPr>
          <p:spPr>
            <a:xfrm>
              <a:off x="8584096" y="47475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4DC33D1-2FE7-1546-70C6-4D226D174669}"/>
                </a:ext>
              </a:extLst>
            </p:cNvPr>
            <p:cNvSpPr/>
            <p:nvPr/>
          </p:nvSpPr>
          <p:spPr>
            <a:xfrm>
              <a:off x="8736496" y="48999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47CA33C-B152-7A39-7923-7B04FB3D8BA3}"/>
                </a:ext>
              </a:extLst>
            </p:cNvPr>
            <p:cNvSpPr/>
            <p:nvPr/>
          </p:nvSpPr>
          <p:spPr>
            <a:xfrm>
              <a:off x="8888896" y="50523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C62D8DA-8491-EB01-D52B-451EF7249E8B}"/>
                </a:ext>
              </a:extLst>
            </p:cNvPr>
            <p:cNvSpPr/>
            <p:nvPr/>
          </p:nvSpPr>
          <p:spPr>
            <a:xfrm>
              <a:off x="9041296" y="52047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8EC6853-6D7C-B188-3A23-947FFA571F00}"/>
                </a:ext>
              </a:extLst>
            </p:cNvPr>
            <p:cNvSpPr/>
            <p:nvPr/>
          </p:nvSpPr>
          <p:spPr>
            <a:xfrm>
              <a:off x="8844170" y="4134678"/>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3AA779C-49BF-D205-2792-64F84B53F6AD}"/>
                </a:ext>
              </a:extLst>
            </p:cNvPr>
            <p:cNvSpPr/>
            <p:nvPr/>
          </p:nvSpPr>
          <p:spPr>
            <a:xfrm>
              <a:off x="9054548" y="4356652"/>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BA08BD6-F49F-BAC4-73F3-B1D70F5D61A8}"/>
                </a:ext>
              </a:extLst>
            </p:cNvPr>
            <p:cNvSpPr/>
            <p:nvPr/>
          </p:nvSpPr>
          <p:spPr>
            <a:xfrm>
              <a:off x="9531626" y="4055165"/>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8451CC8-66ED-FBCA-CB4C-C6C4D4E31A34}"/>
                </a:ext>
              </a:extLst>
            </p:cNvPr>
            <p:cNvSpPr/>
            <p:nvPr/>
          </p:nvSpPr>
          <p:spPr>
            <a:xfrm>
              <a:off x="10307599" y="42141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4FB9A97-3462-57C7-D95E-3C6590A360E6}"/>
                </a:ext>
              </a:extLst>
            </p:cNvPr>
            <p:cNvSpPr/>
            <p:nvPr/>
          </p:nvSpPr>
          <p:spPr>
            <a:xfrm>
              <a:off x="8064653" y="4214191"/>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326431B-CDA7-23C8-EFEE-029523198BBF}"/>
                </a:ext>
              </a:extLst>
            </p:cNvPr>
            <p:cNvSpPr/>
            <p:nvPr/>
          </p:nvSpPr>
          <p:spPr>
            <a:xfrm>
              <a:off x="9730409" y="4555434"/>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0EF5380-BA39-AF30-B2E2-EC4E49C6B229}"/>
                </a:ext>
              </a:extLst>
            </p:cNvPr>
            <p:cNvSpPr/>
            <p:nvPr/>
          </p:nvSpPr>
          <p:spPr>
            <a:xfrm>
              <a:off x="9193696" y="4634947"/>
              <a:ext cx="89452" cy="7951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AFC3B4A-0325-3517-70F9-33F53B3CFDD6}"/>
                </a:ext>
              </a:extLst>
            </p:cNvPr>
            <p:cNvSpPr txBox="1"/>
            <p:nvPr/>
          </p:nvSpPr>
          <p:spPr>
            <a:xfrm>
              <a:off x="10397051" y="4029525"/>
              <a:ext cx="992579" cy="369332"/>
            </a:xfrm>
            <a:prstGeom prst="rect">
              <a:avLst/>
            </a:prstGeom>
            <a:noFill/>
          </p:spPr>
          <p:txBody>
            <a:bodyPr wrap="none" rtlCol="0">
              <a:spAutoFit/>
            </a:bodyPr>
            <a:lstStyle/>
            <a:p>
              <a:r>
                <a:rPr lang="en-US"/>
                <a:t>Sensor X</a:t>
              </a:r>
            </a:p>
          </p:txBody>
        </p:sp>
      </p:grpSp>
      <p:sp>
        <p:nvSpPr>
          <p:cNvPr id="5" name="Slide Number Placeholder 4">
            <a:extLst>
              <a:ext uri="{FF2B5EF4-FFF2-40B4-BE49-F238E27FC236}">
                <a16:creationId xmlns:a16="http://schemas.microsoft.com/office/drawing/2014/main" id="{FA201FF6-CD15-FBED-BEB7-2C65E0B66DEA}"/>
              </a:ext>
            </a:extLst>
          </p:cNvPr>
          <p:cNvSpPr>
            <a:spLocks noGrp="1"/>
          </p:cNvSpPr>
          <p:nvPr>
            <p:ph type="sldNum" sz="quarter" idx="12"/>
          </p:nvPr>
        </p:nvSpPr>
        <p:spPr/>
        <p:txBody>
          <a:bodyPr/>
          <a:lstStyle/>
          <a:p>
            <a:fld id="{07775C0A-6478-4EC4-B91F-3EBE5A925727}" type="slidenum">
              <a:rPr lang="en-US" smtClean="0"/>
              <a:t>11</a:t>
            </a:fld>
            <a:endParaRPr lang="en-US"/>
          </a:p>
        </p:txBody>
      </p:sp>
    </p:spTree>
    <p:extLst>
      <p:ext uri="{BB962C8B-B14F-4D97-AF65-F5344CB8AC3E}">
        <p14:creationId xmlns:p14="http://schemas.microsoft.com/office/powerpoint/2010/main" val="72585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C7B3C4-7507-3BA2-E6B1-892A31071959}"/>
              </a:ext>
            </a:extLst>
          </p:cNvPr>
          <p:cNvSpPr>
            <a:spLocks noGrp="1"/>
          </p:cNvSpPr>
          <p:nvPr>
            <p:ph type="title"/>
          </p:nvPr>
        </p:nvSpPr>
        <p:spPr/>
        <p:txBody>
          <a:bodyPr/>
          <a:lstStyle/>
          <a:p>
            <a:r>
              <a:rPr lang="en-US" dirty="0"/>
              <a:t>Typical sensor owners &amp; data users</a:t>
            </a:r>
          </a:p>
        </p:txBody>
      </p:sp>
      <p:sp>
        <p:nvSpPr>
          <p:cNvPr id="2" name="Content Placeholder 1">
            <a:extLst>
              <a:ext uri="{FF2B5EF4-FFF2-40B4-BE49-F238E27FC236}">
                <a16:creationId xmlns:a16="http://schemas.microsoft.com/office/drawing/2014/main" id="{D912F6EA-4C1C-ABE7-2610-2F23549AB93A}"/>
              </a:ext>
            </a:extLst>
          </p:cNvPr>
          <p:cNvSpPr txBox="1">
            <a:spLocks/>
          </p:cNvSpPr>
          <p:nvPr/>
        </p:nvSpPr>
        <p:spPr>
          <a:xfrm>
            <a:off x="838200" y="1690688"/>
            <a:ext cx="9236242" cy="4486275"/>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Owners</a:t>
            </a:r>
          </a:p>
          <a:p>
            <a:r>
              <a:rPr lang="en-US"/>
              <a:t>Individuals ~65%</a:t>
            </a:r>
          </a:p>
          <a:p>
            <a:r>
              <a:rPr lang="en-US"/>
              <a:t>Local agencies (e.g., city X) ~20%</a:t>
            </a:r>
          </a:p>
          <a:p>
            <a:r>
              <a:rPr lang="en-US"/>
              <a:t>Community groups ~10%</a:t>
            </a:r>
          </a:p>
          <a:p>
            <a:r>
              <a:rPr lang="en-US"/>
              <a:t>School systems (e.g., county Y) ~5%</a:t>
            </a:r>
          </a:p>
          <a:p>
            <a:pPr marL="0" indent="0">
              <a:buNone/>
            </a:pPr>
            <a:endParaRPr lang="en-US"/>
          </a:p>
          <a:p>
            <a:pPr marL="0" indent="0">
              <a:buNone/>
            </a:pPr>
            <a:r>
              <a:rPr lang="en-US"/>
              <a:t>Data users</a:t>
            </a:r>
          </a:p>
          <a:p>
            <a:r>
              <a:rPr lang="en-US"/>
              <a:t>Individuals</a:t>
            </a:r>
          </a:p>
          <a:p>
            <a:r>
              <a:rPr lang="en-US"/>
              <a:t>School systems (e.g., outdoor activity decisions)</a:t>
            </a:r>
          </a:p>
          <a:p>
            <a:r>
              <a:rPr lang="en-US"/>
              <a:t>Data aggregators (e.g., X, Y, Z)</a:t>
            </a:r>
          </a:p>
        </p:txBody>
      </p:sp>
      <p:sp>
        <p:nvSpPr>
          <p:cNvPr id="5" name="TextBox 4">
            <a:extLst>
              <a:ext uri="{FF2B5EF4-FFF2-40B4-BE49-F238E27FC236}">
                <a16:creationId xmlns:a16="http://schemas.microsoft.com/office/drawing/2014/main" id="{757C5632-EE6B-F14A-F1C8-07EE0F36287B}"/>
              </a:ext>
            </a:extLst>
          </p:cNvPr>
          <p:cNvSpPr txBox="1"/>
          <p:nvPr/>
        </p:nvSpPr>
        <p:spPr>
          <a:xfrm>
            <a:off x="7264206" y="2239466"/>
            <a:ext cx="2913464" cy="1754326"/>
          </a:xfrm>
          <a:prstGeom prst="rect">
            <a:avLst/>
          </a:prstGeom>
          <a:solidFill>
            <a:srgbClr val="7030A0"/>
          </a:solidFill>
        </p:spPr>
        <p:txBody>
          <a:bodyPr wrap="square" lIns="91440" tIns="45720" rIns="91440" bIns="45720" rtlCol="0" anchor="t">
            <a:spAutoFit/>
          </a:bodyPr>
          <a:lstStyle/>
          <a:p>
            <a:r>
              <a:rPr lang="en-US">
                <a:solidFill>
                  <a:schemeClr val="bg1"/>
                </a:solidFill>
                <a:ea typeface="Calibri"/>
                <a:cs typeface="Calibri"/>
              </a:rPr>
              <a:t>Applicants can also give specific numbers by owner</a:t>
            </a:r>
          </a:p>
          <a:p>
            <a:endParaRPr lang="en-US">
              <a:solidFill>
                <a:schemeClr val="bg1"/>
              </a:solidFill>
              <a:ea typeface="Calibri"/>
              <a:cs typeface="Calibri"/>
            </a:endParaRPr>
          </a:p>
          <a:p>
            <a:r>
              <a:rPr lang="en-US">
                <a:solidFill>
                  <a:schemeClr val="bg1"/>
                </a:solidFill>
                <a:ea typeface="Calibri"/>
                <a:cs typeface="Calibri"/>
              </a:rPr>
              <a:t>Or applicants can provide discussion if they feel this is confidential</a:t>
            </a:r>
            <a:endParaRPr lang="en-US"/>
          </a:p>
        </p:txBody>
      </p:sp>
      <p:sp>
        <p:nvSpPr>
          <p:cNvPr id="4" name="Slide Number Placeholder 3">
            <a:extLst>
              <a:ext uri="{FF2B5EF4-FFF2-40B4-BE49-F238E27FC236}">
                <a16:creationId xmlns:a16="http://schemas.microsoft.com/office/drawing/2014/main" id="{230F5BD8-2442-B72B-8FC8-51892B662669}"/>
              </a:ext>
            </a:extLst>
          </p:cNvPr>
          <p:cNvSpPr>
            <a:spLocks noGrp="1"/>
          </p:cNvSpPr>
          <p:nvPr>
            <p:ph type="sldNum" sz="quarter" idx="12"/>
          </p:nvPr>
        </p:nvSpPr>
        <p:spPr/>
        <p:txBody>
          <a:bodyPr/>
          <a:lstStyle/>
          <a:p>
            <a:fld id="{07775C0A-6478-4EC4-B91F-3EBE5A925727}" type="slidenum">
              <a:rPr lang="en-US" smtClean="0"/>
              <a:t>12</a:t>
            </a:fld>
            <a:endParaRPr lang="en-US"/>
          </a:p>
        </p:txBody>
      </p:sp>
    </p:spTree>
    <p:extLst>
      <p:ext uri="{BB962C8B-B14F-4D97-AF65-F5344CB8AC3E}">
        <p14:creationId xmlns:p14="http://schemas.microsoft.com/office/powerpoint/2010/main" val="1795714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D23FA8-B61A-7681-0514-44E2A1224902}"/>
              </a:ext>
            </a:extLst>
          </p:cNvPr>
          <p:cNvSpPr>
            <a:spLocks noGrp="1"/>
          </p:cNvSpPr>
          <p:nvPr>
            <p:ph type="title"/>
          </p:nvPr>
        </p:nvSpPr>
        <p:spPr/>
        <p:txBody>
          <a:bodyPr/>
          <a:lstStyle/>
          <a:p>
            <a:r>
              <a:rPr lang="en-US" dirty="0"/>
              <a:t>Quality assurance, quality control, and correction</a:t>
            </a:r>
          </a:p>
        </p:txBody>
      </p:sp>
      <p:sp>
        <p:nvSpPr>
          <p:cNvPr id="5" name="Text Placeholder 4">
            <a:extLst>
              <a:ext uri="{FF2B5EF4-FFF2-40B4-BE49-F238E27FC236}">
                <a16:creationId xmlns:a16="http://schemas.microsoft.com/office/drawing/2014/main" id="{EA21D986-BA93-DBF2-4C3A-76459C6C5E88}"/>
              </a:ext>
            </a:extLst>
          </p:cNvPr>
          <p:cNvSpPr>
            <a:spLocks noGrp="1"/>
          </p:cNvSpPr>
          <p:nvPr>
            <p:ph type="body" idx="1"/>
          </p:nvPr>
        </p:nvSpPr>
        <p:spPr/>
        <p:txBody>
          <a:bodyPr/>
          <a:lstStyle/>
          <a:p>
            <a:r>
              <a:rPr lang="en-US" dirty="0"/>
              <a:t>(Requested in Acceptance Protocol, Step 3, Table 2)</a:t>
            </a:r>
          </a:p>
        </p:txBody>
      </p:sp>
      <p:sp>
        <p:nvSpPr>
          <p:cNvPr id="6" name="Slide Number Placeholder 3">
            <a:extLst>
              <a:ext uri="{FF2B5EF4-FFF2-40B4-BE49-F238E27FC236}">
                <a16:creationId xmlns:a16="http://schemas.microsoft.com/office/drawing/2014/main" id="{8826F86C-A9CA-EE7D-D50B-93C9947DDB6B}"/>
              </a:ext>
            </a:extLst>
          </p:cNvPr>
          <p:cNvSpPr>
            <a:spLocks noGrp="1"/>
          </p:cNvSpPr>
          <p:nvPr>
            <p:ph type="sldNum" sz="quarter" idx="12"/>
          </p:nvPr>
        </p:nvSpPr>
        <p:spPr/>
        <p:txBody>
          <a:bodyPr/>
          <a:lstStyle/>
          <a:p>
            <a:fld id="{8D9C3B4F-4B7B-9A4F-9F3C-3A4901A33979}" type="slidenum">
              <a:rPr lang="en-US" smtClean="0"/>
              <a:t>13</a:t>
            </a:fld>
            <a:endParaRPr lang="en-US"/>
          </a:p>
        </p:txBody>
      </p:sp>
      <p:sp>
        <p:nvSpPr>
          <p:cNvPr id="3" name="TextBox 2">
            <a:extLst>
              <a:ext uri="{FF2B5EF4-FFF2-40B4-BE49-F238E27FC236}">
                <a16:creationId xmlns:a16="http://schemas.microsoft.com/office/drawing/2014/main" id="{9E3A294E-0D21-95D4-838D-1FBC53B53D03}"/>
              </a:ext>
            </a:extLst>
          </p:cNvPr>
          <p:cNvSpPr txBox="1"/>
          <p:nvPr/>
        </p:nvSpPr>
        <p:spPr>
          <a:xfrm>
            <a:off x="3489924" y="1036934"/>
            <a:ext cx="5701388" cy="646331"/>
          </a:xfrm>
          <a:prstGeom prst="rect">
            <a:avLst/>
          </a:prstGeom>
          <a:solidFill>
            <a:srgbClr val="7030A0"/>
          </a:solidFill>
        </p:spPr>
        <p:txBody>
          <a:bodyPr wrap="square" lIns="91440" tIns="45720" rIns="91440" bIns="45720" rtlCol="0" anchor="t">
            <a:spAutoFit/>
          </a:bodyPr>
          <a:lstStyle/>
          <a:p>
            <a:r>
              <a:rPr lang="en-US">
                <a:solidFill>
                  <a:schemeClr val="bg1"/>
                </a:solidFill>
                <a:ea typeface="Calibri"/>
                <a:cs typeface="Calibri"/>
              </a:rPr>
              <a:t>This and all subsequent sections are required during application process </a:t>
            </a:r>
            <a:r>
              <a:rPr lang="en-US" b="1">
                <a:solidFill>
                  <a:schemeClr val="bg1"/>
                </a:solidFill>
                <a:ea typeface="Calibri"/>
                <a:cs typeface="Calibri"/>
              </a:rPr>
              <a:t>Step 3</a:t>
            </a:r>
            <a:r>
              <a:rPr lang="en-US">
                <a:solidFill>
                  <a:schemeClr val="bg1"/>
                </a:solidFill>
                <a:ea typeface="Calibri"/>
                <a:cs typeface="Calibri"/>
              </a:rPr>
              <a:t>.</a:t>
            </a:r>
          </a:p>
        </p:txBody>
      </p:sp>
    </p:spTree>
    <p:extLst>
      <p:ext uri="{BB962C8B-B14F-4D97-AF65-F5344CB8AC3E}">
        <p14:creationId xmlns:p14="http://schemas.microsoft.com/office/powerpoint/2010/main" val="1826076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152A6-A35A-3673-749E-ECA917F58027}"/>
              </a:ext>
            </a:extLst>
          </p:cNvPr>
          <p:cNvSpPr>
            <a:spLocks noGrp="1"/>
          </p:cNvSpPr>
          <p:nvPr>
            <p:ph type="title"/>
          </p:nvPr>
        </p:nvSpPr>
        <p:spPr/>
        <p:txBody>
          <a:bodyPr/>
          <a:lstStyle/>
          <a:p>
            <a:r>
              <a:rPr lang="en-US" dirty="0"/>
              <a:t>Quality assurance and quality control – Network setup</a:t>
            </a:r>
            <a:endParaRPr lang="en-US" strike="sngStrike" dirty="0">
              <a:solidFill>
                <a:srgbClr val="FF0000"/>
              </a:solidFill>
            </a:endParaRPr>
          </a:p>
        </p:txBody>
      </p:sp>
      <p:sp>
        <p:nvSpPr>
          <p:cNvPr id="3" name="Content Placeholder 2">
            <a:extLst>
              <a:ext uri="{FF2B5EF4-FFF2-40B4-BE49-F238E27FC236}">
                <a16:creationId xmlns:a16="http://schemas.microsoft.com/office/drawing/2014/main" id="{4C1C39C6-8CEB-9F67-AC0D-E35EC697F68E}"/>
              </a:ext>
            </a:extLst>
          </p:cNvPr>
          <p:cNvSpPr>
            <a:spLocks noGrp="1"/>
          </p:cNvSpPr>
          <p:nvPr>
            <p:ph idx="1"/>
          </p:nvPr>
        </p:nvSpPr>
        <p:spPr/>
        <p:txBody>
          <a:bodyPr vert="horz" lIns="91440" tIns="45720" rIns="91440" bIns="45720" rtlCol="0" anchor="t">
            <a:normAutofit/>
          </a:bodyPr>
          <a:lstStyle/>
          <a:p>
            <a:r>
              <a:rPr lang="en-US" dirty="0"/>
              <a:t>Sensors are set up and maintained by state/local agency staff</a:t>
            </a:r>
            <a:endParaRPr lang="en-US" dirty="0">
              <a:ea typeface="Calibri"/>
              <a:cs typeface="Calibri"/>
            </a:endParaRPr>
          </a:p>
          <a:p>
            <a:r>
              <a:rPr lang="en-US" dirty="0"/>
              <a:t>Sensors are returned for annual calibration/correction/maintenance </a:t>
            </a:r>
          </a:p>
          <a:p>
            <a:r>
              <a:rPr lang="en-US" dirty="0"/>
              <a:t>Sensors are set up by the public and the user submits a photo of their installation for verification before data goes public</a:t>
            </a:r>
            <a:endParaRPr lang="en-US" strike="sngStrike" dirty="0">
              <a:solidFill>
                <a:srgbClr val="FF0000"/>
              </a:solidFill>
            </a:endParaRPr>
          </a:p>
          <a:p>
            <a:r>
              <a:rPr lang="en-US" dirty="0"/>
              <a:t>The precision of sensors is checked by X and is within X% before leaving the factory</a:t>
            </a:r>
          </a:p>
          <a:p>
            <a:r>
              <a:rPr lang="en-US" dirty="0"/>
              <a:t>Suspicious sensors identified by algorithms (see slide X) reviewed weekly with local agency staff</a:t>
            </a:r>
          </a:p>
        </p:txBody>
      </p:sp>
      <p:sp>
        <p:nvSpPr>
          <p:cNvPr id="6" name="TextBox 5">
            <a:extLst>
              <a:ext uri="{FF2B5EF4-FFF2-40B4-BE49-F238E27FC236}">
                <a16:creationId xmlns:a16="http://schemas.microsoft.com/office/drawing/2014/main" id="{40BCA0A3-AC0E-AF0E-4DFC-7B8796D22929}"/>
              </a:ext>
            </a:extLst>
          </p:cNvPr>
          <p:cNvSpPr txBox="1"/>
          <p:nvPr/>
        </p:nvSpPr>
        <p:spPr>
          <a:xfrm>
            <a:off x="2747976" y="5889671"/>
            <a:ext cx="5734788" cy="646331"/>
          </a:xfrm>
          <a:prstGeom prst="rect">
            <a:avLst/>
          </a:prstGeom>
          <a:solidFill>
            <a:srgbClr val="7030A0"/>
          </a:solidFill>
        </p:spPr>
        <p:txBody>
          <a:bodyPr wrap="square" lIns="91440" tIns="45720" rIns="91440" bIns="45720" rtlCol="0" anchor="t">
            <a:spAutoFit/>
          </a:bodyPr>
          <a:lstStyle/>
          <a:p>
            <a:r>
              <a:rPr lang="en-US">
                <a:solidFill>
                  <a:schemeClr val="bg1"/>
                </a:solidFill>
                <a:ea typeface="Calibri"/>
                <a:cs typeface="Calibri"/>
              </a:rPr>
              <a:t>Please write bullets that describe QA in your network. The information provided here are all examples. </a:t>
            </a:r>
          </a:p>
        </p:txBody>
      </p:sp>
      <p:sp>
        <p:nvSpPr>
          <p:cNvPr id="4" name="Slide Number Placeholder 3">
            <a:extLst>
              <a:ext uri="{FF2B5EF4-FFF2-40B4-BE49-F238E27FC236}">
                <a16:creationId xmlns:a16="http://schemas.microsoft.com/office/drawing/2014/main" id="{9881B03D-97D8-0692-E8E7-145AF0917F6B}"/>
              </a:ext>
            </a:extLst>
          </p:cNvPr>
          <p:cNvSpPr>
            <a:spLocks noGrp="1"/>
          </p:cNvSpPr>
          <p:nvPr>
            <p:ph type="sldNum" sz="quarter" idx="12"/>
          </p:nvPr>
        </p:nvSpPr>
        <p:spPr/>
        <p:txBody>
          <a:bodyPr/>
          <a:lstStyle/>
          <a:p>
            <a:fld id="{07775C0A-6478-4EC4-B91F-3EBE5A925727}" type="slidenum">
              <a:rPr lang="en-US" smtClean="0"/>
              <a:t>14</a:t>
            </a:fld>
            <a:endParaRPr lang="en-US"/>
          </a:p>
        </p:txBody>
      </p:sp>
    </p:spTree>
    <p:extLst>
      <p:ext uri="{BB962C8B-B14F-4D97-AF65-F5344CB8AC3E}">
        <p14:creationId xmlns:p14="http://schemas.microsoft.com/office/powerpoint/2010/main" val="4195609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C6C31-A13A-9268-3F06-A2C3676AA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0F121A-3905-C2BE-555B-4BFEE513025A}"/>
              </a:ext>
            </a:extLst>
          </p:cNvPr>
          <p:cNvSpPr>
            <a:spLocks noGrp="1"/>
          </p:cNvSpPr>
          <p:nvPr>
            <p:ph type="title"/>
          </p:nvPr>
        </p:nvSpPr>
        <p:spPr/>
        <p:txBody>
          <a:bodyPr/>
          <a:lstStyle/>
          <a:p>
            <a:r>
              <a:rPr lang="en-US" dirty="0"/>
              <a:t>Quality assurance and quality control – Sensor design</a:t>
            </a:r>
            <a:endParaRPr lang="en-US" strike="sngStrike" dirty="0">
              <a:solidFill>
                <a:srgbClr val="FF0000"/>
              </a:solidFill>
            </a:endParaRPr>
          </a:p>
        </p:txBody>
      </p:sp>
      <p:sp>
        <p:nvSpPr>
          <p:cNvPr id="3" name="Content Placeholder 2">
            <a:extLst>
              <a:ext uri="{FF2B5EF4-FFF2-40B4-BE49-F238E27FC236}">
                <a16:creationId xmlns:a16="http://schemas.microsoft.com/office/drawing/2014/main" id="{B4AE0801-675E-5298-7B54-D1A8A773E13E}"/>
              </a:ext>
            </a:extLst>
          </p:cNvPr>
          <p:cNvSpPr>
            <a:spLocks noGrp="1"/>
          </p:cNvSpPr>
          <p:nvPr>
            <p:ph idx="1"/>
          </p:nvPr>
        </p:nvSpPr>
        <p:spPr/>
        <p:txBody>
          <a:bodyPr vert="horz" lIns="91440" tIns="45720" rIns="91440" bIns="45720" rtlCol="0" anchor="t">
            <a:normAutofit/>
          </a:bodyPr>
          <a:lstStyle/>
          <a:p>
            <a:r>
              <a:rPr lang="en-US" dirty="0"/>
              <a:t>Suspect data points are flagged by duplicate internal sensors</a:t>
            </a:r>
            <a:endParaRPr lang="en-US" dirty="0">
              <a:ea typeface="Calibri"/>
              <a:cs typeface="Calibri"/>
            </a:endParaRPr>
          </a:p>
          <a:p>
            <a:pPr lvl="1"/>
            <a:r>
              <a:rPr lang="en-US" dirty="0"/>
              <a:t>Exclude if 10-min averaged |A-B|&gt; 5 µg/m</a:t>
            </a:r>
            <a:r>
              <a:rPr lang="en-US" baseline="30000" dirty="0"/>
              <a:t>3 </a:t>
            </a:r>
            <a:r>
              <a:rPr lang="en-US" dirty="0"/>
              <a:t>and |A-B|*2/(A+B) &gt; 70%</a:t>
            </a:r>
          </a:p>
          <a:p>
            <a:r>
              <a:rPr lang="en-US" dirty="0"/>
              <a:t>Other QA variables provided by the sensor (e.g., flowrate) and evaluated in this way …</a:t>
            </a:r>
          </a:p>
          <a:p>
            <a:r>
              <a:rPr lang="en-US" dirty="0"/>
              <a:t>A heater is included that keeps the RH between X-Y%</a:t>
            </a:r>
          </a:p>
          <a:p>
            <a:endParaRPr lang="en-US" dirty="0"/>
          </a:p>
        </p:txBody>
      </p:sp>
      <p:sp>
        <p:nvSpPr>
          <p:cNvPr id="6" name="TextBox 5">
            <a:extLst>
              <a:ext uri="{FF2B5EF4-FFF2-40B4-BE49-F238E27FC236}">
                <a16:creationId xmlns:a16="http://schemas.microsoft.com/office/drawing/2014/main" id="{C0D9806D-597B-EABD-2BB6-C0B7187A57AB}"/>
              </a:ext>
            </a:extLst>
          </p:cNvPr>
          <p:cNvSpPr txBox="1"/>
          <p:nvPr/>
        </p:nvSpPr>
        <p:spPr>
          <a:xfrm>
            <a:off x="2466236" y="5136193"/>
            <a:ext cx="6638007" cy="646331"/>
          </a:xfrm>
          <a:prstGeom prst="rect">
            <a:avLst/>
          </a:prstGeom>
          <a:solidFill>
            <a:srgbClr val="7030A0"/>
          </a:solidFill>
        </p:spPr>
        <p:txBody>
          <a:bodyPr wrap="square" lIns="91440" tIns="45720" rIns="91440" bIns="45720" rtlCol="0" anchor="t">
            <a:spAutoFit/>
          </a:bodyPr>
          <a:lstStyle/>
          <a:p>
            <a:r>
              <a:rPr lang="en-US">
                <a:solidFill>
                  <a:schemeClr val="bg1"/>
                </a:solidFill>
                <a:ea typeface="Calibri"/>
                <a:cs typeface="Calibri"/>
              </a:rPr>
              <a:t>Please write bullets that describe QA that was built into your sensor's design. The information provided here are all examples. </a:t>
            </a:r>
          </a:p>
        </p:txBody>
      </p:sp>
      <p:sp>
        <p:nvSpPr>
          <p:cNvPr id="5" name="Slide Number Placeholder 4">
            <a:extLst>
              <a:ext uri="{FF2B5EF4-FFF2-40B4-BE49-F238E27FC236}">
                <a16:creationId xmlns:a16="http://schemas.microsoft.com/office/drawing/2014/main" id="{770F4313-7601-C449-86C8-D5282DEB266A}"/>
              </a:ext>
            </a:extLst>
          </p:cNvPr>
          <p:cNvSpPr>
            <a:spLocks noGrp="1"/>
          </p:cNvSpPr>
          <p:nvPr>
            <p:ph type="sldNum" sz="quarter" idx="12"/>
          </p:nvPr>
        </p:nvSpPr>
        <p:spPr/>
        <p:txBody>
          <a:bodyPr/>
          <a:lstStyle/>
          <a:p>
            <a:fld id="{07775C0A-6478-4EC4-B91F-3EBE5A925727}" type="slidenum">
              <a:rPr lang="en-US" smtClean="0"/>
              <a:t>15</a:t>
            </a:fld>
            <a:endParaRPr lang="en-US"/>
          </a:p>
        </p:txBody>
      </p:sp>
    </p:spTree>
    <p:extLst>
      <p:ext uri="{BB962C8B-B14F-4D97-AF65-F5344CB8AC3E}">
        <p14:creationId xmlns:p14="http://schemas.microsoft.com/office/powerpoint/2010/main" val="2536082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6495E-7E73-D674-6B1C-2A4FEB689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358BE-8F90-2AE0-260E-2776F31CA9BA}"/>
              </a:ext>
            </a:extLst>
          </p:cNvPr>
          <p:cNvSpPr>
            <a:spLocks noGrp="1"/>
          </p:cNvSpPr>
          <p:nvPr>
            <p:ph type="title"/>
          </p:nvPr>
        </p:nvSpPr>
        <p:spPr/>
        <p:txBody>
          <a:bodyPr/>
          <a:lstStyle/>
          <a:p>
            <a:r>
              <a:rPr lang="en-US" dirty="0"/>
              <a:t>Quality assurance and quality control – Data</a:t>
            </a:r>
            <a:endParaRPr lang="en-US" strike="sngStrike" dirty="0">
              <a:solidFill>
                <a:srgbClr val="FF0000"/>
              </a:solidFill>
            </a:endParaRPr>
          </a:p>
        </p:txBody>
      </p:sp>
      <p:sp>
        <p:nvSpPr>
          <p:cNvPr id="3" name="Content Placeholder 2">
            <a:extLst>
              <a:ext uri="{FF2B5EF4-FFF2-40B4-BE49-F238E27FC236}">
                <a16:creationId xmlns:a16="http://schemas.microsoft.com/office/drawing/2014/main" id="{709CD1F0-F9F4-640E-04E2-50A1C759E875}"/>
              </a:ext>
            </a:extLst>
          </p:cNvPr>
          <p:cNvSpPr>
            <a:spLocks noGrp="1"/>
          </p:cNvSpPr>
          <p:nvPr>
            <p:ph idx="1"/>
          </p:nvPr>
        </p:nvSpPr>
        <p:spPr/>
        <p:txBody>
          <a:bodyPr/>
          <a:lstStyle/>
          <a:p>
            <a:r>
              <a:rPr lang="en-US" dirty="0"/>
              <a:t>Raw PM</a:t>
            </a:r>
            <a:r>
              <a:rPr lang="en-US" baseline="-25000" dirty="0"/>
              <a:t>2.5</a:t>
            </a:r>
            <a:r>
              <a:rPr lang="en-US" dirty="0"/>
              <a:t> concentrations exclude &gt; X </a:t>
            </a:r>
            <a:r>
              <a:rPr lang="en-US" dirty="0">
                <a:latin typeface="Symbol" panose="05050102010706020507" pitchFamily="18" charset="2"/>
              </a:rPr>
              <a:t>m</a:t>
            </a:r>
            <a:r>
              <a:rPr lang="en-US" dirty="0"/>
              <a:t>g/m</a:t>
            </a:r>
            <a:r>
              <a:rPr lang="en-US" baseline="30000" dirty="0"/>
              <a:t>3</a:t>
            </a:r>
          </a:p>
          <a:p>
            <a:r>
              <a:rPr lang="en-US" dirty="0"/>
              <a:t>PM</a:t>
            </a:r>
            <a:r>
              <a:rPr lang="en-US" baseline="-25000" dirty="0"/>
              <a:t>2.5</a:t>
            </a:r>
            <a:r>
              <a:rPr lang="en-US" dirty="0"/>
              <a:t> concentrations excluded if RH &lt; 0% or RH &gt; 100%</a:t>
            </a:r>
          </a:p>
          <a:p>
            <a:r>
              <a:rPr lang="en-US" dirty="0"/>
              <a:t>Exclude if internal check variable is &gt; X (e.g., flowrate)</a:t>
            </a:r>
          </a:p>
          <a:p>
            <a:r>
              <a:rPr lang="en-US" dirty="0"/>
              <a:t>Outliers removed using method X</a:t>
            </a:r>
          </a:p>
          <a:p>
            <a:r>
              <a:rPr lang="en-US" dirty="0"/>
              <a:t>Description of other kinds of mathematical QA of individual data points</a:t>
            </a:r>
          </a:p>
          <a:p>
            <a:r>
              <a:rPr lang="en-US" dirty="0"/>
              <a:t>Description of other kinds of mathematical QA of air sensors</a:t>
            </a:r>
          </a:p>
          <a:p>
            <a:endParaRPr lang="en-US" dirty="0"/>
          </a:p>
        </p:txBody>
      </p:sp>
      <p:sp>
        <p:nvSpPr>
          <p:cNvPr id="6" name="TextBox 5">
            <a:extLst>
              <a:ext uri="{FF2B5EF4-FFF2-40B4-BE49-F238E27FC236}">
                <a16:creationId xmlns:a16="http://schemas.microsoft.com/office/drawing/2014/main" id="{C930731D-2F65-1EC8-3E6A-257B250A9CB8}"/>
              </a:ext>
            </a:extLst>
          </p:cNvPr>
          <p:cNvSpPr txBox="1"/>
          <p:nvPr/>
        </p:nvSpPr>
        <p:spPr>
          <a:xfrm>
            <a:off x="2701694" y="5569545"/>
            <a:ext cx="5908905" cy="923330"/>
          </a:xfrm>
          <a:prstGeom prst="rect">
            <a:avLst/>
          </a:prstGeom>
          <a:solidFill>
            <a:srgbClr val="7030A0"/>
          </a:solidFill>
        </p:spPr>
        <p:txBody>
          <a:bodyPr wrap="square" lIns="91440" tIns="45720" rIns="91440" bIns="45720" rtlCol="0" anchor="t">
            <a:spAutoFit/>
          </a:bodyPr>
          <a:lstStyle/>
          <a:p>
            <a:r>
              <a:rPr lang="en-US">
                <a:solidFill>
                  <a:schemeClr val="bg1"/>
                </a:solidFill>
                <a:ea typeface="Calibri"/>
                <a:cs typeface="Calibri"/>
              </a:rPr>
              <a:t>Please write bullets that describe QA done on your real-time data to be sent to the FASM. The information provided here are all examples. </a:t>
            </a:r>
          </a:p>
        </p:txBody>
      </p:sp>
      <p:sp>
        <p:nvSpPr>
          <p:cNvPr id="5" name="Slide Number Placeholder 4">
            <a:extLst>
              <a:ext uri="{FF2B5EF4-FFF2-40B4-BE49-F238E27FC236}">
                <a16:creationId xmlns:a16="http://schemas.microsoft.com/office/drawing/2014/main" id="{62D4032E-187E-1326-41FC-DBC05209388F}"/>
              </a:ext>
            </a:extLst>
          </p:cNvPr>
          <p:cNvSpPr>
            <a:spLocks noGrp="1"/>
          </p:cNvSpPr>
          <p:nvPr>
            <p:ph type="sldNum" sz="quarter" idx="12"/>
          </p:nvPr>
        </p:nvSpPr>
        <p:spPr/>
        <p:txBody>
          <a:bodyPr/>
          <a:lstStyle/>
          <a:p>
            <a:fld id="{07775C0A-6478-4EC4-B91F-3EBE5A925727}" type="slidenum">
              <a:rPr lang="en-US" smtClean="0"/>
              <a:t>16</a:t>
            </a:fld>
            <a:endParaRPr lang="en-US"/>
          </a:p>
        </p:txBody>
      </p:sp>
    </p:spTree>
    <p:extLst>
      <p:ext uri="{BB962C8B-B14F-4D97-AF65-F5344CB8AC3E}">
        <p14:creationId xmlns:p14="http://schemas.microsoft.com/office/powerpoint/2010/main" val="1838269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6A3FB-2A75-7672-1DFC-3EB7A0C0CFBC}"/>
              </a:ext>
            </a:extLst>
          </p:cNvPr>
          <p:cNvSpPr>
            <a:spLocks noGrp="1"/>
          </p:cNvSpPr>
          <p:nvPr>
            <p:ph type="title"/>
          </p:nvPr>
        </p:nvSpPr>
        <p:spPr>
          <a:xfrm>
            <a:off x="234696" y="99950"/>
            <a:ext cx="10515600" cy="836146"/>
          </a:xfrm>
        </p:spPr>
        <p:txBody>
          <a:bodyPr/>
          <a:lstStyle/>
          <a:p>
            <a:r>
              <a:rPr lang="en-US" dirty="0"/>
              <a:t>Correction description</a:t>
            </a:r>
          </a:p>
        </p:txBody>
      </p:sp>
      <p:sp>
        <p:nvSpPr>
          <p:cNvPr id="3" name="Content Placeholder 2">
            <a:extLst>
              <a:ext uri="{FF2B5EF4-FFF2-40B4-BE49-F238E27FC236}">
                <a16:creationId xmlns:a16="http://schemas.microsoft.com/office/drawing/2014/main" id="{6DE3D567-8D36-7E7F-209E-93136F34F80D}"/>
              </a:ext>
            </a:extLst>
          </p:cNvPr>
          <p:cNvSpPr>
            <a:spLocks noGrp="1"/>
          </p:cNvSpPr>
          <p:nvPr>
            <p:ph idx="1"/>
          </p:nvPr>
        </p:nvSpPr>
        <p:spPr>
          <a:xfrm>
            <a:off x="481269" y="793221"/>
            <a:ext cx="5630948" cy="4351338"/>
          </a:xfrm>
        </p:spPr>
        <p:txBody>
          <a:bodyPr/>
          <a:lstStyle/>
          <a:p>
            <a:r>
              <a:rPr lang="en-US" dirty="0"/>
              <a:t>Our equation form is  </a:t>
            </a:r>
          </a:p>
          <a:p>
            <a:pPr lvl="1"/>
            <a:r>
              <a:rPr lang="en-US" dirty="0"/>
              <a:t>C = corrected PM</a:t>
            </a:r>
            <a:r>
              <a:rPr lang="en-US" baseline="-25000" dirty="0"/>
              <a:t>2.5 </a:t>
            </a:r>
            <a:r>
              <a:rPr lang="en-US" dirty="0"/>
              <a:t>(</a:t>
            </a:r>
            <a:r>
              <a:rPr lang="en-US" dirty="0">
                <a:latin typeface="Symbol" panose="05050102010706020507" pitchFamily="18" charset="2"/>
              </a:rPr>
              <a:t>m</a:t>
            </a:r>
            <a:r>
              <a:rPr lang="en-US" dirty="0"/>
              <a:t>g/m</a:t>
            </a:r>
            <a:r>
              <a:rPr lang="en-US" baseline="30000" dirty="0"/>
              <a:t>3</a:t>
            </a:r>
            <a:r>
              <a:rPr lang="en-US" dirty="0"/>
              <a:t>)</a:t>
            </a:r>
          </a:p>
          <a:p>
            <a:pPr lvl="1"/>
            <a:r>
              <a:rPr lang="en-US" dirty="0"/>
              <a:t>R = Raw PM</a:t>
            </a:r>
            <a:r>
              <a:rPr lang="en-US" baseline="-25000" dirty="0"/>
              <a:t>2.5 </a:t>
            </a:r>
            <a:r>
              <a:rPr lang="en-US" dirty="0"/>
              <a:t>(</a:t>
            </a:r>
            <a:r>
              <a:rPr lang="en-US" dirty="0">
                <a:latin typeface="Symbol" panose="05050102010706020507" pitchFamily="18" charset="2"/>
              </a:rPr>
              <a:t>m</a:t>
            </a:r>
            <a:r>
              <a:rPr lang="en-US" dirty="0"/>
              <a:t>g/m</a:t>
            </a:r>
            <a:r>
              <a:rPr lang="en-US" baseline="30000" dirty="0"/>
              <a:t>3</a:t>
            </a:r>
            <a:r>
              <a:rPr lang="en-US" dirty="0"/>
              <a:t>)</a:t>
            </a:r>
            <a:endParaRPr lang="en-US" baseline="-25000" dirty="0"/>
          </a:p>
          <a:p>
            <a:pPr lvl="1"/>
            <a:r>
              <a:rPr lang="en-US" dirty="0"/>
              <a:t>RH = relative humidity (sensor internal, %)</a:t>
            </a:r>
          </a:p>
          <a:p>
            <a:r>
              <a:rPr lang="en-US" dirty="0"/>
              <a:t>R = 0-30 </a:t>
            </a:r>
            <a:r>
              <a:rPr lang="en-US" dirty="0">
                <a:latin typeface="Symbol" panose="05050102010706020507" pitchFamily="18" charset="2"/>
              </a:rPr>
              <a:t>m</a:t>
            </a:r>
            <a:r>
              <a:rPr lang="en-US" dirty="0"/>
              <a:t>g/m</a:t>
            </a:r>
            <a:r>
              <a:rPr lang="en-US" baseline="30000" dirty="0"/>
              <a:t>3</a:t>
            </a:r>
            <a:endParaRPr lang="en-US" dirty="0"/>
          </a:p>
          <a:p>
            <a:pPr lvl="1"/>
            <a:r>
              <a:rPr lang="en-US" dirty="0"/>
              <a:t>C = R*RH*a + R*b + RH*c + d</a:t>
            </a:r>
          </a:p>
          <a:p>
            <a:r>
              <a:rPr lang="en-US" dirty="0"/>
              <a:t>R &gt; 30 </a:t>
            </a:r>
            <a:r>
              <a:rPr lang="en-US" dirty="0">
                <a:latin typeface="Symbol" panose="05050102010706020507" pitchFamily="18" charset="2"/>
              </a:rPr>
              <a:t>m</a:t>
            </a:r>
            <a:r>
              <a:rPr lang="en-US" dirty="0"/>
              <a:t>g/m</a:t>
            </a:r>
            <a:r>
              <a:rPr lang="en-US" baseline="30000" dirty="0"/>
              <a:t>3</a:t>
            </a:r>
            <a:endParaRPr lang="en-US" dirty="0"/>
          </a:p>
          <a:p>
            <a:pPr lvl="1"/>
            <a:r>
              <a:rPr lang="en-US" dirty="0"/>
              <a:t>C = R*RH*e + R*f + RH*g + h</a:t>
            </a:r>
          </a:p>
          <a:p>
            <a:r>
              <a:rPr lang="en-US" dirty="0"/>
              <a:t>Static correction</a:t>
            </a:r>
          </a:p>
        </p:txBody>
      </p:sp>
      <p:sp>
        <p:nvSpPr>
          <p:cNvPr id="5" name="TextBox 4">
            <a:extLst>
              <a:ext uri="{FF2B5EF4-FFF2-40B4-BE49-F238E27FC236}">
                <a16:creationId xmlns:a16="http://schemas.microsoft.com/office/drawing/2014/main" id="{2BF77C66-8DA9-E830-3B83-5388E506ED46}"/>
              </a:ext>
            </a:extLst>
          </p:cNvPr>
          <p:cNvSpPr txBox="1"/>
          <p:nvPr/>
        </p:nvSpPr>
        <p:spPr>
          <a:xfrm>
            <a:off x="328389" y="5380672"/>
            <a:ext cx="11321067" cy="1477328"/>
          </a:xfrm>
          <a:prstGeom prst="rect">
            <a:avLst/>
          </a:prstGeom>
          <a:solidFill>
            <a:srgbClr val="7030A0"/>
          </a:solidFill>
        </p:spPr>
        <p:txBody>
          <a:bodyPr wrap="square" lIns="91440" tIns="45720" rIns="91440" bIns="45720" rtlCol="0" anchor="t">
            <a:spAutoFit/>
          </a:bodyPr>
          <a:lstStyle/>
          <a:p>
            <a:pPr marL="285750" indent="-285750">
              <a:buFont typeface="Arial" panose="020B0604020202020204" pitchFamily="34" charset="0"/>
              <a:buChar char="•"/>
            </a:pPr>
            <a:r>
              <a:rPr lang="en-US" dirty="0">
                <a:solidFill>
                  <a:schemeClr val="bg1"/>
                </a:solidFill>
              </a:rPr>
              <a:t>Please provide all equation coefficient values (i.e., a, b, c, d, etc.) or ranges of values if they differ by sensor</a:t>
            </a:r>
          </a:p>
          <a:p>
            <a:pPr marL="285750" indent="-285750">
              <a:buFont typeface="Arial" panose="020B0604020202020204" pitchFamily="34" charset="0"/>
              <a:buChar char="•"/>
            </a:pPr>
            <a:r>
              <a:rPr lang="en-US" dirty="0">
                <a:solidFill>
                  <a:schemeClr val="bg1"/>
                </a:solidFill>
              </a:rPr>
              <a:t>If it cannot be written out, please provide as many details as possible (e.g., machine learning type)</a:t>
            </a:r>
          </a:p>
          <a:p>
            <a:pPr marL="285750" indent="-285750">
              <a:buFont typeface="Arial" panose="020B0604020202020204" pitchFamily="34" charset="0"/>
              <a:buChar char="•"/>
            </a:pPr>
            <a:r>
              <a:rPr lang="en-US" dirty="0">
                <a:solidFill>
                  <a:schemeClr val="bg1"/>
                </a:solidFill>
              </a:rPr>
              <a:t>Do not provide confidential business information</a:t>
            </a:r>
            <a:endParaRPr lang="en-US" dirty="0">
              <a:solidFill>
                <a:schemeClr val="bg1"/>
              </a:solidFill>
              <a:ea typeface="Calibri"/>
              <a:cs typeface="Calibri"/>
            </a:endParaRPr>
          </a:p>
          <a:p>
            <a:pPr marL="285750" indent="-285750">
              <a:buFont typeface="Arial" panose="020B0604020202020204" pitchFamily="34" charset="0"/>
              <a:buChar char="•"/>
            </a:pPr>
            <a:r>
              <a:rPr lang="en-US" dirty="0">
                <a:solidFill>
                  <a:schemeClr val="bg1"/>
                </a:solidFill>
                <a:ea typeface="Calibri"/>
                <a:cs typeface="Calibri"/>
              </a:rPr>
              <a:t>If the equations are proprietary, then all dependent variables, and general methods should be described (e.g., machine learning, variables X, Y, Z)</a:t>
            </a:r>
          </a:p>
        </p:txBody>
      </p:sp>
      <p:sp>
        <p:nvSpPr>
          <p:cNvPr id="6" name="TextBox 5">
            <a:extLst>
              <a:ext uri="{FF2B5EF4-FFF2-40B4-BE49-F238E27FC236}">
                <a16:creationId xmlns:a16="http://schemas.microsoft.com/office/drawing/2014/main" id="{82F1FFB2-1AEF-66CE-E7BB-9028AFC6FDA9}"/>
              </a:ext>
            </a:extLst>
          </p:cNvPr>
          <p:cNvSpPr txBox="1"/>
          <p:nvPr/>
        </p:nvSpPr>
        <p:spPr>
          <a:xfrm>
            <a:off x="6360260" y="138098"/>
            <a:ext cx="5831740" cy="5078313"/>
          </a:xfrm>
          <a:prstGeom prst="rect">
            <a:avLst/>
          </a:prstGeom>
          <a:solidFill>
            <a:srgbClr val="7030A0"/>
          </a:solidFill>
        </p:spPr>
        <p:txBody>
          <a:bodyPr wrap="square" lIns="91440" tIns="45720" rIns="91440" bIns="45720" rtlCol="0" anchor="t">
            <a:spAutoFit/>
          </a:bodyPr>
          <a:lstStyle/>
          <a:p>
            <a:pPr fontAlgn="base"/>
            <a:r>
              <a:rPr lang="en-US">
                <a:solidFill>
                  <a:schemeClr val="bg1"/>
                </a:solidFill>
              </a:rPr>
              <a:t>Data correction approach (if applicable), including:  </a:t>
            </a:r>
          </a:p>
          <a:p>
            <a:pPr marL="285750" indent="-285750" fontAlgn="base">
              <a:buFont typeface="Arial" panose="020B0604020202020204" pitchFamily="34" charset="0"/>
              <a:buChar char="•"/>
            </a:pPr>
            <a:r>
              <a:rPr lang="en-US">
                <a:solidFill>
                  <a:schemeClr val="bg1"/>
                </a:solidFill>
              </a:rPr>
              <a:t> Procedure used to correct the data including: </a:t>
            </a:r>
          </a:p>
          <a:p>
            <a:pPr marL="742950" lvl="1" indent="-285750" fontAlgn="base">
              <a:buFont typeface="Arial" panose="020B0604020202020204" pitchFamily="34" charset="0"/>
              <a:buChar char="•"/>
            </a:pPr>
            <a:r>
              <a:rPr lang="en-US">
                <a:solidFill>
                  <a:schemeClr val="bg1"/>
                </a:solidFill>
              </a:rPr>
              <a:t>[a] how the data are corrected (e.g., manufacturer derived multilinear correction), </a:t>
            </a:r>
          </a:p>
          <a:p>
            <a:pPr marL="742950" lvl="1" indent="-285750" fontAlgn="base">
              <a:buFont typeface="Arial" panose="020B0604020202020204" pitchFamily="34" charset="0"/>
              <a:buChar char="•"/>
            </a:pPr>
            <a:r>
              <a:rPr lang="en-US">
                <a:solidFill>
                  <a:schemeClr val="bg1"/>
                </a:solidFill>
              </a:rPr>
              <a:t>[b] variables used to correct the data (e.g., RH, T), </a:t>
            </a:r>
          </a:p>
          <a:p>
            <a:pPr marL="742950" lvl="1" indent="-285750" fontAlgn="base">
              <a:buFont typeface="Arial" panose="020B0604020202020204" pitchFamily="34" charset="0"/>
              <a:buChar char="•"/>
            </a:pPr>
            <a:r>
              <a:rPr lang="en-US">
                <a:solidFill>
                  <a:schemeClr val="bg1"/>
                </a:solidFill>
              </a:rPr>
              <a:t>[c] where the correction variable(s) comes from (e.g., on-board RH sensor), and </a:t>
            </a:r>
          </a:p>
          <a:p>
            <a:pPr marL="742950" lvl="1" indent="-285750" fontAlgn="base">
              <a:buFont typeface="Arial" panose="020B0604020202020204" pitchFamily="34" charset="0"/>
              <a:buChar char="•"/>
            </a:pPr>
            <a:r>
              <a:rPr lang="en-US">
                <a:solidFill>
                  <a:schemeClr val="bg1"/>
                </a:solidFill>
              </a:rPr>
              <a:t>[d] how the data are validated or calibrated (e.g., RH sensor is calibrated by the manufacturer)  </a:t>
            </a:r>
          </a:p>
          <a:p>
            <a:pPr marL="285750" indent="-285750" fontAlgn="base">
              <a:buFont typeface="Arial" panose="020B0604020202020204" pitchFamily="34" charset="0"/>
              <a:buChar char="•"/>
            </a:pPr>
            <a:r>
              <a:rPr lang="en-US">
                <a:solidFill>
                  <a:schemeClr val="bg1"/>
                </a:solidFill>
              </a:rPr>
              <a:t>If the way data are corrected does not change and is static, record this information and any mathematical approaches used </a:t>
            </a:r>
          </a:p>
          <a:p>
            <a:pPr marL="285750" indent="-285750" fontAlgn="base">
              <a:buFont typeface="Arial" panose="020B0604020202020204" pitchFamily="34" charset="0"/>
              <a:buChar char="•"/>
            </a:pPr>
            <a:r>
              <a:rPr lang="en-US">
                <a:solidFill>
                  <a:schemeClr val="bg1"/>
                </a:solidFill>
              </a:rPr>
              <a:t>If the way data are corrected changes or is a dynamic process, record the following: </a:t>
            </a:r>
          </a:p>
          <a:p>
            <a:pPr marL="742950" lvl="1" indent="-285750" fontAlgn="base">
              <a:buFont typeface="Arial" panose="020B0604020202020204" pitchFamily="34" charset="0"/>
              <a:buChar char="•"/>
            </a:pPr>
            <a:r>
              <a:rPr lang="en-US">
                <a:solidFill>
                  <a:schemeClr val="bg1"/>
                </a:solidFill>
              </a:rPr>
              <a:t>(a) when the process changes, </a:t>
            </a:r>
          </a:p>
          <a:p>
            <a:pPr marL="742950" lvl="1" indent="-285750" fontAlgn="base">
              <a:buFont typeface="Arial" panose="020B0604020202020204" pitchFamily="34" charset="0"/>
              <a:buChar char="•"/>
            </a:pPr>
            <a:r>
              <a:rPr lang="en-US">
                <a:solidFill>
                  <a:schemeClr val="bg1"/>
                </a:solidFill>
              </a:rPr>
              <a:t>(b) why the process changes, </a:t>
            </a:r>
          </a:p>
          <a:p>
            <a:pPr marL="742950" lvl="1" indent="-285750" fontAlgn="base">
              <a:buFont typeface="Arial" panose="020B0604020202020204" pitchFamily="34" charset="0"/>
              <a:buChar char="•"/>
            </a:pPr>
            <a:r>
              <a:rPr lang="en-US">
                <a:solidFill>
                  <a:schemeClr val="bg1"/>
                </a:solidFill>
              </a:rPr>
              <a:t>(c) how/where changes are recorded, and </a:t>
            </a:r>
          </a:p>
          <a:p>
            <a:pPr marL="742950" lvl="1" indent="-285750" fontAlgn="base">
              <a:buFont typeface="Arial" panose="020B0604020202020204" pitchFamily="34" charset="0"/>
              <a:buChar char="•"/>
            </a:pPr>
            <a:r>
              <a:rPr lang="en-US">
                <a:solidFill>
                  <a:schemeClr val="bg1"/>
                </a:solidFill>
              </a:rPr>
              <a:t>(d) how the correction method is validated</a:t>
            </a:r>
          </a:p>
        </p:txBody>
      </p:sp>
      <p:sp>
        <p:nvSpPr>
          <p:cNvPr id="7" name="Slide Number Placeholder 6">
            <a:extLst>
              <a:ext uri="{FF2B5EF4-FFF2-40B4-BE49-F238E27FC236}">
                <a16:creationId xmlns:a16="http://schemas.microsoft.com/office/drawing/2014/main" id="{672A1EE7-20F8-6168-A0F0-08B9D289DEEC}"/>
              </a:ext>
            </a:extLst>
          </p:cNvPr>
          <p:cNvSpPr>
            <a:spLocks noGrp="1"/>
          </p:cNvSpPr>
          <p:nvPr>
            <p:ph type="sldNum" sz="quarter" idx="12"/>
          </p:nvPr>
        </p:nvSpPr>
        <p:spPr>
          <a:xfrm>
            <a:off x="9369552" y="6356350"/>
            <a:ext cx="2743200" cy="365125"/>
          </a:xfrm>
        </p:spPr>
        <p:txBody>
          <a:bodyPr/>
          <a:lstStyle/>
          <a:p>
            <a:fld id="{07775C0A-6478-4EC4-B91F-3EBE5A925727}" type="slidenum">
              <a:rPr lang="en-US" smtClean="0"/>
              <a:t>17</a:t>
            </a:fld>
            <a:endParaRPr lang="en-US" dirty="0"/>
          </a:p>
        </p:txBody>
      </p:sp>
    </p:spTree>
    <p:extLst>
      <p:ext uri="{BB962C8B-B14F-4D97-AF65-F5344CB8AC3E}">
        <p14:creationId xmlns:p14="http://schemas.microsoft.com/office/powerpoint/2010/main" val="1739071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4B72-0CBB-963D-09C0-749ED024F565}"/>
              </a:ext>
            </a:extLst>
          </p:cNvPr>
          <p:cNvSpPr>
            <a:spLocks noGrp="1"/>
          </p:cNvSpPr>
          <p:nvPr>
            <p:ph type="title"/>
          </p:nvPr>
        </p:nvSpPr>
        <p:spPr>
          <a:xfrm>
            <a:off x="110939" y="230654"/>
            <a:ext cx="3775262" cy="1325563"/>
          </a:xfrm>
        </p:spPr>
        <p:txBody>
          <a:bodyPr>
            <a:normAutofit fontScale="90000"/>
          </a:bodyPr>
          <a:lstStyle/>
          <a:p>
            <a:r>
              <a:rPr lang="en-US" dirty="0"/>
              <a:t>Correction Development Range</a:t>
            </a:r>
          </a:p>
        </p:txBody>
      </p:sp>
      <p:pic>
        <p:nvPicPr>
          <p:cNvPr id="9" name="Content Placeholder 8" descr="Scatterplot of the Relative Humidity (0-100%) on the x axis versus the monitor PM2.5 concentration on the Y axis. there is good coverage form 15-90% RH from roughly 0-100 ug/m3 but very few high concentration points from 100-1500 only in the ~40-70% concentration range">
            <a:extLst>
              <a:ext uri="{FF2B5EF4-FFF2-40B4-BE49-F238E27FC236}">
                <a16:creationId xmlns:a16="http://schemas.microsoft.com/office/drawing/2014/main" id="{4702F005-FE49-2C88-C906-59D9C51CCA8F}"/>
              </a:ext>
            </a:extLst>
          </p:cNvPr>
          <p:cNvPicPr>
            <a:picLocks noGrp="1" noChangeAspect="1"/>
          </p:cNvPicPr>
          <p:nvPr>
            <p:ph idx="1"/>
          </p:nvPr>
        </p:nvPicPr>
        <p:blipFill>
          <a:blip r:embed="rId2"/>
          <a:srcRect b="17752"/>
          <a:stretch/>
        </p:blipFill>
        <p:spPr>
          <a:xfrm>
            <a:off x="7636809" y="488748"/>
            <a:ext cx="4351338" cy="3578896"/>
          </a:xfrm>
        </p:spPr>
      </p:pic>
      <p:sp>
        <p:nvSpPr>
          <p:cNvPr id="10" name="Content Placeholder 2">
            <a:extLst>
              <a:ext uri="{FF2B5EF4-FFF2-40B4-BE49-F238E27FC236}">
                <a16:creationId xmlns:a16="http://schemas.microsoft.com/office/drawing/2014/main" id="{78AF3AEB-CD30-BAE3-580D-2408AA8297A9}"/>
              </a:ext>
            </a:extLst>
          </p:cNvPr>
          <p:cNvSpPr txBox="1">
            <a:spLocks/>
          </p:cNvSpPr>
          <p:nvPr/>
        </p:nvSpPr>
        <p:spPr>
          <a:xfrm>
            <a:off x="809625" y="2583392"/>
            <a:ext cx="6128208" cy="40338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Since our equation considers the interaction between PM</a:t>
            </a:r>
            <a:r>
              <a:rPr lang="en-US" baseline="-25000" dirty="0"/>
              <a:t>2.5</a:t>
            </a:r>
            <a:r>
              <a:rPr lang="en-US" dirty="0"/>
              <a:t> and RH we have provided a plot illustrating the combination of conditions experienced during training</a:t>
            </a:r>
          </a:p>
          <a:p>
            <a:r>
              <a:rPr lang="en-US" dirty="0"/>
              <a:t>The dataset used for correction development</a:t>
            </a:r>
          </a:p>
          <a:p>
            <a:pPr lvl="1"/>
            <a:r>
              <a:rPr lang="en-US" dirty="0"/>
              <a:t>Was independent of the collocation dataset evaluated</a:t>
            </a:r>
          </a:p>
          <a:p>
            <a:pPr lvl="2"/>
            <a:r>
              <a:rPr lang="en-US" dirty="0"/>
              <a:t>Different sites were used</a:t>
            </a:r>
          </a:p>
          <a:p>
            <a:pPr lvl="2"/>
            <a:r>
              <a:rPr lang="en-US" dirty="0"/>
              <a:t>The same sites were used but date X-Y used for correction and Y-Z used for evaluation</a:t>
            </a:r>
          </a:p>
          <a:p>
            <a:pPr lvl="1"/>
            <a:endParaRPr lang="en-US" dirty="0"/>
          </a:p>
          <a:p>
            <a:pPr lvl="1"/>
            <a:endParaRPr lang="en-US" dirty="0"/>
          </a:p>
        </p:txBody>
      </p:sp>
      <p:sp>
        <p:nvSpPr>
          <p:cNvPr id="12" name="Right Brace 11">
            <a:extLst>
              <a:ext uri="{FF2B5EF4-FFF2-40B4-BE49-F238E27FC236}">
                <a16:creationId xmlns:a16="http://schemas.microsoft.com/office/drawing/2014/main" id="{F55BB4F5-02F9-8605-2D95-AB0291E6FCA5}"/>
              </a:ext>
              <a:ext uri="{C183D7F6-B498-43B3-948B-1728B52AA6E4}">
                <adec:decorative xmlns:adec="http://schemas.microsoft.com/office/drawing/2017/decorative" val="1"/>
              </a:ext>
            </a:extLst>
          </p:cNvPr>
          <p:cNvSpPr/>
          <p:nvPr/>
        </p:nvSpPr>
        <p:spPr>
          <a:xfrm>
            <a:off x="6657975" y="4762499"/>
            <a:ext cx="406213" cy="1538007"/>
          </a:xfrm>
          <a:prstGeom prst="rightBrace">
            <a:avLst/>
          </a:prstGeom>
          <a:ln w="571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17FAE974-E2BA-32A0-45B1-9CF43F5ED6E1}"/>
              </a:ext>
            </a:extLst>
          </p:cNvPr>
          <p:cNvSpPr txBox="1"/>
          <p:nvPr/>
        </p:nvSpPr>
        <p:spPr>
          <a:xfrm>
            <a:off x="7070912" y="5012392"/>
            <a:ext cx="4444813" cy="923330"/>
          </a:xfrm>
          <a:prstGeom prst="rect">
            <a:avLst/>
          </a:prstGeom>
          <a:solidFill>
            <a:srgbClr val="7030A0"/>
          </a:solidFill>
        </p:spPr>
        <p:txBody>
          <a:bodyPr wrap="square" rtlCol="0">
            <a:spAutoFit/>
          </a:bodyPr>
          <a:lstStyle/>
          <a:p>
            <a:r>
              <a:rPr lang="en-US">
                <a:solidFill>
                  <a:schemeClr val="bg1"/>
                </a:solidFill>
              </a:rPr>
              <a:t>Describe how this correction dataset compares to your collocation dataset. Examples are shown here. </a:t>
            </a:r>
            <a:endParaRPr lang="en-US" strike="sngStrike">
              <a:solidFill>
                <a:srgbClr val="FF0000"/>
              </a:solidFill>
            </a:endParaRPr>
          </a:p>
        </p:txBody>
      </p:sp>
      <p:sp>
        <p:nvSpPr>
          <p:cNvPr id="4" name="TextBox 3">
            <a:extLst>
              <a:ext uri="{FF2B5EF4-FFF2-40B4-BE49-F238E27FC236}">
                <a16:creationId xmlns:a16="http://schemas.microsoft.com/office/drawing/2014/main" id="{D544F278-8573-9BF2-2F06-214DDCCDDC67}"/>
              </a:ext>
            </a:extLst>
          </p:cNvPr>
          <p:cNvSpPr txBox="1"/>
          <p:nvPr/>
        </p:nvSpPr>
        <p:spPr>
          <a:xfrm>
            <a:off x="3087157" y="2117"/>
            <a:ext cx="4552951" cy="2585323"/>
          </a:xfrm>
          <a:prstGeom prst="rect">
            <a:avLst/>
          </a:prstGeom>
          <a:solidFill>
            <a:srgbClr val="7030A0"/>
          </a:solidFill>
        </p:spPr>
        <p:txBody>
          <a:bodyPr wrap="square" lIns="91440" tIns="45720" rIns="91440" bIns="45720" rtlCol="0" anchor="t">
            <a:spAutoFit/>
          </a:bodyPr>
          <a:lstStyle/>
          <a:p>
            <a:r>
              <a:rPr lang="en-US">
                <a:solidFill>
                  <a:schemeClr val="bg1"/>
                </a:solidFill>
              </a:rPr>
              <a:t>If more than 2 variables are used more plots will be needed to show the relationship between all variables. For example, if the equation includes PM</a:t>
            </a:r>
            <a:r>
              <a:rPr lang="en-US" baseline="-25000">
                <a:solidFill>
                  <a:schemeClr val="bg1"/>
                </a:solidFill>
              </a:rPr>
              <a:t>2.5</a:t>
            </a:r>
            <a:r>
              <a:rPr lang="en-US">
                <a:solidFill>
                  <a:schemeClr val="bg1"/>
                </a:solidFill>
              </a:rPr>
              <a:t>, RH, and Temperature. Plots of PM</a:t>
            </a:r>
            <a:r>
              <a:rPr lang="en-US" baseline="-25000">
                <a:solidFill>
                  <a:schemeClr val="bg1"/>
                </a:solidFill>
              </a:rPr>
              <a:t>2.5</a:t>
            </a:r>
            <a:r>
              <a:rPr lang="en-US">
                <a:solidFill>
                  <a:schemeClr val="bg1"/>
                </a:solidFill>
              </a:rPr>
              <a:t> v RH, PM</a:t>
            </a:r>
            <a:r>
              <a:rPr lang="en-US" baseline="-25000">
                <a:solidFill>
                  <a:schemeClr val="bg1"/>
                </a:solidFill>
              </a:rPr>
              <a:t>2.5</a:t>
            </a:r>
            <a:r>
              <a:rPr lang="en-US">
                <a:solidFill>
                  <a:schemeClr val="bg1"/>
                </a:solidFill>
              </a:rPr>
              <a:t> v T, and T v RH. Multiple slides may be needed. Colors may indicate site or a 3</a:t>
            </a:r>
            <a:r>
              <a:rPr lang="en-US" baseline="30000">
                <a:solidFill>
                  <a:schemeClr val="bg1"/>
                </a:solidFill>
              </a:rPr>
              <a:t>rd</a:t>
            </a:r>
            <a:r>
              <a:rPr lang="en-US">
                <a:solidFill>
                  <a:schemeClr val="bg1"/>
                </a:solidFill>
              </a:rPr>
              <a:t> variable.</a:t>
            </a:r>
          </a:p>
          <a:p>
            <a:r>
              <a:rPr lang="en-US">
                <a:solidFill>
                  <a:schemeClr val="bg1"/>
                </a:solidFill>
              </a:rPr>
              <a:t>Note: What data is used (e.g., monitor vs sensor)</a:t>
            </a:r>
          </a:p>
        </p:txBody>
      </p:sp>
      <p:sp>
        <p:nvSpPr>
          <p:cNvPr id="6" name="TextBox 5">
            <a:extLst>
              <a:ext uri="{FF2B5EF4-FFF2-40B4-BE49-F238E27FC236}">
                <a16:creationId xmlns:a16="http://schemas.microsoft.com/office/drawing/2014/main" id="{68651ADA-4030-2B9D-4F0D-B4DA8E87D59E}"/>
              </a:ext>
            </a:extLst>
          </p:cNvPr>
          <p:cNvSpPr txBox="1"/>
          <p:nvPr/>
        </p:nvSpPr>
        <p:spPr>
          <a:xfrm rot="16200000">
            <a:off x="7353825" y="3307377"/>
            <a:ext cx="818557" cy="307777"/>
          </a:xfrm>
          <a:prstGeom prst="rect">
            <a:avLst/>
          </a:prstGeom>
          <a:noFill/>
        </p:spPr>
        <p:txBody>
          <a:bodyPr wrap="none" rtlCol="0">
            <a:spAutoFit/>
          </a:bodyPr>
          <a:lstStyle/>
          <a:p>
            <a:r>
              <a:rPr lang="en-US" sz="1400" b="1"/>
              <a:t>Monitor</a:t>
            </a:r>
          </a:p>
        </p:txBody>
      </p:sp>
      <p:sp>
        <p:nvSpPr>
          <p:cNvPr id="5" name="Slide Number Placeholder 4">
            <a:extLst>
              <a:ext uri="{FF2B5EF4-FFF2-40B4-BE49-F238E27FC236}">
                <a16:creationId xmlns:a16="http://schemas.microsoft.com/office/drawing/2014/main" id="{0955BDC6-F886-3043-C8E9-94A413451ECA}"/>
              </a:ext>
            </a:extLst>
          </p:cNvPr>
          <p:cNvSpPr>
            <a:spLocks noGrp="1"/>
          </p:cNvSpPr>
          <p:nvPr>
            <p:ph type="sldNum" sz="quarter" idx="12"/>
          </p:nvPr>
        </p:nvSpPr>
        <p:spPr/>
        <p:txBody>
          <a:bodyPr/>
          <a:lstStyle/>
          <a:p>
            <a:fld id="{07775C0A-6478-4EC4-B91F-3EBE5A925727}" type="slidenum">
              <a:rPr lang="en-US" smtClean="0"/>
              <a:t>18</a:t>
            </a:fld>
            <a:endParaRPr lang="en-US"/>
          </a:p>
        </p:txBody>
      </p:sp>
    </p:spTree>
    <p:extLst>
      <p:ext uri="{BB962C8B-B14F-4D97-AF65-F5344CB8AC3E}">
        <p14:creationId xmlns:p14="http://schemas.microsoft.com/office/powerpoint/2010/main" val="624116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C41EB-80BB-9E46-E948-9473D094A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78552-346C-0306-43A4-A4631192C120}"/>
              </a:ext>
            </a:extLst>
          </p:cNvPr>
          <p:cNvSpPr>
            <a:spLocks noGrp="1"/>
          </p:cNvSpPr>
          <p:nvPr>
            <p:ph type="title"/>
          </p:nvPr>
        </p:nvSpPr>
        <p:spPr>
          <a:xfrm>
            <a:off x="838200" y="365126"/>
            <a:ext cx="10515600" cy="836146"/>
          </a:xfrm>
        </p:spPr>
        <p:txBody>
          <a:bodyPr/>
          <a:lstStyle/>
          <a:p>
            <a:r>
              <a:rPr lang="en-US" dirty="0"/>
              <a:t>Correction Extrapolation</a:t>
            </a:r>
          </a:p>
        </p:txBody>
      </p:sp>
      <p:sp>
        <p:nvSpPr>
          <p:cNvPr id="3" name="Content Placeholder 2">
            <a:extLst>
              <a:ext uri="{FF2B5EF4-FFF2-40B4-BE49-F238E27FC236}">
                <a16:creationId xmlns:a16="http://schemas.microsoft.com/office/drawing/2014/main" id="{7938C836-3138-A5E2-8F1A-2E00BA320FED}"/>
              </a:ext>
            </a:extLst>
          </p:cNvPr>
          <p:cNvSpPr>
            <a:spLocks noGrp="1"/>
          </p:cNvSpPr>
          <p:nvPr>
            <p:ph idx="1"/>
          </p:nvPr>
        </p:nvSpPr>
        <p:spPr>
          <a:xfrm>
            <a:off x="720156" y="1201272"/>
            <a:ext cx="5194399" cy="4351338"/>
          </a:xfrm>
        </p:spPr>
        <p:txBody>
          <a:bodyPr/>
          <a:lstStyle/>
          <a:p>
            <a:r>
              <a:rPr lang="en-US" dirty="0"/>
              <a:t>The influence of RH varies as a function of PM</a:t>
            </a:r>
            <a:r>
              <a:rPr lang="en-US" baseline="-25000" dirty="0"/>
              <a:t>2.5</a:t>
            </a:r>
            <a:r>
              <a:rPr lang="en-US" dirty="0"/>
              <a:t> concentration</a:t>
            </a:r>
          </a:p>
        </p:txBody>
      </p:sp>
      <p:sp>
        <p:nvSpPr>
          <p:cNvPr id="6" name="TextBox 5">
            <a:extLst>
              <a:ext uri="{FF2B5EF4-FFF2-40B4-BE49-F238E27FC236}">
                <a16:creationId xmlns:a16="http://schemas.microsoft.com/office/drawing/2014/main" id="{B46D4FB4-8E1E-697C-7ACC-F32250B46073}"/>
              </a:ext>
            </a:extLst>
          </p:cNvPr>
          <p:cNvSpPr txBox="1"/>
          <p:nvPr/>
        </p:nvSpPr>
        <p:spPr>
          <a:xfrm>
            <a:off x="642714" y="2609213"/>
            <a:ext cx="3424461" cy="646331"/>
          </a:xfrm>
          <a:prstGeom prst="rect">
            <a:avLst/>
          </a:prstGeom>
          <a:solidFill>
            <a:srgbClr val="7030A0"/>
          </a:solidFill>
        </p:spPr>
        <p:txBody>
          <a:bodyPr wrap="square" lIns="91440" tIns="45720" rIns="91440" bIns="45720" rtlCol="0" anchor="t">
            <a:spAutoFit/>
          </a:bodyPr>
          <a:lstStyle/>
          <a:p>
            <a:r>
              <a:rPr lang="en-US">
                <a:solidFill>
                  <a:schemeClr val="bg1"/>
                </a:solidFill>
              </a:rPr>
              <a:t>If corrections differ for different sensor provide a few examples</a:t>
            </a:r>
            <a:endParaRPr lang="en-US">
              <a:solidFill>
                <a:schemeClr val="bg1"/>
              </a:solidFill>
              <a:ea typeface="Calibri"/>
              <a:cs typeface="Calibri"/>
            </a:endParaRPr>
          </a:p>
        </p:txBody>
      </p:sp>
      <p:pic>
        <p:nvPicPr>
          <p:cNvPr id="7" name="Picture 6" descr="Image showing how the raw sensor PM2.5 converts to corrected PM2.5 at different RH (0, 50, 100). Figure a shows 0-100 ug/m3 while B) shows 0-1500 ug/m3. Nonlinearity is shown at lower concetrations.">
            <a:extLst>
              <a:ext uri="{FF2B5EF4-FFF2-40B4-BE49-F238E27FC236}">
                <a16:creationId xmlns:a16="http://schemas.microsoft.com/office/drawing/2014/main" id="{5BC3DC2F-0083-198B-A8D9-4D9D7A869E59}"/>
              </a:ext>
            </a:extLst>
          </p:cNvPr>
          <p:cNvPicPr>
            <a:picLocks noChangeAspect="1"/>
          </p:cNvPicPr>
          <p:nvPr/>
        </p:nvPicPr>
        <p:blipFill>
          <a:blip r:embed="rId2"/>
          <a:stretch>
            <a:fillRect/>
          </a:stretch>
        </p:blipFill>
        <p:spPr>
          <a:xfrm>
            <a:off x="6096000" y="1201272"/>
            <a:ext cx="5502117" cy="3848433"/>
          </a:xfrm>
          <a:prstGeom prst="rect">
            <a:avLst/>
          </a:prstGeom>
        </p:spPr>
      </p:pic>
      <p:sp>
        <p:nvSpPr>
          <p:cNvPr id="5" name="TextBox 4">
            <a:extLst>
              <a:ext uri="{FF2B5EF4-FFF2-40B4-BE49-F238E27FC236}">
                <a16:creationId xmlns:a16="http://schemas.microsoft.com/office/drawing/2014/main" id="{FC49C1C8-A8BB-D239-B265-EA511E98F40C}"/>
              </a:ext>
            </a:extLst>
          </p:cNvPr>
          <p:cNvSpPr txBox="1"/>
          <p:nvPr/>
        </p:nvSpPr>
        <p:spPr>
          <a:xfrm>
            <a:off x="6182139" y="5352413"/>
            <a:ext cx="5333587" cy="923330"/>
          </a:xfrm>
          <a:prstGeom prst="rect">
            <a:avLst/>
          </a:prstGeom>
          <a:solidFill>
            <a:srgbClr val="7030A0"/>
          </a:solidFill>
        </p:spPr>
        <p:txBody>
          <a:bodyPr wrap="square" lIns="91440" tIns="45720" rIns="91440" bIns="45720" rtlCol="0" anchor="t">
            <a:spAutoFit/>
          </a:bodyPr>
          <a:lstStyle/>
          <a:p>
            <a:r>
              <a:rPr lang="en-US">
                <a:solidFill>
                  <a:schemeClr val="bg1"/>
                </a:solidFill>
              </a:rPr>
              <a:t>This is trying to understand how the model will perform at all expected combinations of variables even those not experienced during testing.</a:t>
            </a:r>
            <a:endParaRPr lang="en-US">
              <a:solidFill>
                <a:schemeClr val="bg1"/>
              </a:solidFill>
              <a:ea typeface="Calibri"/>
              <a:cs typeface="Calibri"/>
            </a:endParaRPr>
          </a:p>
        </p:txBody>
      </p:sp>
      <p:sp>
        <p:nvSpPr>
          <p:cNvPr id="8" name="Slide Number Placeholder 7">
            <a:extLst>
              <a:ext uri="{FF2B5EF4-FFF2-40B4-BE49-F238E27FC236}">
                <a16:creationId xmlns:a16="http://schemas.microsoft.com/office/drawing/2014/main" id="{EBB3E0F5-7554-21F0-31B3-1971029B0EAD}"/>
              </a:ext>
            </a:extLst>
          </p:cNvPr>
          <p:cNvSpPr>
            <a:spLocks noGrp="1"/>
          </p:cNvSpPr>
          <p:nvPr>
            <p:ph type="sldNum" sz="quarter" idx="12"/>
          </p:nvPr>
        </p:nvSpPr>
        <p:spPr/>
        <p:txBody>
          <a:bodyPr/>
          <a:lstStyle/>
          <a:p>
            <a:fld id="{07775C0A-6478-4EC4-B91F-3EBE5A925727}" type="slidenum">
              <a:rPr lang="en-US" smtClean="0"/>
              <a:t>19</a:t>
            </a:fld>
            <a:endParaRPr lang="en-US"/>
          </a:p>
        </p:txBody>
      </p:sp>
    </p:spTree>
    <p:extLst>
      <p:ext uri="{BB962C8B-B14F-4D97-AF65-F5344CB8AC3E}">
        <p14:creationId xmlns:p14="http://schemas.microsoft.com/office/powerpoint/2010/main" val="539194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4BF5CC-084F-ED45-BE3C-E4BAC1FCD4CE}"/>
              </a:ext>
            </a:extLst>
          </p:cNvPr>
          <p:cNvSpPr>
            <a:spLocks noGrp="1"/>
          </p:cNvSpPr>
          <p:nvPr>
            <p:ph type="title"/>
          </p:nvPr>
        </p:nvSpPr>
        <p:spPr>
          <a:xfrm>
            <a:off x="502919" y="332204"/>
            <a:ext cx="10515600" cy="1325563"/>
          </a:xfrm>
        </p:spPr>
        <p:txBody>
          <a:bodyPr/>
          <a:lstStyle/>
          <a:p>
            <a:r>
              <a:rPr lang="en-US" dirty="0"/>
              <a:t>Purpose and Anticipated Use of this Slide Set</a:t>
            </a:r>
          </a:p>
        </p:txBody>
      </p:sp>
      <p:sp>
        <p:nvSpPr>
          <p:cNvPr id="7" name="TextBox 6">
            <a:extLst>
              <a:ext uri="{FF2B5EF4-FFF2-40B4-BE49-F238E27FC236}">
                <a16:creationId xmlns:a16="http://schemas.microsoft.com/office/drawing/2014/main" id="{923677C3-767A-9622-B937-037247B8ADBA}"/>
              </a:ext>
            </a:extLst>
          </p:cNvPr>
          <p:cNvSpPr txBox="1"/>
          <p:nvPr/>
        </p:nvSpPr>
        <p:spPr>
          <a:xfrm>
            <a:off x="3629025" y="-6350"/>
            <a:ext cx="5868936" cy="338554"/>
          </a:xfrm>
          <a:prstGeom prst="rect">
            <a:avLst/>
          </a:prstGeom>
          <a:solidFill>
            <a:srgbClr val="0070C0"/>
          </a:solidFill>
        </p:spPr>
        <p:txBody>
          <a:bodyPr wrap="square" rtlCol="0">
            <a:spAutoFit/>
          </a:bodyPr>
          <a:lstStyle/>
          <a:p>
            <a:r>
              <a:rPr lang="en-US" sz="1600" b="1">
                <a:solidFill>
                  <a:schemeClr val="bg1"/>
                </a:solidFill>
              </a:rPr>
              <a:t>Informational slide only – do not include in actual submission</a:t>
            </a:r>
          </a:p>
        </p:txBody>
      </p:sp>
      <p:sp>
        <p:nvSpPr>
          <p:cNvPr id="5" name="Content Placeholder 4">
            <a:extLst>
              <a:ext uri="{FF2B5EF4-FFF2-40B4-BE49-F238E27FC236}">
                <a16:creationId xmlns:a16="http://schemas.microsoft.com/office/drawing/2014/main" id="{4E465DCF-847C-2345-99A0-4071D1879182}"/>
              </a:ext>
            </a:extLst>
          </p:cNvPr>
          <p:cNvSpPr>
            <a:spLocks noGrp="1"/>
          </p:cNvSpPr>
          <p:nvPr>
            <p:ph idx="1"/>
          </p:nvPr>
        </p:nvSpPr>
        <p:spPr>
          <a:xfrm>
            <a:off x="516835" y="1480930"/>
            <a:ext cx="11270973" cy="5044866"/>
          </a:xfrm>
        </p:spPr>
        <p:txBody>
          <a:bodyPr vert="horz" lIns="91440" tIns="45720" rIns="91440" bIns="45720" rtlCol="0" anchor="t">
            <a:normAutofit lnSpcReduction="10000"/>
          </a:bodyPr>
          <a:lstStyle/>
          <a:p>
            <a:pPr marL="0" indent="0">
              <a:buNone/>
            </a:pPr>
            <a:r>
              <a:rPr lang="en-US" sz="3100" b="1" dirty="0"/>
              <a:t>Purpose</a:t>
            </a:r>
          </a:p>
          <a:p>
            <a:r>
              <a:rPr lang="en-US" dirty="0"/>
              <a:t>This slide set provides an example of the level of detail requested in applications for inclusion of air sensor networks on the Fire and Smoke Map (FASM).</a:t>
            </a:r>
          </a:p>
          <a:p>
            <a:pPr marL="0" indent="0">
              <a:buNone/>
            </a:pPr>
            <a:r>
              <a:rPr lang="en-US" sz="3100" b="1" dirty="0"/>
              <a:t>How will this slide set be used? </a:t>
            </a:r>
            <a:endParaRPr lang="en-US" sz="3100" b="1" dirty="0">
              <a:ea typeface="Calibri"/>
              <a:cs typeface="Calibri"/>
            </a:endParaRPr>
          </a:p>
          <a:p>
            <a:pPr lvl="1"/>
            <a:r>
              <a:rPr lang="en-US" dirty="0"/>
              <a:t>Serves as the application package for the FASM technical review team.</a:t>
            </a:r>
            <a:endParaRPr lang="en-US" dirty="0">
              <a:ea typeface="Calibri"/>
              <a:cs typeface="Calibri"/>
            </a:endParaRPr>
          </a:p>
          <a:p>
            <a:pPr lvl="1"/>
            <a:r>
              <a:rPr lang="en-US" dirty="0"/>
              <a:t>Will be presented to other Partners (e.g., larger FASM team, management, EPA Regions, and State, local, and Tribal Agencies) as the approval process moves along.</a:t>
            </a:r>
            <a:endParaRPr lang="en-US" dirty="0">
              <a:ea typeface="Calibri"/>
              <a:cs typeface="Calibri"/>
            </a:endParaRPr>
          </a:p>
          <a:p>
            <a:pPr lvl="1"/>
            <a:r>
              <a:rPr lang="en-US" dirty="0"/>
              <a:t>Approved applicants should post this slide set publicly.</a:t>
            </a:r>
            <a:endParaRPr lang="en-US" dirty="0">
              <a:ea typeface="Calibri"/>
              <a:cs typeface="Calibri"/>
            </a:endParaRPr>
          </a:p>
          <a:p>
            <a:pPr lvl="1"/>
            <a:r>
              <a:rPr lang="en-US" dirty="0">
                <a:ea typeface="Calibri"/>
                <a:cs typeface="Calibri"/>
              </a:rPr>
              <a:t>Applicants can include links to other publicly available information that give more detail on any information in this slide set (e.g., API documentation, quality assurance).</a:t>
            </a:r>
          </a:p>
        </p:txBody>
      </p:sp>
      <p:sp>
        <p:nvSpPr>
          <p:cNvPr id="8" name="Slide Number Placeholder 4">
            <a:extLst>
              <a:ext uri="{FF2B5EF4-FFF2-40B4-BE49-F238E27FC236}">
                <a16:creationId xmlns:a16="http://schemas.microsoft.com/office/drawing/2014/main" id="{305D5147-C212-1E19-AD93-D5E301B9D863}"/>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775C0A-6478-4EC4-B91F-3EBE5A925727}" type="slidenum">
              <a:rPr lang="en-US" smtClean="0"/>
              <a:pPr/>
              <a:t>2</a:t>
            </a:fld>
            <a:endParaRPr lang="en-US" dirty="0"/>
          </a:p>
        </p:txBody>
      </p:sp>
    </p:spTree>
    <p:extLst>
      <p:ext uri="{BB962C8B-B14F-4D97-AF65-F5344CB8AC3E}">
        <p14:creationId xmlns:p14="http://schemas.microsoft.com/office/powerpoint/2010/main" val="1211831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4D3A0-7031-658E-E6B8-ED441C568AEF}"/>
              </a:ext>
            </a:extLst>
          </p:cNvPr>
          <p:cNvSpPr>
            <a:spLocks noGrp="1"/>
          </p:cNvSpPr>
          <p:nvPr>
            <p:ph type="title"/>
          </p:nvPr>
        </p:nvSpPr>
        <p:spPr/>
        <p:txBody>
          <a:bodyPr/>
          <a:lstStyle/>
          <a:p>
            <a:r>
              <a:rPr lang="en-US" dirty="0"/>
              <a:t>Data flow and timing</a:t>
            </a:r>
          </a:p>
        </p:txBody>
      </p:sp>
      <p:pic>
        <p:nvPicPr>
          <p:cNvPr id="5" name="Content Placeholder 4">
            <a:extLst>
              <a:ext uri="{FF2B5EF4-FFF2-40B4-BE49-F238E27FC236}">
                <a16:creationId xmlns:a16="http://schemas.microsoft.com/office/drawing/2014/main" id="{DFF0F224-B89F-0B0F-4467-ED544511B54C}"/>
              </a:ext>
              <a:ext uri="{C183D7F6-B498-43B3-948B-1728B52AA6E4}">
                <adec:decorative xmlns:adec="http://schemas.microsoft.com/office/drawing/2017/decorative" val="1"/>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2608440" y="1536110"/>
            <a:ext cx="914400" cy="914400"/>
          </a:xfrm>
        </p:spPr>
      </p:pic>
      <p:pic>
        <p:nvPicPr>
          <p:cNvPr id="7" name="Graphic 6">
            <a:extLst>
              <a:ext uri="{FF2B5EF4-FFF2-40B4-BE49-F238E27FC236}">
                <a16:creationId xmlns:a16="http://schemas.microsoft.com/office/drawing/2014/main" id="{EA6CC109-C7C8-E36A-E982-CE95DC8A6DA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78295" y="1578409"/>
            <a:ext cx="914400" cy="914400"/>
          </a:xfrm>
          <a:prstGeom prst="rect">
            <a:avLst/>
          </a:prstGeom>
        </p:spPr>
      </p:pic>
      <p:pic>
        <p:nvPicPr>
          <p:cNvPr id="9" name="Graphic 8">
            <a:extLst>
              <a:ext uri="{FF2B5EF4-FFF2-40B4-BE49-F238E27FC236}">
                <a16:creationId xmlns:a16="http://schemas.microsoft.com/office/drawing/2014/main" id="{DAD631CD-5A9B-F3D8-6A48-E2A3A73E115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82779" y="1522572"/>
            <a:ext cx="914400" cy="914400"/>
          </a:xfrm>
          <a:prstGeom prst="rect">
            <a:avLst/>
          </a:prstGeom>
        </p:spPr>
      </p:pic>
      <p:sp>
        <p:nvSpPr>
          <p:cNvPr id="11" name="TextBox 10">
            <a:extLst>
              <a:ext uri="{FF2B5EF4-FFF2-40B4-BE49-F238E27FC236}">
                <a16:creationId xmlns:a16="http://schemas.microsoft.com/office/drawing/2014/main" id="{A562D363-8317-C0B7-3F06-844597BC1385}"/>
              </a:ext>
            </a:extLst>
          </p:cNvPr>
          <p:cNvSpPr txBox="1"/>
          <p:nvPr/>
        </p:nvSpPr>
        <p:spPr>
          <a:xfrm>
            <a:off x="1051560" y="2066544"/>
            <a:ext cx="1550168" cy="369332"/>
          </a:xfrm>
          <a:prstGeom prst="rect">
            <a:avLst/>
          </a:prstGeom>
          <a:noFill/>
        </p:spPr>
        <p:txBody>
          <a:bodyPr wrap="none" rtlCol="0">
            <a:spAutoFit/>
          </a:bodyPr>
          <a:lstStyle/>
          <a:p>
            <a:r>
              <a:rPr lang="en-US"/>
              <a:t>On the device</a:t>
            </a:r>
          </a:p>
        </p:txBody>
      </p:sp>
      <p:sp>
        <p:nvSpPr>
          <p:cNvPr id="13" name="Rectangle 12">
            <a:extLst>
              <a:ext uri="{FF2B5EF4-FFF2-40B4-BE49-F238E27FC236}">
                <a16:creationId xmlns:a16="http://schemas.microsoft.com/office/drawing/2014/main" id="{55091AB8-5235-C11F-829B-BCD7FAB7011D}"/>
              </a:ext>
            </a:extLst>
          </p:cNvPr>
          <p:cNvSpPr/>
          <p:nvPr/>
        </p:nvSpPr>
        <p:spPr>
          <a:xfrm>
            <a:off x="835902" y="2468880"/>
            <a:ext cx="3036735" cy="38619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panose="020B0604020202020204" pitchFamily="34" charset="0"/>
              <a:buChar char="•"/>
            </a:pPr>
            <a:r>
              <a:rPr lang="en-US">
                <a:solidFill>
                  <a:schemeClr val="tx1"/>
                </a:solidFill>
              </a:rPr>
              <a:t>Collecting X data points for X seconds/ hour and then averaging to Y and then sending to the cloud</a:t>
            </a:r>
          </a:p>
          <a:p>
            <a:pPr marL="285750" indent="-285750">
              <a:buFont typeface="Arial" panose="020B0604020202020204" pitchFamily="34" charset="0"/>
              <a:buChar char="•"/>
            </a:pPr>
            <a:r>
              <a:rPr lang="en-US">
                <a:solidFill>
                  <a:schemeClr val="tx1"/>
                </a:solidFill>
              </a:rPr>
              <a:t>Correction applied?</a:t>
            </a:r>
          </a:p>
          <a:p>
            <a:pPr marL="285750" indent="-285750">
              <a:buFont typeface="Arial" panose="020B0604020202020204" pitchFamily="34" charset="0"/>
              <a:buChar char="•"/>
            </a:pPr>
            <a:r>
              <a:rPr lang="en-US">
                <a:solidFill>
                  <a:schemeClr val="tx1"/>
                </a:solidFill>
              </a:rPr>
              <a:t>If the transmition is interrupted</a:t>
            </a:r>
          </a:p>
          <a:p>
            <a:pPr marL="742950" lvl="1" indent="-285750">
              <a:buFont typeface="Arial" panose="020B0604020202020204" pitchFamily="34" charset="0"/>
              <a:buChar char="•"/>
            </a:pPr>
            <a:r>
              <a:rPr lang="en-US">
                <a:solidFill>
                  <a:schemeClr val="tx1"/>
                </a:solidFill>
              </a:rPr>
              <a:t>Will be resent when connected</a:t>
            </a:r>
          </a:p>
          <a:p>
            <a:pPr marL="742950" lvl="1" indent="-285750">
              <a:buFont typeface="Arial" panose="020B0604020202020204" pitchFamily="34" charset="0"/>
              <a:buChar char="•"/>
            </a:pPr>
            <a:r>
              <a:rPr lang="en-US">
                <a:solidFill>
                  <a:schemeClr val="tx1"/>
                </a:solidFill>
              </a:rPr>
              <a:t>Will be sent if reconnect within X min</a:t>
            </a:r>
          </a:p>
          <a:p>
            <a:pPr marL="742950" lvl="1" indent="-285750">
              <a:buFont typeface="Arial" panose="020B0604020202020204" pitchFamily="34" charset="0"/>
              <a:buChar char="•"/>
            </a:pPr>
            <a:r>
              <a:rPr lang="en-US">
                <a:solidFill>
                  <a:schemeClr val="tx1"/>
                </a:solidFill>
              </a:rPr>
              <a:t>Will be lost</a:t>
            </a:r>
          </a:p>
        </p:txBody>
      </p:sp>
      <p:sp>
        <p:nvSpPr>
          <p:cNvPr id="14" name="TextBox 13">
            <a:extLst>
              <a:ext uri="{FF2B5EF4-FFF2-40B4-BE49-F238E27FC236}">
                <a16:creationId xmlns:a16="http://schemas.microsoft.com/office/drawing/2014/main" id="{0E3E2E4C-2763-7B60-A909-9356200B3A5D}"/>
              </a:ext>
            </a:extLst>
          </p:cNvPr>
          <p:cNvSpPr txBox="1"/>
          <p:nvPr/>
        </p:nvSpPr>
        <p:spPr>
          <a:xfrm>
            <a:off x="4130040" y="2100072"/>
            <a:ext cx="1353256" cy="369332"/>
          </a:xfrm>
          <a:prstGeom prst="rect">
            <a:avLst/>
          </a:prstGeom>
          <a:noFill/>
        </p:spPr>
        <p:txBody>
          <a:bodyPr wrap="none" rtlCol="0">
            <a:spAutoFit/>
          </a:bodyPr>
          <a:lstStyle/>
          <a:p>
            <a:r>
              <a:rPr lang="en-US"/>
              <a:t>In the cloud</a:t>
            </a:r>
          </a:p>
        </p:txBody>
      </p:sp>
      <p:sp>
        <p:nvSpPr>
          <p:cNvPr id="18" name="Rectangle 17">
            <a:extLst>
              <a:ext uri="{FF2B5EF4-FFF2-40B4-BE49-F238E27FC236}">
                <a16:creationId xmlns:a16="http://schemas.microsoft.com/office/drawing/2014/main" id="{9668D446-156E-A83B-66D8-D6F9206D7B7D}"/>
              </a:ext>
            </a:extLst>
          </p:cNvPr>
          <p:cNvSpPr/>
          <p:nvPr/>
        </p:nvSpPr>
        <p:spPr>
          <a:xfrm>
            <a:off x="4212336" y="2474976"/>
            <a:ext cx="2606040" cy="336499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panose="020B0604020202020204" pitchFamily="34" charset="0"/>
              <a:buChar char="•"/>
            </a:pPr>
            <a:r>
              <a:rPr lang="en-US">
                <a:solidFill>
                  <a:schemeClr val="tx1"/>
                </a:solidFill>
              </a:rPr>
              <a:t>Outliers removed</a:t>
            </a:r>
          </a:p>
          <a:p>
            <a:pPr marL="285750" indent="-285750">
              <a:buFont typeface="Arial" panose="020B0604020202020204" pitchFamily="34" charset="0"/>
              <a:buChar char="•"/>
            </a:pPr>
            <a:r>
              <a:rPr lang="en-US">
                <a:solidFill>
                  <a:schemeClr val="tx1"/>
                </a:solidFill>
              </a:rPr>
              <a:t>Correction applied?</a:t>
            </a:r>
          </a:p>
          <a:p>
            <a:pPr marL="285750" indent="-285750">
              <a:buFont typeface="Arial" panose="020B0604020202020204" pitchFamily="34" charset="0"/>
              <a:buChar char="•"/>
            </a:pPr>
            <a:r>
              <a:rPr lang="en-US">
                <a:solidFill>
                  <a:schemeClr val="tx1"/>
                </a:solidFill>
              </a:rPr>
              <a:t>Data averaged to 10-min and hourly</a:t>
            </a:r>
          </a:p>
        </p:txBody>
      </p:sp>
      <p:sp>
        <p:nvSpPr>
          <p:cNvPr id="16" name="TextBox 15">
            <a:extLst>
              <a:ext uri="{FF2B5EF4-FFF2-40B4-BE49-F238E27FC236}">
                <a16:creationId xmlns:a16="http://schemas.microsoft.com/office/drawing/2014/main" id="{04AB5B8F-734A-B129-317A-E81DBFBE1DC6}"/>
              </a:ext>
            </a:extLst>
          </p:cNvPr>
          <p:cNvSpPr txBox="1"/>
          <p:nvPr/>
        </p:nvSpPr>
        <p:spPr>
          <a:xfrm>
            <a:off x="7327392" y="2014728"/>
            <a:ext cx="1162498" cy="369332"/>
          </a:xfrm>
          <a:prstGeom prst="rect">
            <a:avLst/>
          </a:prstGeom>
          <a:noFill/>
        </p:spPr>
        <p:txBody>
          <a:bodyPr wrap="none" rtlCol="0">
            <a:spAutoFit/>
          </a:bodyPr>
          <a:lstStyle/>
          <a:p>
            <a:r>
              <a:rPr lang="en-US"/>
              <a:t>Final data</a:t>
            </a:r>
          </a:p>
        </p:txBody>
      </p:sp>
      <p:sp>
        <p:nvSpPr>
          <p:cNvPr id="19" name="Rectangle 18">
            <a:extLst>
              <a:ext uri="{FF2B5EF4-FFF2-40B4-BE49-F238E27FC236}">
                <a16:creationId xmlns:a16="http://schemas.microsoft.com/office/drawing/2014/main" id="{C1BE5488-B67E-B110-A044-5C7450424314}"/>
              </a:ext>
            </a:extLst>
          </p:cNvPr>
          <p:cNvSpPr/>
          <p:nvPr/>
        </p:nvSpPr>
        <p:spPr>
          <a:xfrm>
            <a:off x="7330440" y="2484120"/>
            <a:ext cx="2606040" cy="336499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panose="020B0604020202020204" pitchFamily="34" charset="0"/>
              <a:buChar char="•"/>
            </a:pPr>
            <a:r>
              <a:rPr lang="en-US">
                <a:solidFill>
                  <a:schemeClr val="tx1"/>
                </a:solidFill>
              </a:rPr>
              <a:t>QC’d dataset available 5 minutes after collection (e.g., data collected from 8:00 –8:10 available at 8:15)</a:t>
            </a:r>
          </a:p>
        </p:txBody>
      </p:sp>
      <p:sp>
        <p:nvSpPr>
          <p:cNvPr id="3" name="Slide Number Placeholder 2">
            <a:extLst>
              <a:ext uri="{FF2B5EF4-FFF2-40B4-BE49-F238E27FC236}">
                <a16:creationId xmlns:a16="http://schemas.microsoft.com/office/drawing/2014/main" id="{8961A1BA-461A-5B07-2587-42B24C12E2CD}"/>
              </a:ext>
            </a:extLst>
          </p:cNvPr>
          <p:cNvSpPr>
            <a:spLocks noGrp="1"/>
          </p:cNvSpPr>
          <p:nvPr>
            <p:ph type="sldNum" sz="quarter" idx="12"/>
          </p:nvPr>
        </p:nvSpPr>
        <p:spPr/>
        <p:txBody>
          <a:bodyPr/>
          <a:lstStyle/>
          <a:p>
            <a:fld id="{07775C0A-6478-4EC4-B91F-3EBE5A925727}" type="slidenum">
              <a:rPr lang="en-US" smtClean="0"/>
              <a:t>20</a:t>
            </a:fld>
            <a:endParaRPr lang="en-US"/>
          </a:p>
        </p:txBody>
      </p:sp>
    </p:spTree>
    <p:extLst>
      <p:ext uri="{BB962C8B-B14F-4D97-AF65-F5344CB8AC3E}">
        <p14:creationId xmlns:p14="http://schemas.microsoft.com/office/powerpoint/2010/main" val="3518219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7B875-EF25-E9DE-9E40-67C1E667F0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08F7EF-2B9F-1333-EFF6-5A537449FFE2}"/>
              </a:ext>
            </a:extLst>
          </p:cNvPr>
          <p:cNvSpPr>
            <a:spLocks noGrp="1"/>
          </p:cNvSpPr>
          <p:nvPr>
            <p:ph type="title"/>
          </p:nvPr>
        </p:nvSpPr>
        <p:spPr/>
        <p:txBody>
          <a:bodyPr/>
          <a:lstStyle/>
          <a:p>
            <a:r>
              <a:rPr lang="en-US" dirty="0"/>
              <a:t>Sensor performance from true collocation results</a:t>
            </a:r>
          </a:p>
        </p:txBody>
      </p:sp>
      <p:sp>
        <p:nvSpPr>
          <p:cNvPr id="5" name="Text Placeholder 4">
            <a:extLst>
              <a:ext uri="{FF2B5EF4-FFF2-40B4-BE49-F238E27FC236}">
                <a16:creationId xmlns:a16="http://schemas.microsoft.com/office/drawing/2014/main" id="{356D7F14-7236-A43D-FD99-B77137C69B11}"/>
              </a:ext>
            </a:extLst>
          </p:cNvPr>
          <p:cNvSpPr>
            <a:spLocks noGrp="1"/>
          </p:cNvSpPr>
          <p:nvPr>
            <p:ph type="body" idx="1"/>
          </p:nvPr>
        </p:nvSpPr>
        <p:spPr/>
        <p:txBody>
          <a:bodyPr/>
          <a:lstStyle/>
          <a:p>
            <a:r>
              <a:rPr lang="en-US" dirty="0"/>
              <a:t>(Requested in Acceptance Protocol, Step 3,</a:t>
            </a:r>
            <a:r>
              <a:rPr lang="en-US" dirty="0">
                <a:solidFill>
                  <a:srgbClr val="FF0000"/>
                </a:solidFill>
              </a:rPr>
              <a:t> </a:t>
            </a:r>
            <a:r>
              <a:rPr lang="en-US" dirty="0"/>
              <a:t>Table 3)</a:t>
            </a:r>
          </a:p>
        </p:txBody>
      </p:sp>
      <p:sp>
        <p:nvSpPr>
          <p:cNvPr id="6" name="Slide Number Placeholder 3">
            <a:extLst>
              <a:ext uri="{FF2B5EF4-FFF2-40B4-BE49-F238E27FC236}">
                <a16:creationId xmlns:a16="http://schemas.microsoft.com/office/drawing/2014/main" id="{6F9C1C14-137A-AC61-9208-FA0351660A87}"/>
              </a:ext>
            </a:extLst>
          </p:cNvPr>
          <p:cNvSpPr>
            <a:spLocks noGrp="1"/>
          </p:cNvSpPr>
          <p:nvPr>
            <p:ph type="sldNum" sz="quarter" idx="12"/>
          </p:nvPr>
        </p:nvSpPr>
        <p:spPr/>
        <p:txBody>
          <a:bodyPr/>
          <a:lstStyle/>
          <a:p>
            <a:fld id="{8D9C3B4F-4B7B-9A4F-9F3C-3A4901A33979}" type="slidenum">
              <a:rPr lang="en-US" smtClean="0"/>
              <a:t>21</a:t>
            </a:fld>
            <a:endParaRPr lang="en-US"/>
          </a:p>
        </p:txBody>
      </p:sp>
      <p:sp>
        <p:nvSpPr>
          <p:cNvPr id="2" name="TextBox 1">
            <a:extLst>
              <a:ext uri="{FF2B5EF4-FFF2-40B4-BE49-F238E27FC236}">
                <a16:creationId xmlns:a16="http://schemas.microsoft.com/office/drawing/2014/main" id="{183559F6-F1CB-B9A8-35A4-66CA09073F2A}"/>
              </a:ext>
            </a:extLst>
          </p:cNvPr>
          <p:cNvSpPr txBox="1"/>
          <p:nvPr/>
        </p:nvSpPr>
        <p:spPr>
          <a:xfrm>
            <a:off x="7251887" y="1440517"/>
            <a:ext cx="3720353" cy="1200329"/>
          </a:xfrm>
          <a:prstGeom prst="rect">
            <a:avLst/>
          </a:prstGeom>
          <a:solidFill>
            <a:srgbClr val="7030A0"/>
          </a:solidFill>
        </p:spPr>
        <p:txBody>
          <a:bodyPr wrap="square" lIns="91440" tIns="45720" rIns="91440" bIns="45720" rtlCol="0" anchor="t">
            <a:spAutoFit/>
          </a:bodyPr>
          <a:lstStyle/>
          <a:p>
            <a:r>
              <a:rPr lang="en-US">
                <a:solidFill>
                  <a:schemeClr val="bg1"/>
                </a:solidFill>
              </a:rPr>
              <a:t>True Collocation Definition: sensors installed on-site or at the fence line of air monitoring sites or alongside temporary smoke monitors</a:t>
            </a:r>
            <a:endParaRPr lang="en-US" strike="sngStrike">
              <a:solidFill>
                <a:schemeClr val="bg1"/>
              </a:solidFill>
            </a:endParaRPr>
          </a:p>
        </p:txBody>
      </p:sp>
    </p:spTree>
    <p:extLst>
      <p:ext uri="{BB962C8B-B14F-4D97-AF65-F5344CB8AC3E}">
        <p14:creationId xmlns:p14="http://schemas.microsoft.com/office/powerpoint/2010/main" val="3293745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907E7-3EA7-2DD1-CC96-7C8919166CC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C66F4E-C0CE-80F9-F25E-73E74A596B82}"/>
              </a:ext>
            </a:extLst>
          </p:cNvPr>
          <p:cNvSpPr>
            <a:spLocks noGrp="1"/>
          </p:cNvSpPr>
          <p:nvPr>
            <p:ph type="title"/>
          </p:nvPr>
        </p:nvSpPr>
        <p:spPr>
          <a:xfrm>
            <a:off x="838200" y="365125"/>
            <a:ext cx="10515600" cy="787155"/>
          </a:xfrm>
        </p:spPr>
        <p:txBody>
          <a:bodyPr/>
          <a:lstStyle/>
          <a:p>
            <a:r>
              <a:rPr lang="en-US" dirty="0"/>
              <a:t>Collocation Sites</a:t>
            </a:r>
          </a:p>
        </p:txBody>
      </p:sp>
      <p:pic>
        <p:nvPicPr>
          <p:cNvPr id="7" name="Picture 6" descr="Map of US regions from NOAA with stars where sensors are collocated in Alaska, Northwest, West, 2 in the southwest, and one in the southeast.">
            <a:extLst>
              <a:ext uri="{FF2B5EF4-FFF2-40B4-BE49-F238E27FC236}">
                <a16:creationId xmlns:a16="http://schemas.microsoft.com/office/drawing/2014/main" id="{806C9BB0-788F-3621-F7A7-984423D811A3}"/>
              </a:ext>
            </a:extLst>
          </p:cNvPr>
          <p:cNvPicPr>
            <a:picLocks noChangeAspect="1"/>
          </p:cNvPicPr>
          <p:nvPr/>
        </p:nvPicPr>
        <p:blipFill>
          <a:blip r:embed="rId2"/>
          <a:stretch>
            <a:fillRect/>
          </a:stretch>
        </p:blipFill>
        <p:spPr>
          <a:xfrm>
            <a:off x="2234372" y="1280632"/>
            <a:ext cx="6900297" cy="3908912"/>
          </a:xfrm>
          <a:prstGeom prst="rect">
            <a:avLst/>
          </a:prstGeom>
        </p:spPr>
      </p:pic>
      <p:sp>
        <p:nvSpPr>
          <p:cNvPr id="9" name="TextBox 8">
            <a:extLst>
              <a:ext uri="{FF2B5EF4-FFF2-40B4-BE49-F238E27FC236}">
                <a16:creationId xmlns:a16="http://schemas.microsoft.com/office/drawing/2014/main" id="{F91C936C-942D-15DC-5EF6-3D6C17E68B74}"/>
              </a:ext>
            </a:extLst>
          </p:cNvPr>
          <p:cNvSpPr txBox="1"/>
          <p:nvPr/>
        </p:nvSpPr>
        <p:spPr>
          <a:xfrm>
            <a:off x="4510704" y="5320109"/>
            <a:ext cx="6344816" cy="276999"/>
          </a:xfrm>
          <a:prstGeom prst="rect">
            <a:avLst/>
          </a:prstGeom>
          <a:noFill/>
        </p:spPr>
        <p:txBody>
          <a:bodyPr wrap="square">
            <a:spAutoFit/>
          </a:bodyPr>
          <a:lstStyle/>
          <a:p>
            <a:r>
              <a:rPr lang="en-US" sz="1200"/>
              <a:t>Image source: https://www.ncei.noaa.gov/access/monitoring/reference-maps/us-climate-regions</a:t>
            </a:r>
          </a:p>
        </p:txBody>
      </p:sp>
      <p:pic>
        <p:nvPicPr>
          <p:cNvPr id="11" name="Picture 10">
            <a:extLst>
              <a:ext uri="{FF2B5EF4-FFF2-40B4-BE49-F238E27FC236}">
                <a16:creationId xmlns:a16="http://schemas.microsoft.com/office/drawing/2014/main" id="{997414A7-D1B2-E17B-73EA-14C1F2064665}"/>
              </a:ext>
              <a:ext uri="{C183D7F6-B498-43B3-948B-1728B52AA6E4}">
                <adec:decorative xmlns:adec="http://schemas.microsoft.com/office/drawing/2017/decorative" val="1"/>
              </a:ext>
            </a:extLst>
          </p:cNvPr>
          <p:cNvPicPr>
            <a:picLocks noChangeAspect="1"/>
          </p:cNvPicPr>
          <p:nvPr/>
        </p:nvPicPr>
        <p:blipFill>
          <a:blip r:embed="rId3"/>
          <a:srcRect l="23989"/>
          <a:stretch/>
        </p:blipFill>
        <p:spPr>
          <a:xfrm>
            <a:off x="130629" y="992295"/>
            <a:ext cx="2103743" cy="1789641"/>
          </a:xfrm>
          <a:prstGeom prst="rect">
            <a:avLst/>
          </a:prstGeom>
        </p:spPr>
      </p:pic>
      <p:pic>
        <p:nvPicPr>
          <p:cNvPr id="13" name="Picture 12" descr="Map of Hawaii with no collocations">
            <a:extLst>
              <a:ext uri="{FF2B5EF4-FFF2-40B4-BE49-F238E27FC236}">
                <a16:creationId xmlns:a16="http://schemas.microsoft.com/office/drawing/2014/main" id="{E80DE73A-6F9D-7416-08FD-10D87BDDA93B}"/>
              </a:ext>
            </a:extLst>
          </p:cNvPr>
          <p:cNvPicPr>
            <a:picLocks noChangeAspect="1"/>
          </p:cNvPicPr>
          <p:nvPr/>
        </p:nvPicPr>
        <p:blipFill>
          <a:blip r:embed="rId4"/>
          <a:stretch>
            <a:fillRect/>
          </a:stretch>
        </p:blipFill>
        <p:spPr>
          <a:xfrm>
            <a:off x="487603" y="3688498"/>
            <a:ext cx="1746769" cy="1051453"/>
          </a:xfrm>
          <a:prstGeom prst="rect">
            <a:avLst/>
          </a:prstGeom>
        </p:spPr>
      </p:pic>
      <p:sp>
        <p:nvSpPr>
          <p:cNvPr id="14" name="Star: 5 Points 13">
            <a:extLst>
              <a:ext uri="{FF2B5EF4-FFF2-40B4-BE49-F238E27FC236}">
                <a16:creationId xmlns:a16="http://schemas.microsoft.com/office/drawing/2014/main" id="{E6A7DB6A-A43C-6154-F8DF-D01F03B19623}"/>
              </a:ext>
              <a:ext uri="{C183D7F6-B498-43B3-948B-1728B52AA6E4}">
                <adec:decorative xmlns:adec="http://schemas.microsoft.com/office/drawing/2017/decorative" val="1"/>
              </a:ext>
            </a:extLst>
          </p:cNvPr>
          <p:cNvSpPr/>
          <p:nvPr/>
        </p:nvSpPr>
        <p:spPr>
          <a:xfrm>
            <a:off x="1026367" y="1623527"/>
            <a:ext cx="205274" cy="195943"/>
          </a:xfrm>
          <a:prstGeom prst="star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r: 5 Points 15">
            <a:extLst>
              <a:ext uri="{FF2B5EF4-FFF2-40B4-BE49-F238E27FC236}">
                <a16:creationId xmlns:a16="http://schemas.microsoft.com/office/drawing/2014/main" id="{B455C25D-3A1F-72D0-9E4B-F99AC21AF246}"/>
              </a:ext>
              <a:ext uri="{C183D7F6-B498-43B3-948B-1728B52AA6E4}">
                <adec:decorative xmlns:adec="http://schemas.microsoft.com/office/drawing/2017/decorative" val="1"/>
              </a:ext>
            </a:extLst>
          </p:cNvPr>
          <p:cNvSpPr/>
          <p:nvPr/>
        </p:nvSpPr>
        <p:spPr>
          <a:xfrm>
            <a:off x="7043233" y="4544008"/>
            <a:ext cx="205274" cy="195943"/>
          </a:xfrm>
          <a:prstGeom prst="star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5 Points 16">
            <a:extLst>
              <a:ext uri="{FF2B5EF4-FFF2-40B4-BE49-F238E27FC236}">
                <a16:creationId xmlns:a16="http://schemas.microsoft.com/office/drawing/2014/main" id="{8AC3253B-572B-A3B0-C806-7B06CDEADEFE}"/>
              </a:ext>
              <a:ext uri="{C183D7F6-B498-43B3-948B-1728B52AA6E4}">
                <adec:decorative xmlns:adec="http://schemas.microsoft.com/office/drawing/2017/decorative" val="1"/>
              </a:ext>
            </a:extLst>
          </p:cNvPr>
          <p:cNvSpPr/>
          <p:nvPr/>
        </p:nvSpPr>
        <p:spPr>
          <a:xfrm>
            <a:off x="3117979" y="3688498"/>
            <a:ext cx="205274" cy="195943"/>
          </a:xfrm>
          <a:prstGeom prst="star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5 Points 17">
            <a:extLst>
              <a:ext uri="{FF2B5EF4-FFF2-40B4-BE49-F238E27FC236}">
                <a16:creationId xmlns:a16="http://schemas.microsoft.com/office/drawing/2014/main" id="{CE2A7CD1-582B-F4B4-B841-323564B1B452}"/>
              </a:ext>
              <a:ext uri="{C183D7F6-B498-43B3-948B-1728B52AA6E4}">
                <adec:decorative xmlns:adec="http://schemas.microsoft.com/office/drawing/2017/decorative" val="1"/>
              </a:ext>
            </a:extLst>
          </p:cNvPr>
          <p:cNvSpPr/>
          <p:nvPr/>
        </p:nvSpPr>
        <p:spPr>
          <a:xfrm>
            <a:off x="4510704" y="3140982"/>
            <a:ext cx="205274" cy="195943"/>
          </a:xfrm>
          <a:prstGeom prst="star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id="{ED59C200-30B1-4605-E18E-9FF309BF358C}"/>
              </a:ext>
              <a:ext uri="{C183D7F6-B498-43B3-948B-1728B52AA6E4}">
                <adec:decorative xmlns:adec="http://schemas.microsoft.com/office/drawing/2017/decorative" val="1"/>
              </a:ext>
            </a:extLst>
          </p:cNvPr>
          <p:cNvSpPr/>
          <p:nvPr/>
        </p:nvSpPr>
        <p:spPr>
          <a:xfrm>
            <a:off x="3833326" y="3884441"/>
            <a:ext cx="205274" cy="195943"/>
          </a:xfrm>
          <a:prstGeom prst="star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5 Points 11">
            <a:extLst>
              <a:ext uri="{FF2B5EF4-FFF2-40B4-BE49-F238E27FC236}">
                <a16:creationId xmlns:a16="http://schemas.microsoft.com/office/drawing/2014/main" id="{CCB4DE99-2C38-F321-55FD-8E62D07ED9F3}"/>
              </a:ext>
              <a:ext uri="{C183D7F6-B498-43B3-948B-1728B52AA6E4}">
                <adec:decorative xmlns:adec="http://schemas.microsoft.com/office/drawing/2017/decorative" val="1"/>
              </a:ext>
            </a:extLst>
          </p:cNvPr>
          <p:cNvSpPr/>
          <p:nvPr/>
        </p:nvSpPr>
        <p:spPr>
          <a:xfrm>
            <a:off x="2912705" y="2449580"/>
            <a:ext cx="205274" cy="195943"/>
          </a:xfrm>
          <a:prstGeom prst="star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7BCC4C-82B9-2444-A629-C410A6FE6C11}"/>
              </a:ext>
            </a:extLst>
          </p:cNvPr>
          <p:cNvSpPr txBox="1"/>
          <p:nvPr/>
        </p:nvSpPr>
        <p:spPr>
          <a:xfrm>
            <a:off x="1426464" y="4974336"/>
            <a:ext cx="1904239" cy="369332"/>
          </a:xfrm>
          <a:prstGeom prst="rect">
            <a:avLst/>
          </a:prstGeom>
          <a:noFill/>
        </p:spPr>
        <p:txBody>
          <a:bodyPr wrap="none" rtlCol="0">
            <a:spAutoFit/>
          </a:bodyPr>
          <a:lstStyle/>
          <a:p>
            <a:r>
              <a:rPr lang="en-US"/>
              <a:t> = collocation sites</a:t>
            </a:r>
          </a:p>
        </p:txBody>
      </p:sp>
      <p:sp>
        <p:nvSpPr>
          <p:cNvPr id="8" name="Star: 5 Points 7">
            <a:extLst>
              <a:ext uri="{FF2B5EF4-FFF2-40B4-BE49-F238E27FC236}">
                <a16:creationId xmlns:a16="http://schemas.microsoft.com/office/drawing/2014/main" id="{7CF81095-82C9-CDEA-B830-DF1BE5C1EF34}"/>
              </a:ext>
              <a:ext uri="{C183D7F6-B498-43B3-948B-1728B52AA6E4}">
                <adec:decorative xmlns:adec="http://schemas.microsoft.com/office/drawing/2017/decorative" val="1"/>
              </a:ext>
            </a:extLst>
          </p:cNvPr>
          <p:cNvSpPr/>
          <p:nvPr/>
        </p:nvSpPr>
        <p:spPr>
          <a:xfrm>
            <a:off x="1323827" y="5061030"/>
            <a:ext cx="205274" cy="195943"/>
          </a:xfrm>
          <a:prstGeom prst="star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3">
            <a:extLst>
              <a:ext uri="{FF2B5EF4-FFF2-40B4-BE49-F238E27FC236}">
                <a16:creationId xmlns:a16="http://schemas.microsoft.com/office/drawing/2014/main" id="{E802C419-098A-5CE0-78EA-62AEAEB60222}"/>
              </a:ext>
            </a:extLst>
          </p:cNvPr>
          <p:cNvSpPr>
            <a:spLocks noGrp="1"/>
          </p:cNvSpPr>
          <p:nvPr>
            <p:ph type="sldNum" sz="quarter" idx="12"/>
          </p:nvPr>
        </p:nvSpPr>
        <p:spPr>
          <a:xfrm>
            <a:off x="8610600" y="6356350"/>
            <a:ext cx="2743200" cy="365125"/>
          </a:xfrm>
        </p:spPr>
        <p:txBody>
          <a:bodyPr/>
          <a:lstStyle/>
          <a:p>
            <a:fld id="{8D9C3B4F-4B7B-9A4F-9F3C-3A4901A33979}" type="slidenum">
              <a:rPr lang="en-US" smtClean="0"/>
              <a:t>22</a:t>
            </a:fld>
            <a:endParaRPr lang="en-US"/>
          </a:p>
        </p:txBody>
      </p:sp>
    </p:spTree>
    <p:extLst>
      <p:ext uri="{BB962C8B-B14F-4D97-AF65-F5344CB8AC3E}">
        <p14:creationId xmlns:p14="http://schemas.microsoft.com/office/powerpoint/2010/main" val="2312695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C3314-30DE-0B12-F2C7-BC452EC18C57}"/>
              </a:ext>
            </a:extLst>
          </p:cNvPr>
          <p:cNvSpPr>
            <a:spLocks noGrp="1"/>
          </p:cNvSpPr>
          <p:nvPr>
            <p:ph type="title"/>
          </p:nvPr>
        </p:nvSpPr>
        <p:spPr>
          <a:xfrm>
            <a:off x="639793" y="133619"/>
            <a:ext cx="10515600" cy="463011"/>
          </a:xfrm>
        </p:spPr>
        <p:txBody>
          <a:bodyPr>
            <a:normAutofit fontScale="90000"/>
          </a:bodyPr>
          <a:lstStyle/>
          <a:p>
            <a:r>
              <a:rPr lang="en-US" dirty="0"/>
              <a:t>Sites: True Collocation</a:t>
            </a:r>
          </a:p>
        </p:txBody>
      </p:sp>
      <p:graphicFrame>
        <p:nvGraphicFramePr>
          <p:cNvPr id="3" name="Table 2">
            <a:extLst>
              <a:ext uri="{FF2B5EF4-FFF2-40B4-BE49-F238E27FC236}">
                <a16:creationId xmlns:a16="http://schemas.microsoft.com/office/drawing/2014/main" id="{F7119C2F-67A8-B07F-6126-282756F5A3CC}"/>
              </a:ext>
            </a:extLst>
          </p:cNvPr>
          <p:cNvGraphicFramePr>
            <a:graphicFrameLocks noGrp="1"/>
          </p:cNvGraphicFramePr>
          <p:nvPr>
            <p:extLst>
              <p:ext uri="{D42A27DB-BD31-4B8C-83A1-F6EECF244321}">
                <p14:modId xmlns:p14="http://schemas.microsoft.com/office/powerpoint/2010/main" val="2776090076"/>
              </p:ext>
            </p:extLst>
          </p:nvPr>
        </p:nvGraphicFramePr>
        <p:xfrm>
          <a:off x="508960" y="653403"/>
          <a:ext cx="11252728" cy="5333666"/>
        </p:xfrm>
        <a:graphic>
          <a:graphicData uri="http://schemas.openxmlformats.org/drawingml/2006/table">
            <a:tbl>
              <a:tblPr firstRow="1" bandRow="1">
                <a:tableStyleId>{5C22544A-7EE6-4342-B048-85BDC9FD1C3A}</a:tableStyleId>
              </a:tblPr>
              <a:tblGrid>
                <a:gridCol w="1159437">
                  <a:extLst>
                    <a:ext uri="{9D8B030D-6E8A-4147-A177-3AD203B41FA5}">
                      <a16:colId xmlns:a16="http://schemas.microsoft.com/office/drawing/2014/main" val="2691737006"/>
                    </a:ext>
                  </a:extLst>
                </a:gridCol>
                <a:gridCol w="1159437">
                  <a:extLst>
                    <a:ext uri="{9D8B030D-6E8A-4147-A177-3AD203B41FA5}">
                      <a16:colId xmlns:a16="http://schemas.microsoft.com/office/drawing/2014/main" val="1898646210"/>
                    </a:ext>
                  </a:extLst>
                </a:gridCol>
                <a:gridCol w="1766698">
                  <a:extLst>
                    <a:ext uri="{9D8B030D-6E8A-4147-A177-3AD203B41FA5}">
                      <a16:colId xmlns:a16="http://schemas.microsoft.com/office/drawing/2014/main" val="2555831623"/>
                    </a:ext>
                  </a:extLst>
                </a:gridCol>
                <a:gridCol w="1009001">
                  <a:extLst>
                    <a:ext uri="{9D8B030D-6E8A-4147-A177-3AD203B41FA5}">
                      <a16:colId xmlns:a16="http://schemas.microsoft.com/office/drawing/2014/main" val="242182603"/>
                    </a:ext>
                  </a:extLst>
                </a:gridCol>
                <a:gridCol w="1163079">
                  <a:extLst>
                    <a:ext uri="{9D8B030D-6E8A-4147-A177-3AD203B41FA5}">
                      <a16:colId xmlns:a16="http://schemas.microsoft.com/office/drawing/2014/main" val="2578265784"/>
                    </a:ext>
                  </a:extLst>
                </a:gridCol>
                <a:gridCol w="1229795">
                  <a:extLst>
                    <a:ext uri="{9D8B030D-6E8A-4147-A177-3AD203B41FA5}">
                      <a16:colId xmlns:a16="http://schemas.microsoft.com/office/drawing/2014/main" val="515118019"/>
                    </a:ext>
                  </a:extLst>
                </a:gridCol>
                <a:gridCol w="1278627">
                  <a:extLst>
                    <a:ext uri="{9D8B030D-6E8A-4147-A177-3AD203B41FA5}">
                      <a16:colId xmlns:a16="http://schemas.microsoft.com/office/drawing/2014/main" val="3943941034"/>
                    </a:ext>
                  </a:extLst>
                </a:gridCol>
                <a:gridCol w="1074674">
                  <a:extLst>
                    <a:ext uri="{9D8B030D-6E8A-4147-A177-3AD203B41FA5}">
                      <a16:colId xmlns:a16="http://schemas.microsoft.com/office/drawing/2014/main" val="637029757"/>
                    </a:ext>
                  </a:extLst>
                </a:gridCol>
                <a:gridCol w="1411980">
                  <a:extLst>
                    <a:ext uri="{9D8B030D-6E8A-4147-A177-3AD203B41FA5}">
                      <a16:colId xmlns:a16="http://schemas.microsoft.com/office/drawing/2014/main" val="3051486948"/>
                    </a:ext>
                  </a:extLst>
                </a:gridCol>
              </a:tblGrid>
              <a:tr h="632469">
                <a:tc>
                  <a:txBody>
                    <a:bodyPr/>
                    <a:lstStyle/>
                    <a:p>
                      <a:pPr lvl="0">
                        <a:buNone/>
                      </a:pPr>
                      <a:endParaRPr lang="en-US" sz="1200" b="1">
                        <a:solidFill>
                          <a:srgbClr val="FFFFFF"/>
                        </a:solidFill>
                        <a:effectLst/>
                      </a:endParaRPr>
                    </a:p>
                  </a:txBody>
                  <a:tcPr anchor="ctr">
                    <a:solidFill>
                      <a:schemeClr val="tx1"/>
                    </a:solidFill>
                  </a:tcPr>
                </a:tc>
                <a:tc>
                  <a:txBody>
                    <a:bodyPr/>
                    <a:lstStyle/>
                    <a:p>
                      <a:pPr fontAlgn="b"/>
                      <a:r>
                        <a:rPr lang="en-US" sz="1200" b="1">
                          <a:solidFill>
                            <a:srgbClr val="FFFFFF"/>
                          </a:solidFill>
                          <a:effectLst/>
                        </a:rPr>
                        <a:t>Location</a:t>
                      </a:r>
                      <a:r>
                        <a:rPr lang="en-US" sz="1200" baseline="30000"/>
                        <a:t>†</a:t>
                      </a:r>
                      <a:endParaRPr lang="en-US" sz="1200" b="1" baseline="30000">
                        <a:solidFill>
                          <a:srgbClr val="FFFFFF"/>
                        </a:solidFill>
                        <a:effectLst/>
                      </a:endParaRPr>
                    </a:p>
                  </a:txBody>
                  <a:tcPr anchor="ctr">
                    <a:solidFill>
                      <a:schemeClr val="tx1"/>
                    </a:solidFill>
                  </a:tcPr>
                </a:tc>
                <a:tc>
                  <a:txBody>
                    <a:bodyPr/>
                    <a:lstStyle/>
                    <a:p>
                      <a:pPr fontAlgn="b"/>
                      <a:r>
                        <a:rPr lang="en-US" sz="1200" b="1">
                          <a:solidFill>
                            <a:srgbClr val="FFFFFF"/>
                          </a:solidFill>
                          <a:effectLst/>
                        </a:rPr>
                        <a:t>Collocation Period</a:t>
                      </a:r>
                    </a:p>
                  </a:txBody>
                  <a:tcPr anchor="ctr">
                    <a:solidFill>
                      <a:schemeClr val="tx1"/>
                    </a:solidFill>
                  </a:tcPr>
                </a:tc>
                <a:tc>
                  <a:txBody>
                    <a:bodyPr/>
                    <a:lstStyle/>
                    <a:p>
                      <a:pPr fontAlgn="b"/>
                      <a:r>
                        <a:rPr lang="en-US" sz="1200" b="1">
                          <a:solidFill>
                            <a:srgbClr val="FFFFFF"/>
                          </a:solidFill>
                          <a:effectLst/>
                        </a:rPr>
                        <a:t>Days of data*</a:t>
                      </a:r>
                    </a:p>
                  </a:txBody>
                  <a:tcPr anchor="ctr">
                    <a:solidFill>
                      <a:schemeClr val="tx1"/>
                    </a:solidFill>
                  </a:tcPr>
                </a:tc>
                <a:tc>
                  <a:txBody>
                    <a:bodyPr/>
                    <a:lstStyle/>
                    <a:p>
                      <a:pPr fontAlgn="b"/>
                      <a:r>
                        <a:rPr lang="en-US" sz="1200" b="1">
                          <a:solidFill>
                            <a:srgbClr val="FFFFFF"/>
                          </a:solidFill>
                          <a:effectLst/>
                        </a:rPr>
                        <a:t>Number of sensors</a:t>
                      </a:r>
                    </a:p>
                  </a:txBody>
                  <a:tcPr anchor="ctr">
                    <a:solidFill>
                      <a:schemeClr val="tx1"/>
                    </a:solidFill>
                  </a:tcPr>
                </a:tc>
                <a:tc>
                  <a:txBody>
                    <a:bodyPr/>
                    <a:lstStyle/>
                    <a:p>
                      <a:pPr fontAlgn="b"/>
                      <a:r>
                        <a:rPr lang="en-US" sz="1200" b="1">
                          <a:solidFill>
                            <a:srgbClr val="FFFFFF"/>
                          </a:solidFill>
                          <a:effectLst/>
                        </a:rPr>
                        <a:t>Monitor</a:t>
                      </a:r>
                    </a:p>
                  </a:txBody>
                  <a:tcPr anchor="ctr">
                    <a:solidFill>
                      <a:schemeClr val="tx1"/>
                    </a:solidFill>
                  </a:tcPr>
                </a:tc>
                <a:tc>
                  <a:txBody>
                    <a:bodyPr/>
                    <a:lstStyle/>
                    <a:p>
                      <a:pPr fontAlgn="b"/>
                      <a:r>
                        <a:rPr lang="en-US" sz="1200" b="1">
                          <a:solidFill>
                            <a:srgbClr val="FFFFFF"/>
                          </a:solidFill>
                          <a:effectLst/>
                        </a:rPr>
                        <a:t>Hourly Temperature Range (°C)</a:t>
                      </a:r>
                    </a:p>
                  </a:txBody>
                  <a:tcPr anchor="ctr">
                    <a:solidFill>
                      <a:schemeClr val="tx1"/>
                    </a:solidFill>
                  </a:tcPr>
                </a:tc>
                <a:tc>
                  <a:txBody>
                    <a:bodyPr/>
                    <a:lstStyle/>
                    <a:p>
                      <a:pPr fontAlgn="b"/>
                      <a:r>
                        <a:rPr lang="en-US" sz="1200" b="1">
                          <a:solidFill>
                            <a:srgbClr val="FFFFFF"/>
                          </a:solidFill>
                          <a:effectLst/>
                        </a:rPr>
                        <a:t>Hourly RH Range (%)</a:t>
                      </a:r>
                    </a:p>
                  </a:txBody>
                  <a:tcPr anchor="ctr">
                    <a:solidFill>
                      <a:schemeClr val="tx1"/>
                    </a:solidFill>
                  </a:tcPr>
                </a:tc>
                <a:tc>
                  <a:txBody>
                    <a:bodyPr/>
                    <a:lstStyle/>
                    <a:p>
                      <a:pPr fontAlgn="b"/>
                      <a:r>
                        <a:rPr lang="en-US" sz="1200" b="1">
                          <a:solidFill>
                            <a:srgbClr val="FFFFFF"/>
                          </a:solidFill>
                          <a:effectLst/>
                        </a:rPr>
                        <a:t>Hourly PM</a:t>
                      </a:r>
                      <a:r>
                        <a:rPr lang="en-US" sz="1200" b="1" baseline="-25000">
                          <a:solidFill>
                            <a:srgbClr val="FFFFFF"/>
                          </a:solidFill>
                          <a:effectLst/>
                        </a:rPr>
                        <a:t>2.5</a:t>
                      </a:r>
                      <a:r>
                        <a:rPr lang="en-US" sz="1200" b="1">
                          <a:solidFill>
                            <a:srgbClr val="FFFFFF"/>
                          </a:solidFill>
                          <a:effectLst/>
                        </a:rPr>
                        <a:t> Range (µg/m³)</a:t>
                      </a:r>
                    </a:p>
                  </a:txBody>
                  <a:tcPr anchor="ctr">
                    <a:solidFill>
                      <a:schemeClr val="tx1"/>
                    </a:solidFill>
                  </a:tcPr>
                </a:tc>
                <a:extLst>
                  <a:ext uri="{0D108BD9-81ED-4DB2-BD59-A6C34878D82A}">
                    <a16:rowId xmlns:a16="http://schemas.microsoft.com/office/drawing/2014/main" val="4229652570"/>
                  </a:ext>
                </a:extLst>
              </a:tr>
              <a:tr h="898772">
                <a:tc>
                  <a:txBody>
                    <a:bodyPr/>
                    <a:lstStyle/>
                    <a:p>
                      <a:pPr lvl="0">
                        <a:buNone/>
                      </a:pPr>
                      <a:r>
                        <a:rPr lang="en-US" sz="1200" b="1"/>
                        <a:t>Criteria</a:t>
                      </a:r>
                    </a:p>
                  </a:txBody>
                  <a:tcPr anchor="ctr">
                    <a:lnB w="12700" cap="flat" cmpd="sng" algn="ctr">
                      <a:solidFill>
                        <a:schemeClr val="tx1"/>
                      </a:solidFill>
                      <a:prstDash val="solid"/>
                      <a:round/>
                      <a:headEnd type="none" w="med" len="med"/>
                      <a:tailEnd type="none" w="med" len="med"/>
                    </a:lnB>
                    <a:noFill/>
                  </a:tcPr>
                </a:tc>
                <a:tc>
                  <a:txBody>
                    <a:bodyPr/>
                    <a:lstStyle/>
                    <a:p>
                      <a:r>
                        <a:rPr lang="en-US" sz="1200" b="1">
                          <a:solidFill>
                            <a:schemeClr val="tx1"/>
                          </a:solidFill>
                        </a:rPr>
                        <a:t>≥ 4 sites, </a:t>
                      </a:r>
                      <a:r>
                        <a:rPr lang="en-US" sz="1200">
                          <a:solidFill>
                            <a:schemeClr val="tx1"/>
                          </a:solidFill>
                        </a:rPr>
                        <a:t>≥ 90 days</a:t>
                      </a:r>
                      <a:r>
                        <a:rPr lang="en-US" sz="1200" b="1">
                          <a:solidFill>
                            <a:schemeClr val="tx1"/>
                          </a:solidFill>
                        </a:rPr>
                        <a:t> </a:t>
                      </a: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a:lnSpc>
                          <a:spcPct val="100000"/>
                        </a:lnSpc>
                        <a:spcBef>
                          <a:spcPts val="0"/>
                        </a:spcBef>
                        <a:spcAft>
                          <a:spcPts val="0"/>
                        </a:spcAft>
                        <a:buNone/>
                      </a:pPr>
                      <a:endParaRPr lang="en-US" sz="1200" b="1" i="0" u="none" strike="noStrike" noProof="0">
                        <a:solidFill>
                          <a:schemeClr val="tx1"/>
                        </a:solidFill>
                        <a:latin typeface="Calibri"/>
                      </a:endParaRP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a:solidFill>
                            <a:schemeClr val="tx1"/>
                          </a:solidFill>
                        </a:rPr>
                        <a:t>≥ 4 sites,  </a:t>
                      </a:r>
                      <a:r>
                        <a:rPr lang="en-US" sz="1200" b="1">
                          <a:solidFill>
                            <a:schemeClr val="tx1"/>
                          </a:solidFill>
                          <a:effectLst/>
                        </a:rPr>
                        <a:t> </a:t>
                      </a:r>
                      <a:r>
                        <a:rPr lang="en-US" sz="1200">
                          <a:solidFill>
                            <a:schemeClr val="tx1"/>
                          </a:solidFill>
                        </a:rPr>
                        <a:t>≥ 90 days</a:t>
                      </a: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fontAlgn="b"/>
                      <a:r>
                        <a:rPr lang="en-US" sz="1200">
                          <a:solidFill>
                            <a:schemeClr val="tx1"/>
                          </a:solidFill>
                        </a:rPr>
                        <a:t>≥ 2 sites in different climates with</a:t>
                      </a:r>
                    </a:p>
                    <a:p>
                      <a:pPr fontAlgn="b"/>
                      <a:r>
                        <a:rPr lang="en-US" sz="1200">
                          <a:solidFill>
                            <a:schemeClr val="tx1"/>
                          </a:solidFill>
                        </a:rPr>
                        <a:t>≥ 3 sensors</a:t>
                      </a:r>
                      <a:endParaRPr lang="en-US" sz="1200" b="1">
                        <a:solidFill>
                          <a:schemeClr val="tx1"/>
                        </a:solidFill>
                        <a:effectLst/>
                      </a:endParaRP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fontAlgn="b"/>
                      <a:r>
                        <a:rPr lang="en-US" sz="1200" b="0">
                          <a:solidFill>
                            <a:schemeClr val="tx1"/>
                          </a:solidFill>
                          <a:effectLst/>
                        </a:rPr>
                        <a:t>FEM or temporary smoke monitor</a:t>
                      </a: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fontAlgn="b"/>
                      <a:r>
                        <a:rPr lang="en-US" sz="1200" b="0">
                          <a:solidFill>
                            <a:schemeClr val="tx1"/>
                          </a:solidFill>
                          <a:effectLst/>
                        </a:rPr>
                        <a:t>-25 - 43 </a:t>
                      </a: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fontAlgn="b"/>
                      <a:r>
                        <a:rPr lang="en-US" sz="1200" b="0">
                          <a:solidFill>
                            <a:schemeClr val="tx1"/>
                          </a:solidFill>
                          <a:effectLst/>
                        </a:rPr>
                        <a:t>5 - 100</a:t>
                      </a:r>
                      <a:endParaRPr lang="en-US" sz="1200" b="0" strike="sngStrike">
                        <a:solidFill>
                          <a:schemeClr val="tx1"/>
                        </a:solidFill>
                        <a:effectLst/>
                      </a:endParaRP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buNone/>
                      </a:pPr>
                      <a:r>
                        <a:rPr lang="en-US" sz="1100" b="0" i="0" u="none" strike="noStrike" noProof="0">
                          <a:solidFill>
                            <a:schemeClr val="tx1"/>
                          </a:solidFill>
                          <a:latin typeface="Aptos"/>
                        </a:rPr>
                        <a:t>≥ 2 sites</a:t>
                      </a:r>
                      <a:endParaRPr lang="en-US"/>
                    </a:p>
                    <a:p>
                      <a:pPr lvl="0">
                        <a:buNone/>
                      </a:pPr>
                      <a:r>
                        <a:rPr lang="en-US" sz="1200" b="0">
                          <a:solidFill>
                            <a:schemeClr val="tx1"/>
                          </a:solidFill>
                        </a:rPr>
                        <a:t>≥ 250 </a:t>
                      </a:r>
                      <a:r>
                        <a:rPr lang="en-US" sz="1100" b="0" i="0" u="none" strike="noStrike" noProof="0">
                          <a:solidFill>
                            <a:schemeClr val="tx1"/>
                          </a:solidFill>
                          <a:latin typeface="Aptos"/>
                        </a:rPr>
                        <a:t>µg/m³</a:t>
                      </a:r>
                      <a:endParaRPr lang="en-US" sz="1200" b="0">
                        <a:solidFill>
                          <a:schemeClr val="tx1"/>
                        </a:solidFill>
                        <a:effectLst/>
                      </a:endParaRP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06848329"/>
                  </a:ext>
                </a:extLst>
              </a:tr>
              <a:tr h="632469">
                <a:tc>
                  <a:txBody>
                    <a:bodyPr/>
                    <a:lstStyle/>
                    <a:p>
                      <a:pPr lvl="0">
                        <a:buNone/>
                      </a:pPr>
                      <a:endParaRPr lang="en-US" sz="1200">
                        <a:effectLst/>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fontAlgn="base"/>
                      <a:r>
                        <a:rPr lang="en-US" sz="1200">
                          <a:effectLst/>
                        </a:rPr>
                        <a:t>Fairbanks, AK</a:t>
                      </a:r>
                    </a:p>
                  </a:txBody>
                  <a:tcPr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fontAlgn="base"/>
                      <a:r>
                        <a:rPr lang="en-US" sz="1200">
                          <a:effectLst/>
                        </a:rPr>
                        <a:t>Oct 1, 2024 – </a:t>
                      </a:r>
                    </a:p>
                    <a:p>
                      <a:pPr fontAlgn="base"/>
                      <a:r>
                        <a:rPr lang="en-US" sz="1200">
                          <a:effectLst/>
                        </a:rPr>
                        <a:t>Jul 6, 2025</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fontAlgn="base"/>
                      <a:r>
                        <a:rPr lang="en-US" sz="1200">
                          <a:effectLst/>
                        </a:rPr>
                        <a:t>230</a:t>
                      </a:r>
                    </a:p>
                  </a:txBody>
                  <a:tcPr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fontAlgn="base"/>
                      <a:r>
                        <a:rPr lang="en-US" sz="1200">
                          <a:effectLst/>
                        </a:rPr>
                        <a:t>1</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fontAlgn="base"/>
                      <a:r>
                        <a:rPr lang="en-US" sz="1200">
                          <a:effectLst/>
                        </a:rPr>
                        <a:t>BAM-1022</a:t>
                      </a:r>
                    </a:p>
                  </a:txBody>
                  <a:tcPr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fontAlgn="base"/>
                      <a:r>
                        <a:rPr lang="en-US" sz="1200" b="1" u="sng">
                          <a:effectLst/>
                        </a:rPr>
                        <a:t>-34 </a:t>
                      </a:r>
                      <a:r>
                        <a:rPr lang="en-US" sz="1200">
                          <a:effectLst/>
                        </a:rPr>
                        <a:t>- 24</a:t>
                      </a:r>
                    </a:p>
                  </a:txBody>
                  <a:tcPr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fontAlgn="base"/>
                      <a:r>
                        <a:rPr lang="en-US" sz="1200">
                          <a:effectLst/>
                        </a:rPr>
                        <a:t>30 -</a:t>
                      </a:r>
                      <a:r>
                        <a:rPr lang="en-US" sz="1200" b="1">
                          <a:effectLst/>
                        </a:rPr>
                        <a:t> </a:t>
                      </a:r>
                      <a:r>
                        <a:rPr lang="en-US" sz="1200" b="1" u="sng">
                          <a:effectLst/>
                        </a:rPr>
                        <a:t>100</a:t>
                      </a:r>
                    </a:p>
                  </a:txBody>
                  <a:tcPr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fontAlgn="base"/>
                      <a:r>
                        <a:rPr lang="en-US" sz="1200">
                          <a:effectLst/>
                        </a:rPr>
                        <a:t>5 - </a:t>
                      </a:r>
                      <a:r>
                        <a:rPr lang="en-US" sz="1200" b="1" u="sng">
                          <a:effectLst/>
                        </a:rPr>
                        <a:t>400</a:t>
                      </a:r>
                    </a:p>
                  </a:txBody>
                  <a:tcPr anchor="ctr">
                    <a:lnT w="12700" cap="flat" cmpd="sng" algn="ctr">
                      <a:solidFill>
                        <a:schemeClr val="tx1"/>
                      </a:solidFill>
                      <a:prstDash val="solid"/>
                      <a:round/>
                      <a:headEnd type="none" w="med" len="med"/>
                      <a:tailEnd type="none" w="med" len="med"/>
                    </a:lnT>
                    <a:solidFill>
                      <a:schemeClr val="accent2">
                        <a:lumMod val="20000"/>
                        <a:lumOff val="80000"/>
                      </a:schemeClr>
                    </a:solidFill>
                  </a:tcPr>
                </a:tc>
                <a:extLst>
                  <a:ext uri="{0D108BD9-81ED-4DB2-BD59-A6C34878D82A}">
                    <a16:rowId xmlns:a16="http://schemas.microsoft.com/office/drawing/2014/main" val="3233702195"/>
                  </a:ext>
                </a:extLst>
              </a:tr>
              <a:tr h="632469">
                <a:tc>
                  <a:txBody>
                    <a:bodyPr/>
                    <a:lstStyle/>
                    <a:p>
                      <a:pPr lvl="0">
                        <a:buNone/>
                      </a:pPr>
                      <a:endParaRPr lang="en-US" sz="1200">
                        <a:effectLst/>
                      </a:endParaRPr>
                    </a:p>
                  </a:txBody>
                  <a:tcPr anchor="ctr">
                    <a:solidFill>
                      <a:schemeClr val="bg1"/>
                    </a:solidFill>
                  </a:tcPr>
                </a:tc>
                <a:tc>
                  <a:txBody>
                    <a:bodyPr/>
                    <a:lstStyle/>
                    <a:p>
                      <a:pPr fontAlgn="base"/>
                      <a:r>
                        <a:rPr lang="en-US" sz="1200">
                          <a:effectLst/>
                        </a:rPr>
                        <a:t>Los Angeles, CA</a:t>
                      </a:r>
                    </a:p>
                  </a:txBody>
                  <a:tcPr anchor="ctr">
                    <a:solidFill>
                      <a:schemeClr val="accent2">
                        <a:lumMod val="20000"/>
                        <a:lumOff val="80000"/>
                      </a:schemeClr>
                    </a:solidFill>
                  </a:tcPr>
                </a:tc>
                <a:tc>
                  <a:txBody>
                    <a:bodyPr/>
                    <a:lstStyle/>
                    <a:p>
                      <a:pPr fontAlgn="base"/>
                      <a:r>
                        <a:rPr lang="en-US" sz="1200">
                          <a:effectLst/>
                        </a:rPr>
                        <a:t>Mar 15, 2024 – </a:t>
                      </a:r>
                    </a:p>
                    <a:p>
                      <a:pPr fontAlgn="base"/>
                      <a:r>
                        <a:rPr lang="en-US" sz="1200">
                          <a:effectLst/>
                        </a:rPr>
                        <a:t>Jun 25, 2024</a:t>
                      </a:r>
                    </a:p>
                  </a:txBody>
                  <a:tcPr anchor="ctr">
                    <a:solidFill>
                      <a:schemeClr val="bg1"/>
                    </a:solidFill>
                  </a:tcPr>
                </a:tc>
                <a:tc>
                  <a:txBody>
                    <a:bodyPr/>
                    <a:lstStyle/>
                    <a:p>
                      <a:pPr fontAlgn="base"/>
                      <a:r>
                        <a:rPr lang="en-US" sz="1200">
                          <a:effectLst/>
                        </a:rPr>
                        <a:t>90</a:t>
                      </a:r>
                    </a:p>
                  </a:txBody>
                  <a:tcPr anchor="ctr">
                    <a:solidFill>
                      <a:schemeClr val="accent2">
                        <a:lumMod val="20000"/>
                        <a:lumOff val="80000"/>
                      </a:schemeClr>
                    </a:solidFill>
                  </a:tcPr>
                </a:tc>
                <a:tc>
                  <a:txBody>
                    <a:bodyPr/>
                    <a:lstStyle/>
                    <a:p>
                      <a:pPr fontAlgn="base"/>
                      <a:r>
                        <a:rPr lang="en-US" sz="1200">
                          <a:effectLst/>
                        </a:rPr>
                        <a:t>3</a:t>
                      </a:r>
                    </a:p>
                  </a:txBody>
                  <a:tcPr anchor="ctr">
                    <a:solidFill>
                      <a:schemeClr val="accent2">
                        <a:lumMod val="20000"/>
                        <a:lumOff val="80000"/>
                      </a:schemeClr>
                    </a:solidFill>
                  </a:tcPr>
                </a:tc>
                <a:tc>
                  <a:txBody>
                    <a:bodyPr/>
                    <a:lstStyle/>
                    <a:p>
                      <a:pPr fontAlgn="base"/>
                      <a:r>
                        <a:rPr lang="en-US" sz="1200">
                          <a:effectLst/>
                        </a:rPr>
                        <a:t>BAM-1020</a:t>
                      </a:r>
                    </a:p>
                  </a:txBody>
                  <a:tcPr anchor="ctr">
                    <a:solidFill>
                      <a:schemeClr val="accent2">
                        <a:lumMod val="20000"/>
                        <a:lumOff val="80000"/>
                      </a:schemeClr>
                    </a:solidFill>
                  </a:tcPr>
                </a:tc>
                <a:tc>
                  <a:txBody>
                    <a:bodyPr/>
                    <a:lstStyle/>
                    <a:p>
                      <a:pPr fontAlgn="base"/>
                      <a:r>
                        <a:rPr lang="en-US" sz="1200">
                          <a:effectLst/>
                        </a:rPr>
                        <a:t>10 - 35</a:t>
                      </a:r>
                    </a:p>
                  </a:txBody>
                  <a:tcPr anchor="ctr">
                    <a:solidFill>
                      <a:schemeClr val="bg1"/>
                    </a:solidFill>
                  </a:tcPr>
                </a:tc>
                <a:tc>
                  <a:txBody>
                    <a:bodyPr/>
                    <a:lstStyle/>
                    <a:p>
                      <a:pPr fontAlgn="base"/>
                      <a:r>
                        <a:rPr lang="en-US" sz="1200">
                          <a:effectLst/>
                        </a:rPr>
                        <a:t>20 - 70</a:t>
                      </a:r>
                    </a:p>
                  </a:txBody>
                  <a:tcPr anchor="ctr">
                    <a:solidFill>
                      <a:schemeClr val="bg1"/>
                    </a:solidFill>
                  </a:tcPr>
                </a:tc>
                <a:tc>
                  <a:txBody>
                    <a:bodyPr/>
                    <a:lstStyle/>
                    <a:p>
                      <a:pPr fontAlgn="base"/>
                      <a:r>
                        <a:rPr lang="en-US" sz="1200">
                          <a:effectLst/>
                        </a:rPr>
                        <a:t>10 - 100</a:t>
                      </a:r>
                    </a:p>
                  </a:txBody>
                  <a:tcPr anchor="ctr">
                    <a:solidFill>
                      <a:schemeClr val="bg1"/>
                    </a:solidFill>
                  </a:tcPr>
                </a:tc>
                <a:extLst>
                  <a:ext uri="{0D108BD9-81ED-4DB2-BD59-A6C34878D82A}">
                    <a16:rowId xmlns:a16="http://schemas.microsoft.com/office/drawing/2014/main" val="278332660"/>
                  </a:ext>
                </a:extLst>
              </a:tr>
              <a:tr h="632469">
                <a:tc>
                  <a:txBody>
                    <a:bodyPr/>
                    <a:lstStyle/>
                    <a:p>
                      <a:pPr lvl="0">
                        <a:buNone/>
                      </a:pPr>
                      <a:endParaRPr lang="en-US" sz="1200">
                        <a:effectLst/>
                      </a:endParaRPr>
                    </a:p>
                  </a:txBody>
                  <a:tcPr anchor="ctr">
                    <a:solidFill>
                      <a:schemeClr val="bg1"/>
                    </a:solidFill>
                  </a:tcPr>
                </a:tc>
                <a:tc>
                  <a:txBody>
                    <a:bodyPr/>
                    <a:lstStyle/>
                    <a:p>
                      <a:pPr fontAlgn="base"/>
                      <a:r>
                        <a:rPr lang="en-US" sz="1200">
                          <a:effectLst/>
                        </a:rPr>
                        <a:t>Tampa, FL</a:t>
                      </a:r>
                    </a:p>
                  </a:txBody>
                  <a:tcPr anchor="ctr">
                    <a:solidFill>
                      <a:schemeClr val="accent2">
                        <a:lumMod val="20000"/>
                        <a:lumOff val="80000"/>
                      </a:schemeClr>
                    </a:solidFill>
                  </a:tcPr>
                </a:tc>
                <a:tc>
                  <a:txBody>
                    <a:bodyPr/>
                    <a:lstStyle/>
                    <a:p>
                      <a:pPr fontAlgn="base"/>
                      <a:r>
                        <a:rPr lang="en-US" sz="1200">
                          <a:effectLst/>
                        </a:rPr>
                        <a:t>Mar 1, 2024 –</a:t>
                      </a:r>
                    </a:p>
                    <a:p>
                      <a:pPr fontAlgn="base"/>
                      <a:r>
                        <a:rPr lang="en-US" sz="1200">
                          <a:effectLst/>
                        </a:rPr>
                        <a:t> Oct 31, 2024</a:t>
                      </a:r>
                    </a:p>
                  </a:txBody>
                  <a:tcPr anchor="ctr">
                    <a:solidFill>
                      <a:schemeClr val="bg1"/>
                    </a:solidFill>
                  </a:tcPr>
                </a:tc>
                <a:tc>
                  <a:txBody>
                    <a:bodyPr/>
                    <a:lstStyle/>
                    <a:p>
                      <a:pPr fontAlgn="base"/>
                      <a:r>
                        <a:rPr lang="en-US" sz="1200">
                          <a:effectLst/>
                        </a:rPr>
                        <a:t>197</a:t>
                      </a:r>
                    </a:p>
                  </a:txBody>
                  <a:tcPr anchor="ctr">
                    <a:solidFill>
                      <a:schemeClr val="accent2">
                        <a:lumMod val="20000"/>
                        <a:lumOff val="80000"/>
                      </a:schemeClr>
                    </a:solidFill>
                  </a:tcPr>
                </a:tc>
                <a:tc>
                  <a:txBody>
                    <a:bodyPr/>
                    <a:lstStyle/>
                    <a:p>
                      <a:pPr fontAlgn="base"/>
                      <a:r>
                        <a:rPr lang="en-US" sz="1200">
                          <a:effectLst/>
                        </a:rPr>
                        <a:t>1</a:t>
                      </a:r>
                    </a:p>
                  </a:txBody>
                  <a:tcPr anchor="ctr">
                    <a:solidFill>
                      <a:schemeClr val="bg1"/>
                    </a:solidFill>
                  </a:tcPr>
                </a:tc>
                <a:tc>
                  <a:txBody>
                    <a:bodyPr/>
                    <a:lstStyle/>
                    <a:p>
                      <a:pPr fontAlgn="base"/>
                      <a:r>
                        <a:rPr lang="en-US" sz="1200">
                          <a:effectLst/>
                        </a:rPr>
                        <a:t>T640x</a:t>
                      </a:r>
                    </a:p>
                  </a:txBody>
                  <a:tcPr anchor="ctr">
                    <a:solidFill>
                      <a:schemeClr val="accent2">
                        <a:lumMod val="20000"/>
                        <a:lumOff val="80000"/>
                      </a:schemeClr>
                    </a:solidFill>
                  </a:tcPr>
                </a:tc>
                <a:tc>
                  <a:txBody>
                    <a:bodyPr/>
                    <a:lstStyle/>
                    <a:p>
                      <a:pPr fontAlgn="base"/>
                      <a:r>
                        <a:rPr lang="en-US" sz="1200">
                          <a:effectLst/>
                        </a:rPr>
                        <a:t>16 - 35</a:t>
                      </a:r>
                    </a:p>
                  </a:txBody>
                  <a:tcPr anchor="ctr">
                    <a:solidFill>
                      <a:schemeClr val="bg1"/>
                    </a:solidFill>
                  </a:tcPr>
                </a:tc>
                <a:tc>
                  <a:txBody>
                    <a:bodyPr/>
                    <a:lstStyle/>
                    <a:p>
                      <a:pPr fontAlgn="base"/>
                      <a:r>
                        <a:rPr lang="en-US" sz="1200">
                          <a:effectLst/>
                        </a:rPr>
                        <a:t>50 -</a:t>
                      </a:r>
                      <a:r>
                        <a:rPr lang="en-US" sz="1200" b="1">
                          <a:effectLst/>
                        </a:rPr>
                        <a:t> </a:t>
                      </a:r>
                      <a:r>
                        <a:rPr lang="en-US" sz="1200" b="1" u="sng">
                          <a:effectLst/>
                        </a:rPr>
                        <a:t>100</a:t>
                      </a:r>
                    </a:p>
                  </a:txBody>
                  <a:tcPr anchor="ctr">
                    <a:solidFill>
                      <a:schemeClr val="accent2">
                        <a:lumMod val="20000"/>
                        <a:lumOff val="80000"/>
                      </a:schemeClr>
                    </a:solidFill>
                  </a:tcPr>
                </a:tc>
                <a:tc>
                  <a:txBody>
                    <a:bodyPr/>
                    <a:lstStyle/>
                    <a:p>
                      <a:pPr fontAlgn="base"/>
                      <a:r>
                        <a:rPr lang="en-US" sz="1200">
                          <a:effectLst/>
                        </a:rPr>
                        <a:t>5 - 40</a:t>
                      </a:r>
                    </a:p>
                  </a:txBody>
                  <a:tcPr anchor="ctr">
                    <a:solidFill>
                      <a:schemeClr val="bg1"/>
                    </a:solidFill>
                  </a:tcPr>
                </a:tc>
                <a:extLst>
                  <a:ext uri="{0D108BD9-81ED-4DB2-BD59-A6C34878D82A}">
                    <a16:rowId xmlns:a16="http://schemas.microsoft.com/office/drawing/2014/main" val="2081415809"/>
                  </a:ext>
                </a:extLst>
              </a:tr>
              <a:tr h="632469">
                <a:tc>
                  <a:txBody>
                    <a:bodyPr/>
                    <a:lstStyle/>
                    <a:p>
                      <a:pPr lvl="0">
                        <a:buNone/>
                      </a:pPr>
                      <a:endParaRPr lang="en-US" sz="1200">
                        <a:effectLst/>
                      </a:endParaRPr>
                    </a:p>
                  </a:txBody>
                  <a:tcPr anchor="ctr">
                    <a:solidFill>
                      <a:schemeClr val="bg1"/>
                    </a:solidFill>
                  </a:tcPr>
                </a:tc>
                <a:tc>
                  <a:txBody>
                    <a:bodyPr/>
                    <a:lstStyle/>
                    <a:p>
                      <a:pPr fontAlgn="base"/>
                      <a:r>
                        <a:rPr lang="en-US" sz="1200">
                          <a:effectLst/>
                        </a:rPr>
                        <a:t>Denver, CO</a:t>
                      </a:r>
                    </a:p>
                  </a:txBody>
                  <a:tcPr anchor="ctr">
                    <a:solidFill>
                      <a:schemeClr val="accent2">
                        <a:lumMod val="20000"/>
                        <a:lumOff val="80000"/>
                      </a:schemeClr>
                    </a:solidFill>
                  </a:tcPr>
                </a:tc>
                <a:tc>
                  <a:txBody>
                    <a:bodyPr/>
                    <a:lstStyle/>
                    <a:p>
                      <a:pPr fontAlgn="base"/>
                      <a:r>
                        <a:rPr lang="en-US" sz="1200">
                          <a:effectLst/>
                        </a:rPr>
                        <a:t>Jul 1, 2024 – </a:t>
                      </a:r>
                    </a:p>
                    <a:p>
                      <a:pPr fontAlgn="base"/>
                      <a:r>
                        <a:rPr lang="en-US" sz="1200">
                          <a:effectLst/>
                        </a:rPr>
                        <a:t>Oct 5, 2024</a:t>
                      </a:r>
                    </a:p>
                  </a:txBody>
                  <a:tcPr anchor="ctr">
                    <a:solidFill>
                      <a:schemeClr val="bg1"/>
                    </a:solidFill>
                  </a:tcPr>
                </a:tc>
                <a:tc>
                  <a:txBody>
                    <a:bodyPr/>
                    <a:lstStyle/>
                    <a:p>
                      <a:pPr fontAlgn="base"/>
                      <a:r>
                        <a:rPr lang="en-US" sz="1200">
                          <a:effectLst/>
                        </a:rPr>
                        <a:t>90</a:t>
                      </a:r>
                    </a:p>
                  </a:txBody>
                  <a:tcPr anchor="ctr">
                    <a:solidFill>
                      <a:schemeClr val="accent2">
                        <a:lumMod val="20000"/>
                        <a:lumOff val="80000"/>
                      </a:schemeClr>
                    </a:solidFill>
                  </a:tcPr>
                </a:tc>
                <a:tc>
                  <a:txBody>
                    <a:bodyPr/>
                    <a:lstStyle/>
                    <a:p>
                      <a:pPr fontAlgn="base"/>
                      <a:r>
                        <a:rPr lang="en-US" sz="1200">
                          <a:effectLst/>
                        </a:rPr>
                        <a:t>9</a:t>
                      </a:r>
                    </a:p>
                  </a:txBody>
                  <a:tcPr anchor="ctr">
                    <a:solidFill>
                      <a:schemeClr val="accent2">
                        <a:lumMod val="20000"/>
                        <a:lumOff val="80000"/>
                      </a:schemeClr>
                    </a:solidFill>
                  </a:tcPr>
                </a:tc>
                <a:tc>
                  <a:txBody>
                    <a:bodyPr/>
                    <a:lstStyle/>
                    <a:p>
                      <a:pPr fontAlgn="base"/>
                      <a:r>
                        <a:rPr lang="en-US" sz="1200">
                          <a:effectLst/>
                        </a:rPr>
                        <a:t>BAM-1020</a:t>
                      </a:r>
                    </a:p>
                  </a:txBody>
                  <a:tcPr anchor="ctr">
                    <a:solidFill>
                      <a:schemeClr val="accent2">
                        <a:lumMod val="20000"/>
                        <a:lumOff val="80000"/>
                      </a:schemeClr>
                    </a:solidFill>
                  </a:tcPr>
                </a:tc>
                <a:tc>
                  <a:txBody>
                    <a:bodyPr/>
                    <a:lstStyle/>
                    <a:p>
                      <a:pPr fontAlgn="base"/>
                      <a:r>
                        <a:rPr lang="en-US" sz="1200">
                          <a:effectLst/>
                        </a:rPr>
                        <a:t>7 - 32</a:t>
                      </a:r>
                    </a:p>
                  </a:txBody>
                  <a:tcPr anchor="ctr">
                    <a:solidFill>
                      <a:schemeClr val="bg1"/>
                    </a:solidFill>
                  </a:tcPr>
                </a:tc>
                <a:tc>
                  <a:txBody>
                    <a:bodyPr/>
                    <a:lstStyle/>
                    <a:p>
                      <a:pPr fontAlgn="base"/>
                      <a:r>
                        <a:rPr lang="en-US" sz="1200">
                          <a:effectLst/>
                        </a:rPr>
                        <a:t>20 - 60</a:t>
                      </a:r>
                    </a:p>
                  </a:txBody>
                  <a:tcPr anchor="ctr">
                    <a:solidFill>
                      <a:schemeClr val="bg1"/>
                    </a:solidFill>
                  </a:tcPr>
                </a:tc>
                <a:tc>
                  <a:txBody>
                    <a:bodyPr/>
                    <a:lstStyle/>
                    <a:p>
                      <a:pPr fontAlgn="base"/>
                      <a:r>
                        <a:rPr lang="en-US" sz="1200">
                          <a:effectLst/>
                        </a:rPr>
                        <a:t>5 - 50</a:t>
                      </a:r>
                    </a:p>
                  </a:txBody>
                  <a:tcPr anchor="ctr">
                    <a:solidFill>
                      <a:schemeClr val="bg1"/>
                    </a:solidFill>
                  </a:tcPr>
                </a:tc>
                <a:extLst>
                  <a:ext uri="{0D108BD9-81ED-4DB2-BD59-A6C34878D82A}">
                    <a16:rowId xmlns:a16="http://schemas.microsoft.com/office/drawing/2014/main" val="3182958706"/>
                  </a:ext>
                </a:extLst>
              </a:tr>
              <a:tr h="632469">
                <a:tc>
                  <a:txBody>
                    <a:bodyPr/>
                    <a:lstStyle/>
                    <a:p>
                      <a:pPr lvl="0">
                        <a:buNone/>
                      </a:pPr>
                      <a:endParaRPr lang="en-US" sz="1200">
                        <a:effectLst/>
                      </a:endParaRPr>
                    </a:p>
                  </a:txBody>
                  <a:tcPr anchor="ctr">
                    <a:solidFill>
                      <a:schemeClr val="bg1"/>
                    </a:solidFill>
                  </a:tcPr>
                </a:tc>
                <a:tc>
                  <a:txBody>
                    <a:bodyPr/>
                    <a:lstStyle/>
                    <a:p>
                      <a:pPr fontAlgn="base"/>
                      <a:r>
                        <a:rPr lang="en-US" sz="1200">
                          <a:effectLst/>
                        </a:rPr>
                        <a:t>Phoenix, AZ</a:t>
                      </a:r>
                    </a:p>
                  </a:txBody>
                  <a:tcPr anchor="ctr">
                    <a:solidFill>
                      <a:schemeClr val="bg1"/>
                    </a:solidFill>
                  </a:tcPr>
                </a:tc>
                <a:tc>
                  <a:txBody>
                    <a:bodyPr/>
                    <a:lstStyle/>
                    <a:p>
                      <a:pPr fontAlgn="base"/>
                      <a:r>
                        <a:rPr lang="en-US" sz="1200">
                          <a:effectLst/>
                        </a:rPr>
                        <a:t>Jul 1, 2025 – </a:t>
                      </a:r>
                    </a:p>
                    <a:p>
                      <a:pPr fontAlgn="base"/>
                      <a:r>
                        <a:rPr lang="en-US" sz="1200">
                          <a:effectLst/>
                        </a:rPr>
                        <a:t>Jul 31, 2025</a:t>
                      </a:r>
                    </a:p>
                  </a:txBody>
                  <a:tcPr anchor="ctr">
                    <a:solidFill>
                      <a:schemeClr val="bg1"/>
                    </a:solidFill>
                  </a:tcPr>
                </a:tc>
                <a:tc>
                  <a:txBody>
                    <a:bodyPr/>
                    <a:lstStyle/>
                    <a:p>
                      <a:pPr fontAlgn="base"/>
                      <a:r>
                        <a:rPr lang="en-US" sz="1200">
                          <a:effectLst/>
                        </a:rPr>
                        <a:t>29</a:t>
                      </a:r>
                    </a:p>
                  </a:txBody>
                  <a:tcPr anchor="ctr">
                    <a:solidFill>
                      <a:schemeClr val="bg1"/>
                    </a:solidFill>
                  </a:tcPr>
                </a:tc>
                <a:tc>
                  <a:txBody>
                    <a:bodyPr/>
                    <a:lstStyle/>
                    <a:p>
                      <a:pPr fontAlgn="base"/>
                      <a:r>
                        <a:rPr lang="en-US" sz="1200">
                          <a:effectLst/>
                        </a:rPr>
                        <a:t>2</a:t>
                      </a:r>
                    </a:p>
                  </a:txBody>
                  <a:tcPr anchor="ctr">
                    <a:solidFill>
                      <a:schemeClr val="bg1"/>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200">
                          <a:effectLst/>
                        </a:rPr>
                        <a:t>BAM-1020</a:t>
                      </a:r>
                    </a:p>
                  </a:txBody>
                  <a:tcPr anchor="ctr">
                    <a:solidFill>
                      <a:schemeClr val="accent2">
                        <a:lumMod val="20000"/>
                        <a:lumOff val="80000"/>
                      </a:schemeClr>
                    </a:solidFill>
                  </a:tcPr>
                </a:tc>
                <a:tc>
                  <a:txBody>
                    <a:bodyPr/>
                    <a:lstStyle/>
                    <a:p>
                      <a:pPr fontAlgn="base"/>
                      <a:r>
                        <a:rPr lang="en-US" sz="1200">
                          <a:effectLst/>
                        </a:rPr>
                        <a:t>30 - </a:t>
                      </a:r>
                      <a:r>
                        <a:rPr lang="en-US" sz="1200" b="1" u="sng">
                          <a:effectLst/>
                        </a:rPr>
                        <a:t>45</a:t>
                      </a:r>
                    </a:p>
                  </a:txBody>
                  <a:tcPr anchor="ctr">
                    <a:solidFill>
                      <a:schemeClr val="accent2">
                        <a:lumMod val="20000"/>
                        <a:lumOff val="80000"/>
                      </a:schemeClr>
                    </a:solidFill>
                  </a:tcPr>
                </a:tc>
                <a:tc>
                  <a:txBody>
                    <a:bodyPr/>
                    <a:lstStyle/>
                    <a:p>
                      <a:pPr fontAlgn="base"/>
                      <a:r>
                        <a:rPr lang="en-US" sz="1200" b="1" u="sng">
                          <a:effectLst/>
                        </a:rPr>
                        <a:t>5</a:t>
                      </a:r>
                      <a:r>
                        <a:rPr lang="en-US" sz="1200" u="sng">
                          <a:effectLst/>
                        </a:rPr>
                        <a:t> </a:t>
                      </a:r>
                      <a:r>
                        <a:rPr lang="en-US" sz="1200">
                          <a:effectLst/>
                        </a:rPr>
                        <a:t>- 40</a:t>
                      </a:r>
                    </a:p>
                  </a:txBody>
                  <a:tcPr anchor="ctr">
                    <a:solidFill>
                      <a:schemeClr val="accent2">
                        <a:lumMod val="20000"/>
                        <a:lumOff val="80000"/>
                      </a:schemeClr>
                    </a:solidFill>
                  </a:tcPr>
                </a:tc>
                <a:tc>
                  <a:txBody>
                    <a:bodyPr/>
                    <a:lstStyle/>
                    <a:p>
                      <a:pPr fontAlgn="base"/>
                      <a:r>
                        <a:rPr lang="en-US" sz="1200">
                          <a:effectLst/>
                        </a:rPr>
                        <a:t>5 - 30</a:t>
                      </a:r>
                    </a:p>
                  </a:txBody>
                  <a:tcPr anchor="ctr">
                    <a:solidFill>
                      <a:schemeClr val="bg1"/>
                    </a:solidFill>
                  </a:tcPr>
                </a:tc>
                <a:extLst>
                  <a:ext uri="{0D108BD9-81ED-4DB2-BD59-A6C34878D82A}">
                    <a16:rowId xmlns:a16="http://schemas.microsoft.com/office/drawing/2014/main" val="3212938913"/>
                  </a:ext>
                </a:extLst>
              </a:tr>
              <a:tr h="632469">
                <a:tc>
                  <a:txBody>
                    <a:bodyPr/>
                    <a:lstStyle/>
                    <a:p>
                      <a:pPr lvl="0">
                        <a:buNone/>
                      </a:pPr>
                      <a:endParaRPr lang="en-US" sz="1200">
                        <a:effectLst/>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200">
                          <a:effectLst/>
                        </a:rPr>
                        <a:t>Rural, OR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200">
                          <a:effectLst/>
                        </a:rPr>
                        <a:t>Aug 8, 2024 –</a:t>
                      </a:r>
                    </a:p>
                    <a:p>
                      <a:pPr fontAlgn="base"/>
                      <a:r>
                        <a:rPr lang="en-US" sz="1200">
                          <a:effectLst/>
                        </a:rPr>
                        <a:t>Aug 28, 2024</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200">
                          <a:effectLst/>
                        </a:rPr>
                        <a:t>20</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200">
                          <a:effectLst/>
                        </a:rPr>
                        <a:t>1</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200">
                          <a:effectLst/>
                        </a:rPr>
                        <a:t>E-BAM</a:t>
                      </a: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fontAlgn="base"/>
                      <a:r>
                        <a:rPr lang="en-US" sz="1200">
                          <a:effectLst/>
                        </a:rPr>
                        <a:t>15 - 35</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200">
                          <a:effectLst/>
                        </a:rPr>
                        <a:t>30 - 80</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200" b="0" i="0" kern="1200" dirty="0">
                          <a:solidFill>
                            <a:schemeClr val="dk1"/>
                          </a:solidFill>
                          <a:effectLst/>
                          <a:latin typeface="+mn-lt"/>
                          <a:ea typeface="+mn-ea"/>
                          <a:cs typeface="+mn-cs"/>
                        </a:rPr>
                        <a:t>5 - </a:t>
                      </a:r>
                      <a:r>
                        <a:rPr lang="en-US" sz="1200" b="1" i="0" u="sng" kern="1200" dirty="0">
                          <a:solidFill>
                            <a:schemeClr val="dk1"/>
                          </a:solidFill>
                          <a:effectLst/>
                          <a:latin typeface="+mn-lt"/>
                          <a:ea typeface="+mn-ea"/>
                          <a:cs typeface="+mn-cs"/>
                        </a:rPr>
                        <a:t>1000</a:t>
                      </a:r>
                      <a:endParaRPr lang="en-US" sz="1200" b="1" u="sng" dirty="0">
                        <a:effectLst/>
                      </a:endParaRPr>
                    </a:p>
                  </a:txBody>
                  <a:tcPr anchor="ctr">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32333214"/>
                  </a:ext>
                </a:extLst>
              </a:tr>
            </a:tbl>
          </a:graphicData>
        </a:graphic>
      </p:graphicFrame>
      <p:sp>
        <p:nvSpPr>
          <p:cNvPr id="4" name="TextBox 3">
            <a:extLst>
              <a:ext uri="{FF2B5EF4-FFF2-40B4-BE49-F238E27FC236}">
                <a16:creationId xmlns:a16="http://schemas.microsoft.com/office/drawing/2014/main" id="{D1F3E9C0-D90E-781F-E277-E09D360462F8}"/>
              </a:ext>
            </a:extLst>
          </p:cNvPr>
          <p:cNvSpPr txBox="1"/>
          <p:nvPr/>
        </p:nvSpPr>
        <p:spPr>
          <a:xfrm>
            <a:off x="476250" y="5934670"/>
            <a:ext cx="10397159" cy="923330"/>
          </a:xfrm>
          <a:prstGeom prst="rect">
            <a:avLst/>
          </a:prstGeom>
          <a:solidFill>
            <a:schemeClr val="accent6">
              <a:lumMod val="20000"/>
              <a:lumOff val="80000"/>
            </a:schemeClr>
          </a:solidFill>
        </p:spPr>
        <p:txBody>
          <a:bodyPr wrap="square" rtlCol="0">
            <a:spAutoFit/>
          </a:bodyPr>
          <a:lstStyle/>
          <a:p>
            <a:r>
              <a:rPr lang="en-US" baseline="30000"/>
              <a:t>†</a:t>
            </a:r>
            <a:r>
              <a:rPr lang="en-US"/>
              <a:t>May have multiple rows for the same site if the number of sensors changed</a:t>
            </a:r>
          </a:p>
          <a:p>
            <a:r>
              <a:rPr lang="en-US"/>
              <a:t>*May not match collocation period due to instrument downtime, power loss, etc. but should be the hours of matched monitor and sensor data</a:t>
            </a:r>
          </a:p>
        </p:txBody>
      </p:sp>
      <p:sp>
        <p:nvSpPr>
          <p:cNvPr id="7" name="Rectangle 6">
            <a:extLst>
              <a:ext uri="{FF2B5EF4-FFF2-40B4-BE49-F238E27FC236}">
                <a16:creationId xmlns:a16="http://schemas.microsoft.com/office/drawing/2014/main" id="{BBC6A041-BE4D-BEF1-F781-F3409D438FA2}"/>
              </a:ext>
            </a:extLst>
          </p:cNvPr>
          <p:cNvSpPr/>
          <p:nvPr/>
        </p:nvSpPr>
        <p:spPr>
          <a:xfrm rot="10800000" flipV="1">
            <a:off x="6289071" y="258159"/>
            <a:ext cx="4872822" cy="23100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Shows meeting the target or</a:t>
            </a:r>
            <a:r>
              <a:rPr lang="en-US" b="1" u="sng">
                <a:solidFill>
                  <a:schemeClr val="tx1"/>
                </a:solidFill>
              </a:rPr>
              <a:t> bold/underlined</a:t>
            </a:r>
          </a:p>
        </p:txBody>
      </p:sp>
      <p:sp>
        <p:nvSpPr>
          <p:cNvPr id="6" name="Slide Number Placeholder 5">
            <a:extLst>
              <a:ext uri="{FF2B5EF4-FFF2-40B4-BE49-F238E27FC236}">
                <a16:creationId xmlns:a16="http://schemas.microsoft.com/office/drawing/2014/main" id="{19A46E1D-7DDF-A5DB-42FD-88F6328F92D2}"/>
              </a:ext>
            </a:extLst>
          </p:cNvPr>
          <p:cNvSpPr>
            <a:spLocks noGrp="1"/>
          </p:cNvSpPr>
          <p:nvPr>
            <p:ph type="sldNum" sz="quarter" idx="12"/>
          </p:nvPr>
        </p:nvSpPr>
        <p:spPr/>
        <p:txBody>
          <a:bodyPr/>
          <a:lstStyle/>
          <a:p>
            <a:fld id="{07775C0A-6478-4EC4-B91F-3EBE5A925727}" type="slidenum">
              <a:rPr lang="en-US" smtClean="0"/>
              <a:t>23</a:t>
            </a:fld>
            <a:endParaRPr lang="en-US"/>
          </a:p>
        </p:txBody>
      </p:sp>
    </p:spTree>
    <p:extLst>
      <p:ext uri="{BB962C8B-B14F-4D97-AF65-F5344CB8AC3E}">
        <p14:creationId xmlns:p14="http://schemas.microsoft.com/office/powerpoint/2010/main" val="3117736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44985-3BCF-C3EC-52A4-9B69CF159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3FBEC-CEB0-A8D0-C685-FB7320124EC8}"/>
              </a:ext>
            </a:extLst>
          </p:cNvPr>
          <p:cNvSpPr>
            <a:spLocks noGrp="1"/>
          </p:cNvSpPr>
          <p:nvPr>
            <p:ph type="title"/>
          </p:nvPr>
        </p:nvSpPr>
        <p:spPr>
          <a:xfrm>
            <a:off x="818321" y="166342"/>
            <a:ext cx="10515600" cy="463011"/>
          </a:xfrm>
        </p:spPr>
        <p:txBody>
          <a:bodyPr>
            <a:normAutofit fontScale="90000"/>
          </a:bodyPr>
          <a:lstStyle/>
          <a:p>
            <a:r>
              <a:rPr lang="en-US" dirty="0"/>
              <a:t>Collocation Additional Details</a:t>
            </a:r>
          </a:p>
        </p:txBody>
      </p:sp>
      <p:graphicFrame>
        <p:nvGraphicFramePr>
          <p:cNvPr id="3" name="Table 2">
            <a:extLst>
              <a:ext uri="{FF2B5EF4-FFF2-40B4-BE49-F238E27FC236}">
                <a16:creationId xmlns:a16="http://schemas.microsoft.com/office/drawing/2014/main" id="{461D7AF6-0615-2196-0ED9-2CDCF23F9BE9}"/>
              </a:ext>
            </a:extLst>
          </p:cNvPr>
          <p:cNvGraphicFramePr>
            <a:graphicFrameLocks noGrp="1"/>
          </p:cNvGraphicFramePr>
          <p:nvPr>
            <p:extLst>
              <p:ext uri="{D42A27DB-BD31-4B8C-83A1-F6EECF244321}">
                <p14:modId xmlns:p14="http://schemas.microsoft.com/office/powerpoint/2010/main" val="2161668684"/>
              </p:ext>
            </p:extLst>
          </p:nvPr>
        </p:nvGraphicFramePr>
        <p:xfrm>
          <a:off x="318052" y="792398"/>
          <a:ext cx="11554776" cy="4912360"/>
        </p:xfrm>
        <a:graphic>
          <a:graphicData uri="http://schemas.openxmlformats.org/drawingml/2006/table">
            <a:tbl>
              <a:tblPr firstRow="1" bandRow="1">
                <a:tableStyleId>{5C22544A-7EE6-4342-B048-85BDC9FD1C3A}</a:tableStyleId>
              </a:tblPr>
              <a:tblGrid>
                <a:gridCol w="1516253">
                  <a:extLst>
                    <a:ext uri="{9D8B030D-6E8A-4147-A177-3AD203B41FA5}">
                      <a16:colId xmlns:a16="http://schemas.microsoft.com/office/drawing/2014/main" val="1898646210"/>
                    </a:ext>
                  </a:extLst>
                </a:gridCol>
                <a:gridCol w="1992260">
                  <a:extLst>
                    <a:ext uri="{9D8B030D-6E8A-4147-A177-3AD203B41FA5}">
                      <a16:colId xmlns:a16="http://schemas.microsoft.com/office/drawing/2014/main" val="3135086349"/>
                    </a:ext>
                  </a:extLst>
                </a:gridCol>
                <a:gridCol w="2530664">
                  <a:extLst>
                    <a:ext uri="{9D8B030D-6E8A-4147-A177-3AD203B41FA5}">
                      <a16:colId xmlns:a16="http://schemas.microsoft.com/office/drawing/2014/main" val="3315185253"/>
                    </a:ext>
                  </a:extLst>
                </a:gridCol>
                <a:gridCol w="2910182">
                  <a:extLst>
                    <a:ext uri="{9D8B030D-6E8A-4147-A177-3AD203B41FA5}">
                      <a16:colId xmlns:a16="http://schemas.microsoft.com/office/drawing/2014/main" val="2555831623"/>
                    </a:ext>
                  </a:extLst>
                </a:gridCol>
                <a:gridCol w="2605417">
                  <a:extLst>
                    <a:ext uri="{9D8B030D-6E8A-4147-A177-3AD203B41FA5}">
                      <a16:colId xmlns:a16="http://schemas.microsoft.com/office/drawing/2014/main" val="1696470073"/>
                    </a:ext>
                  </a:extLst>
                </a:gridCol>
              </a:tblGrid>
              <a:tr h="370840">
                <a:tc>
                  <a:txBody>
                    <a:bodyPr/>
                    <a:lstStyle/>
                    <a:p>
                      <a:pPr fontAlgn="b"/>
                      <a:r>
                        <a:rPr lang="en-US" sz="1600" b="1">
                          <a:solidFill>
                            <a:srgbClr val="FFFFFF"/>
                          </a:solidFill>
                          <a:effectLst/>
                        </a:rPr>
                        <a:t>Location</a:t>
                      </a:r>
                    </a:p>
                  </a:txBody>
                  <a:tcPr anchor="b">
                    <a:solidFill>
                      <a:schemeClr val="tx1"/>
                    </a:solidFill>
                  </a:tcPr>
                </a:tc>
                <a:tc>
                  <a:txBody>
                    <a:bodyPr/>
                    <a:lstStyle/>
                    <a:p>
                      <a:pPr fontAlgn="b"/>
                      <a:r>
                        <a:rPr lang="en-US" sz="1600" b="1">
                          <a:solidFill>
                            <a:srgbClr val="FFFFFF"/>
                          </a:solidFill>
                          <a:effectLst/>
                        </a:rPr>
                        <a:t>Collocation Period</a:t>
                      </a:r>
                    </a:p>
                  </a:txBody>
                  <a:tcPr anchor="ctr">
                    <a:solidFill>
                      <a:schemeClr val="tx1"/>
                    </a:solidFill>
                  </a:tcPr>
                </a:tc>
                <a:tc>
                  <a:txBody>
                    <a:bodyPr/>
                    <a:lstStyle/>
                    <a:p>
                      <a:pPr fontAlgn="b"/>
                      <a:r>
                        <a:rPr lang="en-US" sz="1600" b="1">
                          <a:solidFill>
                            <a:srgbClr val="FFFFFF"/>
                          </a:solidFill>
                          <a:effectLst/>
                        </a:rPr>
                        <a:t>Lat, Long</a:t>
                      </a:r>
                    </a:p>
                  </a:txBody>
                  <a:tcPr anchor="b">
                    <a:solidFill>
                      <a:schemeClr val="tx1"/>
                    </a:solidFill>
                  </a:tcPr>
                </a:tc>
                <a:tc>
                  <a:txBody>
                    <a:bodyPr/>
                    <a:lstStyle/>
                    <a:p>
                      <a:pPr fontAlgn="b"/>
                      <a:r>
                        <a:rPr lang="en-US" sz="1600" b="1">
                          <a:solidFill>
                            <a:srgbClr val="FFFFFF"/>
                          </a:solidFill>
                          <a:effectLst/>
                        </a:rPr>
                        <a:t>Smoke events</a:t>
                      </a:r>
                    </a:p>
                  </a:txBody>
                  <a:tcPr anchor="b">
                    <a:solidFill>
                      <a:schemeClr val="tx1"/>
                    </a:solidFill>
                  </a:tcPr>
                </a:tc>
                <a:tc>
                  <a:txBody>
                    <a:bodyPr/>
                    <a:lstStyle/>
                    <a:p>
                      <a:pPr lvl="0">
                        <a:buNone/>
                      </a:pPr>
                      <a:r>
                        <a:rPr lang="en-US" sz="1600"/>
                        <a:t>Likely other sources and aerosol composition</a:t>
                      </a:r>
                    </a:p>
                  </a:txBody>
                  <a:tcPr>
                    <a:solidFill>
                      <a:schemeClr val="tx1"/>
                    </a:solidFill>
                  </a:tcPr>
                </a:tc>
                <a:extLst>
                  <a:ext uri="{0D108BD9-81ED-4DB2-BD59-A6C34878D82A}">
                    <a16:rowId xmlns:a16="http://schemas.microsoft.com/office/drawing/2014/main" val="4229652570"/>
                  </a:ext>
                </a:extLst>
              </a:tr>
              <a:tr h="370840">
                <a:tc>
                  <a:txBody>
                    <a:bodyPr/>
                    <a:lstStyle/>
                    <a:p>
                      <a:endParaRPr lang="en-US" sz="1600"/>
                    </a:p>
                  </a:txBody>
                  <a:tcPr anchor="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600"/>
                    </a:p>
                  </a:txBody>
                  <a:tcPr anchor="ctr">
                    <a:noFill/>
                  </a:tcPr>
                </a:tc>
                <a:tc>
                  <a:txBody>
                    <a:bodyPr/>
                    <a:lstStyle/>
                    <a:p>
                      <a:pPr fontAlgn="b"/>
                      <a:endParaRPr lang="en-US" sz="1600" b="1">
                        <a:solidFill>
                          <a:srgbClr val="FFFFFF"/>
                        </a:solidFill>
                        <a:effectLst/>
                      </a:endParaRPr>
                    </a:p>
                  </a:txBody>
                  <a:tcPr anchor="b">
                    <a:noFill/>
                  </a:tcPr>
                </a:tc>
                <a:tc>
                  <a:txBody>
                    <a:bodyPr/>
                    <a:lstStyle/>
                    <a:p>
                      <a:pPr fontAlgn="b"/>
                      <a:r>
                        <a:rPr lang="en-US" sz="1600" b="1">
                          <a:solidFill>
                            <a:schemeClr val="tx1"/>
                          </a:solidFill>
                          <a:effectLst/>
                        </a:rPr>
                        <a:t>≥ 2 smoke events (max list 10)</a:t>
                      </a:r>
                    </a:p>
                  </a:txBody>
                  <a:tcPr anchor="b">
                    <a:solidFill>
                      <a:schemeClr val="accent2">
                        <a:lumMod val="20000"/>
                        <a:lumOff val="80000"/>
                      </a:schemeClr>
                    </a:solidFill>
                  </a:tcPr>
                </a:tc>
                <a:tc>
                  <a:txBody>
                    <a:bodyPr/>
                    <a:lstStyle/>
                    <a:p>
                      <a:pPr lvl="0">
                        <a:buNone/>
                      </a:pPr>
                      <a:endParaRPr lang="en-US"/>
                    </a:p>
                  </a:txBody>
                  <a:tcPr>
                    <a:noFill/>
                  </a:tcPr>
                </a:tc>
                <a:extLst>
                  <a:ext uri="{0D108BD9-81ED-4DB2-BD59-A6C34878D82A}">
                    <a16:rowId xmlns:a16="http://schemas.microsoft.com/office/drawing/2014/main" val="4106848329"/>
                  </a:ext>
                </a:extLst>
              </a:tr>
              <a:tr h="370840">
                <a:tc>
                  <a:txBody>
                    <a:bodyPr/>
                    <a:lstStyle/>
                    <a:p>
                      <a:pPr fontAlgn="base"/>
                      <a:r>
                        <a:rPr lang="en-US" sz="1600">
                          <a:effectLst/>
                        </a:rPr>
                        <a:t>Fairbanks, AK</a:t>
                      </a:r>
                    </a:p>
                  </a:txBody>
                  <a:tcPr anchor="ctr">
                    <a:solidFill>
                      <a:schemeClr val="bg1"/>
                    </a:solidFill>
                  </a:tcPr>
                </a:tc>
                <a:tc>
                  <a:txBody>
                    <a:bodyPr/>
                    <a:lstStyle/>
                    <a:p>
                      <a:pPr fontAlgn="base"/>
                      <a:r>
                        <a:rPr lang="en-US" sz="1600" kern="1200">
                          <a:solidFill>
                            <a:schemeClr val="dk1"/>
                          </a:solidFill>
                          <a:effectLst/>
                          <a:latin typeface="+mn-lt"/>
                          <a:ea typeface="+mn-ea"/>
                          <a:cs typeface="+mn-cs"/>
                        </a:rPr>
                        <a:t>Oct 1, 2024 – </a:t>
                      </a:r>
                    </a:p>
                    <a:p>
                      <a:pPr fontAlgn="base"/>
                      <a:r>
                        <a:rPr lang="en-US" sz="1600" kern="1200">
                          <a:solidFill>
                            <a:schemeClr val="dk1"/>
                          </a:solidFill>
                          <a:effectLst/>
                          <a:latin typeface="+mn-lt"/>
                          <a:ea typeface="+mn-ea"/>
                          <a:cs typeface="+mn-cs"/>
                        </a:rPr>
                        <a:t>Jul 6, 2025</a:t>
                      </a:r>
                    </a:p>
                  </a:txBody>
                  <a:tcPr anchor="ctr">
                    <a:solidFill>
                      <a:schemeClr val="bg1"/>
                    </a:solidFill>
                  </a:tcPr>
                </a:tc>
                <a:tc>
                  <a:txBody>
                    <a:bodyPr/>
                    <a:lstStyle/>
                    <a:p>
                      <a:pPr fontAlgn="base"/>
                      <a:r>
                        <a:rPr lang="en-US" sz="1600" kern="1200">
                          <a:solidFill>
                            <a:schemeClr val="dk1"/>
                          </a:solidFill>
                          <a:effectLst/>
                          <a:latin typeface="+mn-lt"/>
                          <a:ea typeface="+mn-ea"/>
                          <a:cs typeface="+mn-cs"/>
                        </a:rPr>
                        <a:t>64.8378° N, 147.7164° W</a:t>
                      </a:r>
                    </a:p>
                  </a:txBody>
                  <a:tcPr anchor="ctr">
                    <a:solidFill>
                      <a:schemeClr val="bg1"/>
                    </a:solidFill>
                  </a:tcPr>
                </a:tc>
                <a:tc>
                  <a:txBody>
                    <a:bodyPr/>
                    <a:lstStyle/>
                    <a:p>
                      <a:pPr fontAlgn="base"/>
                      <a:r>
                        <a:rPr lang="en-US" sz="1600" kern="1200">
                          <a:solidFill>
                            <a:schemeClr val="dk1"/>
                          </a:solidFill>
                          <a:effectLst/>
                          <a:latin typeface="+mn-lt"/>
                          <a:ea typeface="+mn-ea"/>
                          <a:cs typeface="+mn-cs"/>
                        </a:rPr>
                        <a:t>1. Jun Smoke from Fire Y lasted for 5 days</a:t>
                      </a:r>
                      <a:endParaRPr lang="en-US" sz="1600" kern="1200" baseline="30000">
                        <a:solidFill>
                          <a:schemeClr val="dk1"/>
                        </a:solidFill>
                        <a:effectLst/>
                        <a:latin typeface="+mn-lt"/>
                        <a:ea typeface="+mn-ea"/>
                        <a:cs typeface="+mn-cs"/>
                      </a:endParaRPr>
                    </a:p>
                    <a:p>
                      <a:pPr fontAlgn="base"/>
                      <a:r>
                        <a:rPr lang="en-US" sz="1600" kern="1200">
                          <a:solidFill>
                            <a:schemeClr val="dk1"/>
                          </a:solidFill>
                          <a:effectLst/>
                          <a:latin typeface="+mn-lt"/>
                          <a:ea typeface="+mn-ea"/>
                          <a:cs typeface="+mn-cs"/>
                        </a:rPr>
                        <a:t>2. Winter woodsmoke</a:t>
                      </a:r>
                    </a:p>
                  </a:txBody>
                  <a:tcPr anchor="ctr">
                    <a:solidFill>
                      <a:schemeClr val="bg1"/>
                    </a:solidFill>
                  </a:tcPr>
                </a:tc>
                <a:tc>
                  <a:txBody>
                    <a:bodyPr/>
                    <a:lstStyle/>
                    <a:p>
                      <a:pPr lvl="0">
                        <a:buNone/>
                      </a:pPr>
                      <a:r>
                        <a:rPr lang="en-US" sz="1600" kern="1200">
                          <a:solidFill>
                            <a:schemeClr val="dk1"/>
                          </a:solidFill>
                          <a:effectLst/>
                          <a:latin typeface="+mn-lt"/>
                          <a:ea typeface="+mn-ea"/>
                          <a:cs typeface="+mn-cs"/>
                        </a:rPr>
                        <a:t>Urban</a:t>
                      </a:r>
                    </a:p>
                  </a:txBody>
                  <a:tcPr>
                    <a:solidFill>
                      <a:schemeClr val="bg1"/>
                    </a:solidFill>
                  </a:tcPr>
                </a:tc>
                <a:extLst>
                  <a:ext uri="{0D108BD9-81ED-4DB2-BD59-A6C34878D82A}">
                    <a16:rowId xmlns:a16="http://schemas.microsoft.com/office/drawing/2014/main" val="3233702195"/>
                  </a:ext>
                </a:extLst>
              </a:tr>
              <a:tr h="370840">
                <a:tc>
                  <a:txBody>
                    <a:bodyPr/>
                    <a:lstStyle/>
                    <a:p>
                      <a:pPr fontAlgn="base"/>
                      <a:r>
                        <a:rPr lang="en-US" sz="1600">
                          <a:effectLst/>
                        </a:rPr>
                        <a:t>Los Angeles, CA</a:t>
                      </a:r>
                    </a:p>
                  </a:txBody>
                  <a:tcPr anchor="ctr">
                    <a:solidFill>
                      <a:schemeClr val="bg1"/>
                    </a:solidFill>
                  </a:tcPr>
                </a:tc>
                <a:tc>
                  <a:txBody>
                    <a:bodyPr/>
                    <a:lstStyle/>
                    <a:p>
                      <a:pPr fontAlgn="base"/>
                      <a:r>
                        <a:rPr lang="en-US" sz="1600" kern="1200">
                          <a:solidFill>
                            <a:schemeClr val="dk1"/>
                          </a:solidFill>
                          <a:effectLst/>
                          <a:latin typeface="+mn-lt"/>
                          <a:ea typeface="+mn-ea"/>
                          <a:cs typeface="+mn-cs"/>
                        </a:rPr>
                        <a:t>Mar 15, 2024 – </a:t>
                      </a:r>
                    </a:p>
                    <a:p>
                      <a:pPr fontAlgn="base"/>
                      <a:r>
                        <a:rPr lang="en-US" sz="1600" kern="1200">
                          <a:solidFill>
                            <a:schemeClr val="dk1"/>
                          </a:solidFill>
                          <a:effectLst/>
                          <a:latin typeface="+mn-lt"/>
                          <a:ea typeface="+mn-ea"/>
                          <a:cs typeface="+mn-cs"/>
                        </a:rPr>
                        <a:t>Jun 25, 2024</a:t>
                      </a:r>
                    </a:p>
                  </a:txBody>
                  <a:tcPr anchor="ctr">
                    <a:solidFill>
                      <a:schemeClr val="bg1"/>
                    </a:solidFill>
                  </a:tcPr>
                </a:tc>
                <a:tc>
                  <a:txBody>
                    <a:bodyPr/>
                    <a:lstStyle/>
                    <a:p>
                      <a:pPr fontAlgn="base"/>
                      <a:r>
                        <a:rPr lang="en-US" sz="1600" kern="1200">
                          <a:solidFill>
                            <a:schemeClr val="dk1"/>
                          </a:solidFill>
                          <a:effectLst/>
                          <a:latin typeface="+mn-lt"/>
                          <a:ea typeface="+mn-ea"/>
                          <a:cs typeface="+mn-cs"/>
                        </a:rPr>
                        <a:t>34.0522° N, 118.2437° W</a:t>
                      </a:r>
                    </a:p>
                  </a:txBody>
                  <a:tcPr anchor="ctr">
                    <a:solidFill>
                      <a:schemeClr val="bg1"/>
                    </a:solidFill>
                  </a:tcPr>
                </a:tc>
                <a:tc>
                  <a:txBody>
                    <a:bodyPr/>
                    <a:lstStyle/>
                    <a:p>
                      <a:pPr fontAlgn="base"/>
                      <a:endParaRPr lang="en-US" sz="1600" kern="1200">
                        <a:solidFill>
                          <a:schemeClr val="dk1"/>
                        </a:solidFill>
                        <a:effectLst/>
                        <a:latin typeface="+mn-lt"/>
                        <a:ea typeface="+mn-ea"/>
                        <a:cs typeface="+mn-cs"/>
                      </a:endParaRPr>
                    </a:p>
                  </a:txBody>
                  <a:tcPr anchor="ctr">
                    <a:solidFill>
                      <a:schemeClr val="bg1"/>
                    </a:solidFill>
                  </a:tcPr>
                </a:tc>
                <a:tc>
                  <a:txBody>
                    <a:bodyPr/>
                    <a:lstStyle/>
                    <a:p>
                      <a:pPr lvl="0">
                        <a:buNone/>
                      </a:pPr>
                      <a:r>
                        <a:rPr lang="en-US" sz="1600" kern="1200">
                          <a:solidFill>
                            <a:schemeClr val="dk1"/>
                          </a:solidFill>
                          <a:effectLst/>
                          <a:latin typeface="+mn-lt"/>
                          <a:ea typeface="+mn-ea"/>
                          <a:cs typeface="+mn-cs"/>
                        </a:rPr>
                        <a:t>Near Road</a:t>
                      </a:r>
                    </a:p>
                  </a:txBody>
                  <a:tcPr>
                    <a:solidFill>
                      <a:schemeClr val="bg1"/>
                    </a:solidFill>
                  </a:tcPr>
                </a:tc>
                <a:extLst>
                  <a:ext uri="{0D108BD9-81ED-4DB2-BD59-A6C34878D82A}">
                    <a16:rowId xmlns:a16="http://schemas.microsoft.com/office/drawing/2014/main" val="278332660"/>
                  </a:ext>
                </a:extLst>
              </a:tr>
              <a:tr h="370840">
                <a:tc>
                  <a:txBody>
                    <a:bodyPr/>
                    <a:lstStyle/>
                    <a:p>
                      <a:pPr fontAlgn="base"/>
                      <a:r>
                        <a:rPr lang="en-US" sz="1600">
                          <a:effectLst/>
                        </a:rPr>
                        <a:t>Tampa, FL</a:t>
                      </a:r>
                    </a:p>
                  </a:txBody>
                  <a:tcPr anchor="ctr">
                    <a:solidFill>
                      <a:schemeClr val="bg1"/>
                    </a:solidFill>
                  </a:tcPr>
                </a:tc>
                <a:tc>
                  <a:txBody>
                    <a:bodyPr/>
                    <a:lstStyle/>
                    <a:p>
                      <a:pPr fontAlgn="base"/>
                      <a:r>
                        <a:rPr lang="en-US" sz="1600" kern="1200">
                          <a:solidFill>
                            <a:schemeClr val="dk1"/>
                          </a:solidFill>
                          <a:effectLst/>
                          <a:latin typeface="+mn-lt"/>
                          <a:ea typeface="+mn-ea"/>
                          <a:cs typeface="+mn-cs"/>
                        </a:rPr>
                        <a:t>Mar 1, 2024 –</a:t>
                      </a:r>
                    </a:p>
                    <a:p>
                      <a:pPr fontAlgn="base"/>
                      <a:r>
                        <a:rPr lang="en-US" sz="1600" kern="1200">
                          <a:solidFill>
                            <a:schemeClr val="dk1"/>
                          </a:solidFill>
                          <a:effectLst/>
                          <a:latin typeface="+mn-lt"/>
                          <a:ea typeface="+mn-ea"/>
                          <a:cs typeface="+mn-cs"/>
                        </a:rPr>
                        <a:t> Oct 31, 2024</a:t>
                      </a:r>
                    </a:p>
                  </a:txBody>
                  <a:tcPr anchor="ctr">
                    <a:solidFill>
                      <a:schemeClr val="bg1"/>
                    </a:solidFill>
                  </a:tcPr>
                </a:tc>
                <a:tc>
                  <a:txBody>
                    <a:bodyPr/>
                    <a:lstStyle/>
                    <a:p>
                      <a:pPr fontAlgn="base"/>
                      <a:r>
                        <a:rPr lang="en-US" sz="1600" kern="1200">
                          <a:solidFill>
                            <a:schemeClr val="dk1"/>
                          </a:solidFill>
                          <a:effectLst/>
                          <a:latin typeface="+mn-lt"/>
                          <a:ea typeface="+mn-ea"/>
                          <a:cs typeface="+mn-cs"/>
                        </a:rPr>
                        <a:t>27.9506° N, </a:t>
                      </a:r>
                    </a:p>
                    <a:p>
                      <a:pPr fontAlgn="base"/>
                      <a:r>
                        <a:rPr lang="en-US" sz="1600" kern="1200">
                          <a:solidFill>
                            <a:schemeClr val="dk1"/>
                          </a:solidFill>
                          <a:effectLst/>
                          <a:latin typeface="+mn-lt"/>
                          <a:ea typeface="+mn-ea"/>
                          <a:cs typeface="+mn-cs"/>
                        </a:rPr>
                        <a:t>82.4572° W</a:t>
                      </a:r>
                    </a:p>
                  </a:txBody>
                  <a:tcPr anchor="ctr">
                    <a:solidFill>
                      <a:schemeClr val="bg1"/>
                    </a:solidFill>
                  </a:tcPr>
                </a:tc>
                <a:tc>
                  <a:txBody>
                    <a:bodyPr/>
                    <a:lstStyle/>
                    <a:p>
                      <a:pPr fontAlgn="base"/>
                      <a:endParaRPr lang="en-US" sz="1600" kern="1200">
                        <a:solidFill>
                          <a:schemeClr val="dk1"/>
                        </a:solidFill>
                        <a:effectLst/>
                        <a:latin typeface="+mn-lt"/>
                        <a:ea typeface="+mn-ea"/>
                        <a:cs typeface="+mn-cs"/>
                      </a:endParaRPr>
                    </a:p>
                  </a:txBody>
                  <a:tcPr anchor="ctr">
                    <a:solidFill>
                      <a:schemeClr val="bg1"/>
                    </a:solidFill>
                  </a:tcPr>
                </a:tc>
                <a:tc>
                  <a:txBody>
                    <a:bodyPr/>
                    <a:lstStyle/>
                    <a:p>
                      <a:pPr lvl="0">
                        <a:buNone/>
                      </a:pPr>
                      <a:r>
                        <a:rPr lang="en-US" sz="1600" kern="1200">
                          <a:solidFill>
                            <a:schemeClr val="dk1"/>
                          </a:solidFill>
                          <a:effectLst/>
                          <a:latin typeface="+mn-lt"/>
                          <a:ea typeface="+mn-ea"/>
                          <a:cs typeface="+mn-cs"/>
                        </a:rPr>
                        <a:t>Urban</a:t>
                      </a:r>
                    </a:p>
                  </a:txBody>
                  <a:tcPr>
                    <a:solidFill>
                      <a:schemeClr val="bg1"/>
                    </a:solidFill>
                  </a:tcPr>
                </a:tc>
                <a:extLst>
                  <a:ext uri="{0D108BD9-81ED-4DB2-BD59-A6C34878D82A}">
                    <a16:rowId xmlns:a16="http://schemas.microsoft.com/office/drawing/2014/main" val="2081415809"/>
                  </a:ext>
                </a:extLst>
              </a:tr>
              <a:tr h="370840">
                <a:tc>
                  <a:txBody>
                    <a:bodyPr/>
                    <a:lstStyle/>
                    <a:p>
                      <a:pPr fontAlgn="base"/>
                      <a:r>
                        <a:rPr lang="en-US" sz="1600">
                          <a:effectLst/>
                        </a:rPr>
                        <a:t>Denver, CO</a:t>
                      </a:r>
                    </a:p>
                  </a:txBody>
                  <a:tcPr anchor="ctr">
                    <a:solidFill>
                      <a:schemeClr val="bg1"/>
                    </a:solidFill>
                  </a:tcPr>
                </a:tc>
                <a:tc>
                  <a:txBody>
                    <a:bodyPr/>
                    <a:lstStyle/>
                    <a:p>
                      <a:pPr fontAlgn="base"/>
                      <a:r>
                        <a:rPr lang="en-US" sz="1600" kern="1200">
                          <a:solidFill>
                            <a:schemeClr val="dk1"/>
                          </a:solidFill>
                          <a:effectLst/>
                          <a:latin typeface="+mn-lt"/>
                          <a:ea typeface="+mn-ea"/>
                          <a:cs typeface="+mn-cs"/>
                        </a:rPr>
                        <a:t>July 1, 2024 – </a:t>
                      </a:r>
                    </a:p>
                    <a:p>
                      <a:pPr fontAlgn="base"/>
                      <a:r>
                        <a:rPr lang="en-US" sz="1600" kern="1200">
                          <a:solidFill>
                            <a:schemeClr val="dk1"/>
                          </a:solidFill>
                          <a:effectLst/>
                          <a:latin typeface="+mn-lt"/>
                          <a:ea typeface="+mn-ea"/>
                          <a:cs typeface="+mn-cs"/>
                        </a:rPr>
                        <a:t>Oct 5, 2024</a:t>
                      </a:r>
                    </a:p>
                  </a:txBody>
                  <a:tcPr anchor="ctr">
                    <a:solidFill>
                      <a:schemeClr val="bg1"/>
                    </a:solidFill>
                  </a:tcPr>
                </a:tc>
                <a:tc>
                  <a:txBody>
                    <a:bodyPr/>
                    <a:lstStyle/>
                    <a:p>
                      <a:pPr fontAlgn="base"/>
                      <a:r>
                        <a:rPr lang="en-US" sz="1600" kern="1200">
                          <a:solidFill>
                            <a:schemeClr val="dk1"/>
                          </a:solidFill>
                          <a:effectLst/>
                          <a:latin typeface="+mn-lt"/>
                          <a:ea typeface="+mn-ea"/>
                          <a:cs typeface="+mn-cs"/>
                        </a:rPr>
                        <a:t>39.7392° N, 104.9903° W</a:t>
                      </a:r>
                    </a:p>
                  </a:txBody>
                  <a:tcPr anchor="ctr">
                    <a:solidFill>
                      <a:schemeClr val="bg1"/>
                    </a:solidFill>
                  </a:tcPr>
                </a:tc>
                <a:tc>
                  <a:txBody>
                    <a:bodyPr/>
                    <a:lstStyle/>
                    <a:p>
                      <a:pPr fontAlgn="base"/>
                      <a:endParaRPr lang="en-US" sz="1600" kern="1200">
                        <a:solidFill>
                          <a:schemeClr val="dk1"/>
                        </a:solidFill>
                        <a:effectLst/>
                        <a:latin typeface="+mn-lt"/>
                        <a:ea typeface="+mn-ea"/>
                        <a:cs typeface="+mn-cs"/>
                      </a:endParaRPr>
                    </a:p>
                  </a:txBody>
                  <a:tcPr anchor="ctr">
                    <a:solidFill>
                      <a:schemeClr val="bg1"/>
                    </a:solidFill>
                  </a:tcPr>
                </a:tc>
                <a:tc>
                  <a:txBody>
                    <a:bodyPr/>
                    <a:lstStyle/>
                    <a:p>
                      <a:pPr lvl="0">
                        <a:buNone/>
                      </a:pPr>
                      <a:r>
                        <a:rPr lang="en-US" sz="1600" kern="1200">
                          <a:solidFill>
                            <a:schemeClr val="dk1"/>
                          </a:solidFill>
                          <a:effectLst/>
                          <a:latin typeface="+mn-lt"/>
                          <a:ea typeface="+mn-ea"/>
                          <a:cs typeface="+mn-cs"/>
                        </a:rPr>
                        <a:t>Urban, fireworks</a:t>
                      </a:r>
                    </a:p>
                  </a:txBody>
                  <a:tcPr>
                    <a:solidFill>
                      <a:schemeClr val="bg1"/>
                    </a:solidFill>
                  </a:tcPr>
                </a:tc>
                <a:extLst>
                  <a:ext uri="{0D108BD9-81ED-4DB2-BD59-A6C34878D82A}">
                    <a16:rowId xmlns:a16="http://schemas.microsoft.com/office/drawing/2014/main" val="3182958706"/>
                  </a:ext>
                </a:extLst>
              </a:tr>
              <a:tr h="370840">
                <a:tc>
                  <a:txBody>
                    <a:bodyPr/>
                    <a:lstStyle/>
                    <a:p>
                      <a:pPr fontAlgn="base"/>
                      <a:r>
                        <a:rPr lang="en-US" sz="1600">
                          <a:effectLst/>
                        </a:rPr>
                        <a:t>Phoenix, AZ</a:t>
                      </a:r>
                    </a:p>
                  </a:txBody>
                  <a:tcPr anchor="ctr">
                    <a:solidFill>
                      <a:schemeClr val="bg1"/>
                    </a:solidFill>
                  </a:tcPr>
                </a:tc>
                <a:tc>
                  <a:txBody>
                    <a:bodyPr/>
                    <a:lstStyle/>
                    <a:p>
                      <a:pPr fontAlgn="base"/>
                      <a:r>
                        <a:rPr lang="en-US" sz="1600" kern="1200">
                          <a:solidFill>
                            <a:schemeClr val="dk1"/>
                          </a:solidFill>
                          <a:effectLst/>
                          <a:latin typeface="+mn-lt"/>
                          <a:ea typeface="+mn-ea"/>
                          <a:cs typeface="+mn-cs"/>
                        </a:rPr>
                        <a:t>Jul 1, 2025 – </a:t>
                      </a:r>
                    </a:p>
                    <a:p>
                      <a:pPr fontAlgn="base"/>
                      <a:r>
                        <a:rPr lang="en-US" sz="1600" kern="1200">
                          <a:solidFill>
                            <a:schemeClr val="dk1"/>
                          </a:solidFill>
                          <a:effectLst/>
                          <a:latin typeface="+mn-lt"/>
                          <a:ea typeface="+mn-ea"/>
                          <a:cs typeface="+mn-cs"/>
                        </a:rPr>
                        <a:t>Jul 31, 2025</a:t>
                      </a:r>
                    </a:p>
                  </a:txBody>
                  <a:tcPr anchor="ctr">
                    <a:solidFill>
                      <a:schemeClr val="bg1"/>
                    </a:solidFill>
                  </a:tcPr>
                </a:tc>
                <a:tc>
                  <a:txBody>
                    <a:bodyPr/>
                    <a:lstStyle/>
                    <a:p>
                      <a:pPr fontAlgn="base"/>
                      <a:r>
                        <a:rPr lang="en-US" sz="1600" kern="1200">
                          <a:solidFill>
                            <a:schemeClr val="dk1"/>
                          </a:solidFill>
                          <a:effectLst/>
                          <a:latin typeface="+mn-lt"/>
                          <a:ea typeface="+mn-ea"/>
                          <a:cs typeface="+mn-cs"/>
                        </a:rPr>
                        <a:t>33.4484° N, 112.0740° W</a:t>
                      </a:r>
                    </a:p>
                  </a:txBody>
                  <a:tcPr anchor="ctr">
                    <a:solidFill>
                      <a:schemeClr val="bg1"/>
                    </a:solidFill>
                  </a:tcPr>
                </a:tc>
                <a:tc>
                  <a:txBody>
                    <a:bodyPr/>
                    <a:lstStyle/>
                    <a:p>
                      <a:pPr fontAlgn="base"/>
                      <a:endParaRPr lang="en-US" sz="1600" kern="1200">
                        <a:solidFill>
                          <a:schemeClr val="dk1"/>
                        </a:solidFill>
                        <a:effectLst/>
                        <a:latin typeface="+mn-lt"/>
                        <a:ea typeface="+mn-ea"/>
                        <a:cs typeface="+mn-cs"/>
                      </a:endParaRPr>
                    </a:p>
                  </a:txBody>
                  <a:tcPr anchor="ctr">
                    <a:solidFill>
                      <a:schemeClr val="bg1"/>
                    </a:solidFill>
                  </a:tcPr>
                </a:tc>
                <a:tc>
                  <a:txBody>
                    <a:bodyPr/>
                    <a:lstStyle/>
                    <a:p>
                      <a:pPr lvl="0">
                        <a:buNone/>
                      </a:pPr>
                      <a:r>
                        <a:rPr lang="en-US" sz="1600" kern="1200">
                          <a:solidFill>
                            <a:schemeClr val="dk1"/>
                          </a:solidFill>
                          <a:effectLst/>
                          <a:latin typeface="+mn-lt"/>
                          <a:ea typeface="+mn-ea"/>
                          <a:cs typeface="+mn-cs"/>
                        </a:rPr>
                        <a:t>Urban, dust storm, fireworks</a:t>
                      </a:r>
                    </a:p>
                  </a:txBody>
                  <a:tcPr>
                    <a:solidFill>
                      <a:schemeClr val="bg1"/>
                    </a:solidFill>
                  </a:tcPr>
                </a:tc>
                <a:extLst>
                  <a:ext uri="{0D108BD9-81ED-4DB2-BD59-A6C34878D82A}">
                    <a16:rowId xmlns:a16="http://schemas.microsoft.com/office/drawing/2014/main" val="1253517017"/>
                  </a:ext>
                </a:extLst>
              </a:tr>
              <a:tr h="370840">
                <a:tc>
                  <a:txBody>
                    <a:bodyPr/>
                    <a:lstStyle/>
                    <a:p>
                      <a:pPr fontAlgn="base"/>
                      <a:r>
                        <a:rPr lang="en-US" sz="1600">
                          <a:effectLst/>
                        </a:rPr>
                        <a:t>Rural, OR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600" kern="1200">
                          <a:solidFill>
                            <a:schemeClr val="dk1"/>
                          </a:solidFill>
                          <a:effectLst/>
                          <a:latin typeface="+mn-lt"/>
                          <a:ea typeface="+mn-ea"/>
                          <a:cs typeface="+mn-cs"/>
                        </a:rPr>
                        <a:t>Aug 8, 2024 –</a:t>
                      </a:r>
                    </a:p>
                    <a:p>
                      <a:pPr fontAlgn="base"/>
                      <a:r>
                        <a:rPr lang="en-US" sz="1600" kern="1200">
                          <a:solidFill>
                            <a:schemeClr val="dk1"/>
                          </a:solidFill>
                          <a:effectLst/>
                          <a:latin typeface="+mn-lt"/>
                          <a:ea typeface="+mn-ea"/>
                          <a:cs typeface="+mn-cs"/>
                        </a:rPr>
                        <a:t>Aug 28, 2024</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r>
                        <a:rPr lang="en-US" sz="1600" kern="1200">
                          <a:solidFill>
                            <a:schemeClr val="dk1"/>
                          </a:solidFill>
                          <a:effectLst/>
                          <a:latin typeface="+mn-lt"/>
                          <a:ea typeface="+mn-ea"/>
                          <a:cs typeface="+mn-cs"/>
                        </a:rPr>
                        <a:t>42.4658° N,</a:t>
                      </a:r>
                    </a:p>
                    <a:p>
                      <a:r>
                        <a:rPr lang="en-US" sz="1600" kern="1200">
                          <a:solidFill>
                            <a:schemeClr val="dk1"/>
                          </a:solidFill>
                          <a:effectLst/>
                          <a:latin typeface="+mn-lt"/>
                          <a:ea typeface="+mn-ea"/>
                          <a:cs typeface="+mn-cs"/>
                        </a:rPr>
                        <a:t> -121.7617° W</a:t>
                      </a:r>
                    </a:p>
                    <a:p>
                      <a:endParaRPr lang="en-US" sz="1600" kern="1200">
                        <a:solidFill>
                          <a:schemeClr val="dk1"/>
                        </a:solidFill>
                        <a:effectLst/>
                        <a:latin typeface="+mn-lt"/>
                        <a:ea typeface="+mn-ea"/>
                        <a:cs typeface="+mn-cs"/>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fontAlgn="base"/>
                      <a:r>
                        <a:rPr lang="en-US" sz="1600" kern="1200">
                          <a:solidFill>
                            <a:schemeClr val="dk1"/>
                          </a:solidFill>
                          <a:effectLst/>
                          <a:latin typeface="+mn-lt"/>
                          <a:ea typeface="+mn-ea"/>
                          <a:cs typeface="+mn-cs"/>
                        </a:rPr>
                        <a:t>3. Aug Smoke from Fire X lasted for 10 days</a:t>
                      </a:r>
                      <a:endParaRPr lang="en-US" sz="1600" kern="1200" baseline="30000">
                        <a:solidFill>
                          <a:schemeClr val="dk1"/>
                        </a:solidFill>
                        <a:effectLst/>
                        <a:latin typeface="+mn-lt"/>
                        <a:ea typeface="+mn-ea"/>
                        <a:cs typeface="+mn-cs"/>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lvl="0">
                        <a:buNone/>
                      </a:pPr>
                      <a:r>
                        <a:rPr lang="en-US" sz="1600" kern="1200" dirty="0">
                          <a:solidFill>
                            <a:schemeClr val="dk1"/>
                          </a:solidFill>
                          <a:effectLst/>
                          <a:latin typeface="+mn-lt"/>
                          <a:ea typeface="+mn-ea"/>
                          <a:cs typeface="+mn-cs"/>
                        </a:rPr>
                        <a:t>Background</a:t>
                      </a: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6988208"/>
                  </a:ext>
                </a:extLst>
              </a:tr>
            </a:tbl>
          </a:graphicData>
        </a:graphic>
      </p:graphicFrame>
      <p:sp>
        <p:nvSpPr>
          <p:cNvPr id="5" name="TextBox 4">
            <a:extLst>
              <a:ext uri="{FF2B5EF4-FFF2-40B4-BE49-F238E27FC236}">
                <a16:creationId xmlns:a16="http://schemas.microsoft.com/office/drawing/2014/main" id="{FA582389-C15F-FF42-3A29-14622EBCB21C}"/>
              </a:ext>
            </a:extLst>
          </p:cNvPr>
          <p:cNvSpPr txBox="1"/>
          <p:nvPr/>
        </p:nvSpPr>
        <p:spPr>
          <a:xfrm>
            <a:off x="149915" y="5755765"/>
            <a:ext cx="10793068" cy="923330"/>
          </a:xfrm>
          <a:prstGeom prst="rect">
            <a:avLst/>
          </a:prstGeom>
          <a:solidFill>
            <a:srgbClr val="7030A0"/>
          </a:solidFill>
        </p:spPr>
        <p:txBody>
          <a:bodyPr wrap="square" rtlCol="0">
            <a:spAutoFit/>
          </a:bodyPr>
          <a:lstStyle/>
          <a:p>
            <a:r>
              <a:rPr lang="en-US">
                <a:solidFill>
                  <a:schemeClr val="bg1"/>
                </a:solidFill>
              </a:rPr>
              <a:t>Performance testing should include at least two real-world wood/wildland fire smoke events that last a day or more and should include high concentrations (&gt; 250 µg/m</a:t>
            </a:r>
            <a:r>
              <a:rPr lang="en-US" baseline="30000">
                <a:solidFill>
                  <a:schemeClr val="bg1"/>
                </a:solidFill>
              </a:rPr>
              <a:t>3</a:t>
            </a:r>
            <a:r>
              <a:rPr lang="en-US">
                <a:solidFill>
                  <a:schemeClr val="bg1"/>
                </a:solidFill>
              </a:rPr>
              <a:t>), though concentrations do not need to be that high for the full event. The FASM or local media may be good sources of fire information. </a:t>
            </a:r>
          </a:p>
        </p:txBody>
      </p:sp>
      <p:sp>
        <p:nvSpPr>
          <p:cNvPr id="6" name="Slide Number Placeholder 5">
            <a:extLst>
              <a:ext uri="{FF2B5EF4-FFF2-40B4-BE49-F238E27FC236}">
                <a16:creationId xmlns:a16="http://schemas.microsoft.com/office/drawing/2014/main" id="{202275AB-9779-C5F3-0DD8-A2D4ED58A662}"/>
              </a:ext>
            </a:extLst>
          </p:cNvPr>
          <p:cNvSpPr>
            <a:spLocks noGrp="1"/>
          </p:cNvSpPr>
          <p:nvPr>
            <p:ph type="sldNum" sz="quarter" idx="12"/>
          </p:nvPr>
        </p:nvSpPr>
        <p:spPr/>
        <p:txBody>
          <a:bodyPr/>
          <a:lstStyle/>
          <a:p>
            <a:fld id="{07775C0A-6478-4EC4-B91F-3EBE5A925727}" type="slidenum">
              <a:rPr lang="en-US" smtClean="0"/>
              <a:t>24</a:t>
            </a:fld>
            <a:endParaRPr lang="en-US"/>
          </a:p>
        </p:txBody>
      </p:sp>
    </p:spTree>
    <p:extLst>
      <p:ext uri="{BB962C8B-B14F-4D97-AF65-F5344CB8AC3E}">
        <p14:creationId xmlns:p14="http://schemas.microsoft.com/office/powerpoint/2010/main" val="462496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21E85-EF91-8092-C2FB-9880763484FD}"/>
              </a:ext>
            </a:extLst>
          </p:cNvPr>
          <p:cNvSpPr>
            <a:spLocks noGrp="1"/>
          </p:cNvSpPr>
          <p:nvPr>
            <p:ph type="title"/>
          </p:nvPr>
        </p:nvSpPr>
        <p:spPr/>
        <p:txBody>
          <a:bodyPr/>
          <a:lstStyle/>
          <a:p>
            <a:r>
              <a:rPr lang="en-US" dirty="0"/>
              <a:t>Justification for Limited Temperature and RH Range</a:t>
            </a:r>
          </a:p>
        </p:txBody>
      </p:sp>
      <p:sp>
        <p:nvSpPr>
          <p:cNvPr id="3" name="Content Placeholder 2">
            <a:extLst>
              <a:ext uri="{FF2B5EF4-FFF2-40B4-BE49-F238E27FC236}">
                <a16:creationId xmlns:a16="http://schemas.microsoft.com/office/drawing/2014/main" id="{6EF4ED2F-DA9A-E93D-9BFA-4E52B193B678}"/>
              </a:ext>
            </a:extLst>
          </p:cNvPr>
          <p:cNvSpPr>
            <a:spLocks noGrp="1"/>
          </p:cNvSpPr>
          <p:nvPr>
            <p:ph idx="1"/>
          </p:nvPr>
        </p:nvSpPr>
        <p:spPr>
          <a:xfrm>
            <a:off x="745991" y="1690688"/>
            <a:ext cx="11207620" cy="4713198"/>
          </a:xfrm>
        </p:spPr>
        <p:txBody>
          <a:bodyPr>
            <a:normAutofit fontScale="92500" lnSpcReduction="10000"/>
          </a:bodyPr>
          <a:lstStyle/>
          <a:p>
            <a:pPr marL="0" indent="0">
              <a:buNone/>
            </a:pPr>
            <a:r>
              <a:rPr lang="en-US" dirty="0"/>
              <a:t>Acceptable</a:t>
            </a:r>
          </a:p>
          <a:p>
            <a:r>
              <a:rPr lang="en-US" dirty="0"/>
              <a:t>This is a state/regional run network </a:t>
            </a:r>
          </a:p>
          <a:p>
            <a:pPr lvl="1"/>
            <a:r>
              <a:rPr lang="en-US" dirty="0"/>
              <a:t>Across the state/region over the full year hourly temperature typically ranges from X-Y °C and hourly RH typically ranges from X-Y %</a:t>
            </a:r>
          </a:p>
          <a:p>
            <a:pPr lvl="1"/>
            <a:r>
              <a:rPr lang="en-US" dirty="0"/>
              <a:t>Our testing covers the expected range of conditions across our state</a:t>
            </a:r>
          </a:p>
          <a:p>
            <a:pPr lvl="1"/>
            <a:r>
              <a:rPr lang="en-US" dirty="0"/>
              <a:t>We will submit a new application if the network expands outside this state/region</a:t>
            </a:r>
          </a:p>
          <a:p>
            <a:pPr marL="0" indent="0">
              <a:buNone/>
            </a:pPr>
            <a:endParaRPr lang="en-US" dirty="0"/>
          </a:p>
          <a:p>
            <a:pPr marL="0" indent="0">
              <a:buNone/>
            </a:pPr>
            <a:r>
              <a:rPr lang="en-US" dirty="0"/>
              <a:t>Unacceptable</a:t>
            </a:r>
          </a:p>
          <a:p>
            <a:r>
              <a:rPr lang="en-US" dirty="0"/>
              <a:t>Sensors’ operating range is &gt; X °C (e.g., 0 °C) </a:t>
            </a:r>
          </a:p>
          <a:p>
            <a:pPr lvl="1"/>
            <a:r>
              <a:rPr lang="en-US" dirty="0"/>
              <a:t>But these conditions are expected in our network</a:t>
            </a:r>
          </a:p>
          <a:p>
            <a:r>
              <a:rPr lang="en-US" dirty="0"/>
              <a:t>Sensors’ operating range is &lt; X% RH (e.g., 90%) </a:t>
            </a:r>
          </a:p>
          <a:p>
            <a:pPr lvl="1"/>
            <a:r>
              <a:rPr lang="en-US" dirty="0"/>
              <a:t>But these conditions are expected in our network</a:t>
            </a:r>
          </a:p>
        </p:txBody>
      </p:sp>
      <p:sp>
        <p:nvSpPr>
          <p:cNvPr id="5" name="TextBox 4">
            <a:extLst>
              <a:ext uri="{FF2B5EF4-FFF2-40B4-BE49-F238E27FC236}">
                <a16:creationId xmlns:a16="http://schemas.microsoft.com/office/drawing/2014/main" id="{9B0A4CD7-B5AF-C3AB-832C-ACCCF07DC922}"/>
              </a:ext>
            </a:extLst>
          </p:cNvPr>
          <p:cNvSpPr txBox="1"/>
          <p:nvPr/>
        </p:nvSpPr>
        <p:spPr>
          <a:xfrm>
            <a:off x="7744968" y="4293445"/>
            <a:ext cx="4101913" cy="646331"/>
          </a:xfrm>
          <a:prstGeom prst="rect">
            <a:avLst/>
          </a:prstGeom>
          <a:solidFill>
            <a:srgbClr val="7030A0"/>
          </a:solidFill>
        </p:spPr>
        <p:txBody>
          <a:bodyPr wrap="square" rtlCol="0">
            <a:spAutoFit/>
          </a:bodyPr>
          <a:lstStyle/>
          <a:p>
            <a:r>
              <a:rPr lang="en-US">
                <a:solidFill>
                  <a:schemeClr val="bg1"/>
                </a:solidFill>
              </a:rPr>
              <a:t>Information provided here are examples of justifications.</a:t>
            </a:r>
            <a:endParaRPr lang="en-US" strike="sngStrike">
              <a:solidFill>
                <a:srgbClr val="FF0000"/>
              </a:solidFill>
            </a:endParaRPr>
          </a:p>
        </p:txBody>
      </p:sp>
      <p:sp>
        <p:nvSpPr>
          <p:cNvPr id="6" name="Slide Number Placeholder 5">
            <a:extLst>
              <a:ext uri="{FF2B5EF4-FFF2-40B4-BE49-F238E27FC236}">
                <a16:creationId xmlns:a16="http://schemas.microsoft.com/office/drawing/2014/main" id="{E2F47201-02A2-9536-2F98-EF5D00905F74}"/>
              </a:ext>
            </a:extLst>
          </p:cNvPr>
          <p:cNvSpPr>
            <a:spLocks noGrp="1"/>
          </p:cNvSpPr>
          <p:nvPr>
            <p:ph type="sldNum" sz="quarter" idx="12"/>
          </p:nvPr>
        </p:nvSpPr>
        <p:spPr/>
        <p:txBody>
          <a:bodyPr/>
          <a:lstStyle/>
          <a:p>
            <a:fld id="{07775C0A-6478-4EC4-B91F-3EBE5A925727}" type="slidenum">
              <a:rPr lang="en-US" smtClean="0"/>
              <a:t>25</a:t>
            </a:fld>
            <a:endParaRPr lang="en-US"/>
          </a:p>
        </p:txBody>
      </p:sp>
    </p:spTree>
    <p:extLst>
      <p:ext uri="{BB962C8B-B14F-4D97-AF65-F5344CB8AC3E}">
        <p14:creationId xmlns:p14="http://schemas.microsoft.com/office/powerpoint/2010/main" val="2474835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25128-2E36-38E3-69FB-E5E3FBA5683D}"/>
              </a:ext>
            </a:extLst>
          </p:cNvPr>
          <p:cNvSpPr>
            <a:spLocks noGrp="1"/>
          </p:cNvSpPr>
          <p:nvPr>
            <p:ph type="title"/>
          </p:nvPr>
        </p:nvSpPr>
        <p:spPr/>
        <p:txBody>
          <a:bodyPr/>
          <a:lstStyle/>
          <a:p>
            <a:r>
              <a:rPr lang="en-US" dirty="0"/>
              <a:t>Performance: Precision</a:t>
            </a:r>
          </a:p>
        </p:txBody>
      </p:sp>
      <p:graphicFrame>
        <p:nvGraphicFramePr>
          <p:cNvPr id="4" name="Content Placeholder 3">
            <a:extLst>
              <a:ext uri="{FF2B5EF4-FFF2-40B4-BE49-F238E27FC236}">
                <a16:creationId xmlns:a16="http://schemas.microsoft.com/office/drawing/2014/main" id="{3FD57DEE-53AA-2D67-04C0-B346D15F7A0E}"/>
              </a:ext>
            </a:extLst>
          </p:cNvPr>
          <p:cNvGraphicFramePr>
            <a:graphicFrameLocks noGrp="1"/>
          </p:cNvGraphicFramePr>
          <p:nvPr>
            <p:ph idx="1"/>
            <p:extLst>
              <p:ext uri="{D42A27DB-BD31-4B8C-83A1-F6EECF244321}">
                <p14:modId xmlns:p14="http://schemas.microsoft.com/office/powerpoint/2010/main" val="970406278"/>
              </p:ext>
            </p:extLst>
          </p:nvPr>
        </p:nvGraphicFramePr>
        <p:xfrm>
          <a:off x="2443567" y="2867231"/>
          <a:ext cx="8412480" cy="2570480"/>
        </p:xfrm>
        <a:graphic>
          <a:graphicData uri="http://schemas.openxmlformats.org/drawingml/2006/table">
            <a:tbl>
              <a:tblPr firstRow="1" bandRow="1">
                <a:tableStyleId>{5C22544A-7EE6-4342-B048-85BDC9FD1C3A}</a:tableStyleId>
              </a:tblPr>
              <a:tblGrid>
                <a:gridCol w="1402080">
                  <a:extLst>
                    <a:ext uri="{9D8B030D-6E8A-4147-A177-3AD203B41FA5}">
                      <a16:colId xmlns:a16="http://schemas.microsoft.com/office/drawing/2014/main" val="4148322028"/>
                    </a:ext>
                  </a:extLst>
                </a:gridCol>
                <a:gridCol w="1402080">
                  <a:extLst>
                    <a:ext uri="{9D8B030D-6E8A-4147-A177-3AD203B41FA5}">
                      <a16:colId xmlns:a16="http://schemas.microsoft.com/office/drawing/2014/main" val="3930303251"/>
                    </a:ext>
                  </a:extLst>
                </a:gridCol>
                <a:gridCol w="1402080">
                  <a:extLst>
                    <a:ext uri="{9D8B030D-6E8A-4147-A177-3AD203B41FA5}">
                      <a16:colId xmlns:a16="http://schemas.microsoft.com/office/drawing/2014/main" val="2512791579"/>
                    </a:ext>
                  </a:extLst>
                </a:gridCol>
                <a:gridCol w="1402080">
                  <a:extLst>
                    <a:ext uri="{9D8B030D-6E8A-4147-A177-3AD203B41FA5}">
                      <a16:colId xmlns:a16="http://schemas.microsoft.com/office/drawing/2014/main" val="2829029913"/>
                    </a:ext>
                  </a:extLst>
                </a:gridCol>
                <a:gridCol w="1402080">
                  <a:extLst>
                    <a:ext uri="{9D8B030D-6E8A-4147-A177-3AD203B41FA5}">
                      <a16:colId xmlns:a16="http://schemas.microsoft.com/office/drawing/2014/main" val="3407230411"/>
                    </a:ext>
                  </a:extLst>
                </a:gridCol>
                <a:gridCol w="1402080">
                  <a:extLst>
                    <a:ext uri="{9D8B030D-6E8A-4147-A177-3AD203B41FA5}">
                      <a16:colId xmlns:a16="http://schemas.microsoft.com/office/drawing/2014/main" val="903000709"/>
                    </a:ext>
                  </a:extLst>
                </a:gridCol>
              </a:tblGrid>
              <a:tr h="370840">
                <a:tc>
                  <a:txBody>
                    <a:bodyPr/>
                    <a:lstStyle/>
                    <a:p>
                      <a:r>
                        <a:rPr lang="en-US"/>
                        <a:t>Location</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lt1"/>
                          </a:solidFill>
                          <a:latin typeface="+mn-lt"/>
                          <a:ea typeface="+mn-ea"/>
                          <a:cs typeface="+mn-cs"/>
                        </a:rPr>
                        <a:t>Climate Zones</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lt1"/>
                          </a:solidFill>
                          <a:latin typeface="+mn-lt"/>
                          <a:ea typeface="+mn-ea"/>
                          <a:cs typeface="+mn-cs"/>
                        </a:rPr>
                        <a:t>Days of data*</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Number of sensors</a:t>
                      </a:r>
                    </a:p>
                  </a:txBody>
                  <a:tcPr>
                    <a:solidFill>
                      <a:schemeClr val="tx1"/>
                    </a:solidFill>
                  </a:tcPr>
                </a:tc>
                <a:tc>
                  <a:txBody>
                    <a:bodyPr/>
                    <a:lstStyle/>
                    <a:p>
                      <a:r>
                        <a:rPr lang="en-US"/>
                        <a:t>Standard Deviation</a:t>
                      </a:r>
                    </a:p>
                    <a:p>
                      <a:pPr lvl="0">
                        <a:buNone/>
                      </a:pPr>
                      <a:r>
                        <a:rPr lang="en-US"/>
                        <a:t>(SD)* (µg/m</a:t>
                      </a:r>
                      <a:r>
                        <a:rPr lang="en-US" baseline="30000"/>
                        <a:t>3</a:t>
                      </a:r>
                      <a:r>
                        <a:rPr lang="en-US"/>
                        <a:t>)</a:t>
                      </a:r>
                    </a:p>
                  </a:txBody>
                  <a:tcPr>
                    <a:solidFill>
                      <a:schemeClr val="tx1"/>
                    </a:solidFill>
                  </a:tcPr>
                </a:tc>
                <a:tc>
                  <a:txBody>
                    <a:bodyPr/>
                    <a:lstStyle/>
                    <a:p>
                      <a:r>
                        <a:rPr lang="en-US"/>
                        <a:t>Coefficient of Variation (CV)* (%)</a:t>
                      </a:r>
                    </a:p>
                  </a:txBody>
                  <a:tcPr>
                    <a:solidFill>
                      <a:schemeClr val="tx1"/>
                    </a:solidFill>
                  </a:tcPr>
                </a:tc>
                <a:extLst>
                  <a:ext uri="{0D108BD9-81ED-4DB2-BD59-A6C34878D82A}">
                    <a16:rowId xmlns:a16="http://schemas.microsoft.com/office/drawing/2014/main" val="2158500222"/>
                  </a:ext>
                </a:extLst>
              </a:tr>
              <a:tr h="370840">
                <a:tc>
                  <a:txBody>
                    <a:bodyPr/>
                    <a:lstStyle/>
                    <a:p>
                      <a:r>
                        <a:rPr lang="en-US"/>
                        <a:t>≥ 2</a:t>
                      </a:r>
                    </a:p>
                  </a:txBody>
                  <a:tcP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latin typeface="+mn-lt"/>
                          <a:ea typeface="+mn-ea"/>
                          <a:cs typeface="+mn-cs"/>
                        </a:rPr>
                        <a:t>≥ 2</a:t>
                      </a:r>
                    </a:p>
                  </a:txBody>
                  <a:tcP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kern="1200">
                          <a:solidFill>
                            <a:schemeClr val="dk1"/>
                          </a:solidFill>
                          <a:latin typeface="+mn-lt"/>
                          <a:ea typeface="+mn-ea"/>
                          <a:cs typeface="+mn-cs"/>
                        </a:rPr>
                        <a:t>≥ 90 days</a:t>
                      </a:r>
                    </a:p>
                  </a:txBody>
                  <a:tcPr anchor="ct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 3</a:t>
                      </a:r>
                    </a:p>
                  </a:txBody>
                  <a:tcP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a:t>≤ 5</a:t>
                      </a:r>
                    </a:p>
                  </a:txBody>
                  <a:tcP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a:t>≤ 30</a:t>
                      </a:r>
                    </a:p>
                  </a:txBody>
                  <a:tcPr>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4601116"/>
                  </a:ext>
                </a:extLst>
              </a:tr>
              <a:tr h="370840">
                <a:tc>
                  <a:txBody>
                    <a:bodyPr/>
                    <a:lstStyle/>
                    <a:p>
                      <a:r>
                        <a:rPr lang="en-US"/>
                        <a:t>Los Angeles, CA</a:t>
                      </a:r>
                    </a:p>
                  </a:txBody>
                  <a:tcPr>
                    <a:lnT w="28575" cap="flat" cmpd="sng" algn="ctr">
                      <a:solidFill>
                        <a:schemeClr val="tx1"/>
                      </a:solidFill>
                      <a:prstDash val="solid"/>
                      <a:round/>
                      <a:headEnd type="none" w="med" len="med"/>
                      <a:tailEnd type="none" w="med" len="med"/>
                    </a:lnT>
                    <a:solidFill>
                      <a:schemeClr val="bg1"/>
                    </a:solidFill>
                  </a:tcPr>
                </a:tc>
                <a:tc>
                  <a:txBody>
                    <a:bodyPr/>
                    <a:lstStyle/>
                    <a:p>
                      <a:r>
                        <a:rPr lang="en-US"/>
                        <a:t>West</a:t>
                      </a:r>
                    </a:p>
                  </a:txBody>
                  <a:tcPr>
                    <a:lnT w="28575" cap="flat" cmpd="sng" algn="ctr">
                      <a:solidFill>
                        <a:schemeClr val="tx1"/>
                      </a:solidFill>
                      <a:prstDash val="solid"/>
                      <a:round/>
                      <a:headEnd type="none" w="med" len="med"/>
                      <a:tailEnd type="none" w="med" len="med"/>
                    </a:lnT>
                    <a:solidFill>
                      <a:schemeClr val="bg1"/>
                    </a:solidFill>
                  </a:tcPr>
                </a:tc>
                <a:tc>
                  <a:txBody>
                    <a:bodyPr/>
                    <a:lstStyle/>
                    <a:p>
                      <a:r>
                        <a:rPr lang="en-US"/>
                        <a:t>90</a:t>
                      </a:r>
                    </a:p>
                  </a:txBody>
                  <a:tcPr>
                    <a:lnT w="28575"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r>
                        <a:rPr lang="en-US"/>
                        <a:t>3</a:t>
                      </a:r>
                    </a:p>
                  </a:txBody>
                  <a:tcPr>
                    <a:lnT w="28575"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r>
                        <a:rPr lang="en-US"/>
                        <a:t>2.5</a:t>
                      </a:r>
                    </a:p>
                  </a:txBody>
                  <a:tcPr>
                    <a:lnT w="28575"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r>
                        <a:rPr lang="en-US"/>
                        <a:t>35</a:t>
                      </a:r>
                    </a:p>
                  </a:txBody>
                  <a:tcPr>
                    <a:lnT w="285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926666529"/>
                  </a:ext>
                </a:extLst>
              </a:tr>
              <a:tr h="370840">
                <a:tc>
                  <a:txBody>
                    <a:bodyPr/>
                    <a:lstStyle/>
                    <a:p>
                      <a:r>
                        <a:rPr lang="en-US"/>
                        <a:t>Denver, CO</a:t>
                      </a:r>
                    </a:p>
                  </a:txBody>
                  <a:tcPr>
                    <a:lnB w="12700" cap="flat" cmpd="sng" algn="ctr">
                      <a:solidFill>
                        <a:schemeClr val="tx1"/>
                      </a:solidFill>
                      <a:prstDash val="solid"/>
                      <a:round/>
                      <a:headEnd type="none" w="med" len="med"/>
                      <a:tailEnd type="none" w="med" len="med"/>
                    </a:lnB>
                    <a:solidFill>
                      <a:schemeClr val="bg1"/>
                    </a:solidFill>
                  </a:tcPr>
                </a:tc>
                <a:tc>
                  <a:txBody>
                    <a:bodyPr/>
                    <a:lstStyle/>
                    <a:p>
                      <a:r>
                        <a:rPr lang="en-US"/>
                        <a:t>Southwest</a:t>
                      </a:r>
                    </a:p>
                  </a:txBody>
                  <a:tcPr>
                    <a:lnB w="12700" cap="flat" cmpd="sng" algn="ctr">
                      <a:solidFill>
                        <a:schemeClr val="tx1"/>
                      </a:solidFill>
                      <a:prstDash val="solid"/>
                      <a:round/>
                      <a:headEnd type="none" w="med" len="med"/>
                      <a:tailEnd type="none" w="med" len="med"/>
                    </a:lnB>
                    <a:solidFill>
                      <a:schemeClr val="bg1"/>
                    </a:solidFill>
                  </a:tcPr>
                </a:tc>
                <a:tc>
                  <a:txBody>
                    <a:bodyPr/>
                    <a:lstStyle/>
                    <a:p>
                      <a:r>
                        <a:rPr lang="en-US"/>
                        <a:t>90</a:t>
                      </a:r>
                    </a:p>
                  </a:txBody>
                  <a:tcP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a:t>9</a:t>
                      </a:r>
                    </a:p>
                  </a:txBody>
                  <a:tcP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a:t>1.1</a:t>
                      </a:r>
                    </a:p>
                  </a:txBody>
                  <a:tcPr>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a:t>41</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4413092"/>
                  </a:ext>
                </a:extLst>
              </a:tr>
            </a:tbl>
          </a:graphicData>
        </a:graphic>
      </p:graphicFrame>
      <p:sp>
        <p:nvSpPr>
          <p:cNvPr id="5" name="TextBox 4">
            <a:extLst>
              <a:ext uri="{FF2B5EF4-FFF2-40B4-BE49-F238E27FC236}">
                <a16:creationId xmlns:a16="http://schemas.microsoft.com/office/drawing/2014/main" id="{C3C1B609-19A1-88E0-0245-CCE3E03571B2}"/>
              </a:ext>
            </a:extLst>
          </p:cNvPr>
          <p:cNvSpPr txBox="1"/>
          <p:nvPr/>
        </p:nvSpPr>
        <p:spPr>
          <a:xfrm>
            <a:off x="2852708" y="5825741"/>
            <a:ext cx="7165211" cy="923330"/>
          </a:xfrm>
          <a:prstGeom prst="rect">
            <a:avLst/>
          </a:prstGeom>
          <a:solidFill>
            <a:schemeClr val="accent2">
              <a:lumMod val="20000"/>
              <a:lumOff val="80000"/>
            </a:schemeClr>
          </a:solidFill>
        </p:spPr>
        <p:txBody>
          <a:bodyPr wrap="square" lIns="91440" tIns="45720" rIns="91440" bIns="45720" rtlCol="0" anchor="t">
            <a:spAutoFit/>
          </a:bodyPr>
          <a:lstStyle/>
          <a:p>
            <a:r>
              <a:rPr lang="en-US"/>
              <a:t>*Should meet CV or SD, but do not have to meet both</a:t>
            </a:r>
            <a:endParaRPr lang="en-US">
              <a:ea typeface="Calibri"/>
              <a:cs typeface="Calibri"/>
            </a:endParaRPr>
          </a:p>
          <a:p>
            <a:r>
              <a:rPr lang="en-US"/>
              <a:t>(SD target likely met at ambient concentrations, CV likely met under higher concentrations (e.g., smoke))</a:t>
            </a:r>
            <a:endParaRPr lang="en-US">
              <a:ea typeface="Calibri"/>
              <a:cs typeface="Calibri"/>
            </a:endParaRPr>
          </a:p>
        </p:txBody>
      </p:sp>
      <p:sp>
        <p:nvSpPr>
          <p:cNvPr id="7" name="Content Placeholder 2">
            <a:extLst>
              <a:ext uri="{FF2B5EF4-FFF2-40B4-BE49-F238E27FC236}">
                <a16:creationId xmlns:a16="http://schemas.microsoft.com/office/drawing/2014/main" id="{855B989F-C68E-0E0D-32C9-1D74091D9CA8}"/>
              </a:ext>
            </a:extLst>
          </p:cNvPr>
          <p:cNvSpPr txBox="1">
            <a:spLocks/>
          </p:cNvSpPr>
          <p:nvPr/>
        </p:nvSpPr>
        <p:spPr>
          <a:xfrm>
            <a:off x="631166" y="1540953"/>
            <a:ext cx="10515600" cy="47131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Sensors meet precision (SD) at 2 sites</a:t>
            </a:r>
          </a:p>
          <a:p>
            <a:r>
              <a:rPr lang="en-US"/>
              <a:t>2 climate zones (West and Southwest) represented </a:t>
            </a:r>
          </a:p>
        </p:txBody>
      </p:sp>
      <p:sp>
        <p:nvSpPr>
          <p:cNvPr id="8" name="Rectangle 7">
            <a:extLst>
              <a:ext uri="{FF2B5EF4-FFF2-40B4-BE49-F238E27FC236}">
                <a16:creationId xmlns:a16="http://schemas.microsoft.com/office/drawing/2014/main" id="{F37C22E0-3B9F-E386-98FF-65E48331F9DB}"/>
              </a:ext>
            </a:extLst>
          </p:cNvPr>
          <p:cNvSpPr/>
          <p:nvPr/>
        </p:nvSpPr>
        <p:spPr>
          <a:xfrm rot="10800000" flipV="1">
            <a:off x="300329" y="3436075"/>
            <a:ext cx="1816569" cy="8874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Shading shows meeting the target</a:t>
            </a:r>
            <a:endParaRPr lang="en-US" b="1" u="sng" dirty="0">
              <a:solidFill>
                <a:schemeClr val="tx1"/>
              </a:solidFill>
            </a:endParaRPr>
          </a:p>
        </p:txBody>
      </p:sp>
      <p:sp>
        <p:nvSpPr>
          <p:cNvPr id="9" name="Slide Number Placeholder 8">
            <a:extLst>
              <a:ext uri="{FF2B5EF4-FFF2-40B4-BE49-F238E27FC236}">
                <a16:creationId xmlns:a16="http://schemas.microsoft.com/office/drawing/2014/main" id="{6F91115B-C9F8-5330-A5B2-1772ACCEF5D6}"/>
              </a:ext>
            </a:extLst>
          </p:cNvPr>
          <p:cNvSpPr>
            <a:spLocks noGrp="1"/>
          </p:cNvSpPr>
          <p:nvPr>
            <p:ph type="sldNum" sz="quarter" idx="12"/>
          </p:nvPr>
        </p:nvSpPr>
        <p:spPr/>
        <p:txBody>
          <a:bodyPr/>
          <a:lstStyle/>
          <a:p>
            <a:fld id="{07775C0A-6478-4EC4-B91F-3EBE5A925727}" type="slidenum">
              <a:rPr lang="en-US" smtClean="0"/>
              <a:t>26</a:t>
            </a:fld>
            <a:endParaRPr lang="en-US"/>
          </a:p>
        </p:txBody>
      </p:sp>
    </p:spTree>
    <p:extLst>
      <p:ext uri="{BB962C8B-B14F-4D97-AF65-F5344CB8AC3E}">
        <p14:creationId xmlns:p14="http://schemas.microsoft.com/office/powerpoint/2010/main" val="3628472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BA7A1-132C-6254-35AE-44ADC11D78A8}"/>
              </a:ext>
            </a:extLst>
          </p:cNvPr>
          <p:cNvSpPr>
            <a:spLocks noGrp="1"/>
          </p:cNvSpPr>
          <p:nvPr>
            <p:ph type="title"/>
          </p:nvPr>
        </p:nvSpPr>
        <p:spPr>
          <a:xfrm>
            <a:off x="838200" y="377651"/>
            <a:ext cx="4443919" cy="1325563"/>
          </a:xfrm>
        </p:spPr>
        <p:txBody>
          <a:bodyPr>
            <a:normAutofit fontScale="90000"/>
          </a:bodyPr>
          <a:lstStyle/>
          <a:p>
            <a:r>
              <a:rPr lang="en-US" dirty="0"/>
              <a:t>Performance: Accuracy scatterplot</a:t>
            </a:r>
          </a:p>
        </p:txBody>
      </p:sp>
      <p:sp>
        <p:nvSpPr>
          <p:cNvPr id="8" name="Content Placeholder 2">
            <a:extLst>
              <a:ext uri="{FF2B5EF4-FFF2-40B4-BE49-F238E27FC236}">
                <a16:creationId xmlns:a16="http://schemas.microsoft.com/office/drawing/2014/main" id="{0ABF8C68-6F64-A34F-81BF-304F3118502A}"/>
              </a:ext>
            </a:extLst>
          </p:cNvPr>
          <p:cNvSpPr txBox="1">
            <a:spLocks/>
          </p:cNvSpPr>
          <p:nvPr/>
        </p:nvSpPr>
        <p:spPr>
          <a:xfrm>
            <a:off x="631166" y="1903445"/>
            <a:ext cx="4108785" cy="435070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Data QAed and corrected using methodology presented on slides X-X</a:t>
            </a:r>
          </a:p>
          <a:p>
            <a:pPr lvl="1"/>
            <a:r>
              <a:rPr lang="en-US">
                <a:ea typeface="Calibri"/>
                <a:cs typeface="Calibri"/>
              </a:rPr>
              <a:t>These are the same QA methods that will be used for the data feed to </a:t>
            </a:r>
            <a:r>
              <a:rPr lang="en-US" err="1">
                <a:ea typeface="Calibri"/>
                <a:cs typeface="Calibri"/>
              </a:rPr>
              <a:t>FASM</a:t>
            </a:r>
            <a:endParaRPr lang="en-US">
              <a:ea typeface="Calibri"/>
              <a:cs typeface="Calibri"/>
            </a:endParaRPr>
          </a:p>
        </p:txBody>
      </p:sp>
      <p:pic>
        <p:nvPicPr>
          <p:cNvPr id="12" name="Content Placeholder 11" descr="Scatter plot of Monitor versus Sensor PM2.5.">
            <a:extLst>
              <a:ext uri="{FF2B5EF4-FFF2-40B4-BE49-F238E27FC236}">
                <a16:creationId xmlns:a16="http://schemas.microsoft.com/office/drawing/2014/main" id="{6A213B10-8842-ABC3-B633-E9C949CCF825}"/>
              </a:ext>
            </a:extLst>
          </p:cNvPr>
          <p:cNvPicPr>
            <a:picLocks noGrp="1" noChangeAspect="1"/>
          </p:cNvPicPr>
          <p:nvPr>
            <p:ph idx="1"/>
          </p:nvPr>
        </p:nvPicPr>
        <p:blipFill>
          <a:blip r:embed="rId2"/>
          <a:stretch>
            <a:fillRect/>
          </a:stretch>
        </p:blipFill>
        <p:spPr>
          <a:xfrm>
            <a:off x="5802572" y="585287"/>
            <a:ext cx="6120302" cy="4896241"/>
          </a:xfrm>
        </p:spPr>
      </p:pic>
      <p:sp>
        <p:nvSpPr>
          <p:cNvPr id="4" name="AutoShape 2">
            <a:extLst>
              <a:ext uri="{FF2B5EF4-FFF2-40B4-BE49-F238E27FC236}">
                <a16:creationId xmlns:a16="http://schemas.microsoft.com/office/drawing/2014/main" id="{392FBBC0-F897-58CF-9784-9D407CBF1547}"/>
              </a:ext>
              <a:ext uri="{C183D7F6-B498-43B3-948B-1728B52AA6E4}">
                <adec:decorative xmlns:adec="http://schemas.microsoft.com/office/drawing/2017/decorative" val="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a:extLst>
              <a:ext uri="{FF2B5EF4-FFF2-40B4-BE49-F238E27FC236}">
                <a16:creationId xmlns:a16="http://schemas.microsoft.com/office/drawing/2014/main" id="{554776B0-C767-586F-56B6-5468D865FC73}"/>
              </a:ext>
            </a:extLst>
          </p:cNvPr>
          <p:cNvSpPr/>
          <p:nvPr/>
        </p:nvSpPr>
        <p:spPr>
          <a:xfrm>
            <a:off x="5019818" y="5462656"/>
            <a:ext cx="2479249" cy="1394089"/>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Optionally the plot may be dynamic allowing for reviewers to select the sites individually</a:t>
            </a:r>
          </a:p>
        </p:txBody>
      </p:sp>
      <p:cxnSp>
        <p:nvCxnSpPr>
          <p:cNvPr id="7" name="Straight Arrow Connector 6" descr="Data scattered around 1:1 line with similar over and underestimation">
            <a:extLst>
              <a:ext uri="{FF2B5EF4-FFF2-40B4-BE49-F238E27FC236}">
                <a16:creationId xmlns:a16="http://schemas.microsoft.com/office/drawing/2014/main" id="{0948380E-F22C-F3ED-4602-D4B92D1DD61D}"/>
              </a:ext>
            </a:extLst>
          </p:cNvPr>
          <p:cNvCxnSpPr/>
          <p:nvPr/>
        </p:nvCxnSpPr>
        <p:spPr>
          <a:xfrm flipV="1">
            <a:off x="6777632" y="1769565"/>
            <a:ext cx="3100088" cy="2833687"/>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4DF112F-E6BF-96CE-176A-80F589AB84D2}"/>
              </a:ext>
            </a:extLst>
          </p:cNvPr>
          <p:cNvSpPr txBox="1"/>
          <p:nvPr/>
        </p:nvSpPr>
        <p:spPr>
          <a:xfrm>
            <a:off x="9309199" y="2248792"/>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1:1</a:t>
            </a:r>
            <a:endParaRPr lang="en-US"/>
          </a:p>
        </p:txBody>
      </p:sp>
      <p:sp>
        <p:nvSpPr>
          <p:cNvPr id="6" name="Rectangle 5">
            <a:extLst>
              <a:ext uri="{FF2B5EF4-FFF2-40B4-BE49-F238E27FC236}">
                <a16:creationId xmlns:a16="http://schemas.microsoft.com/office/drawing/2014/main" id="{CE2EDE58-B40D-BEC8-8E52-FE4E726744D6}"/>
              </a:ext>
            </a:extLst>
          </p:cNvPr>
          <p:cNvSpPr/>
          <p:nvPr/>
        </p:nvSpPr>
        <p:spPr>
          <a:xfrm>
            <a:off x="837827" y="5441733"/>
            <a:ext cx="2909944" cy="1394089"/>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Optionally include some time series by site either here or in the supplemental slides</a:t>
            </a:r>
            <a:endParaRPr lang="en-US">
              <a:ea typeface="Calibri"/>
              <a:cs typeface="Calibri"/>
            </a:endParaRPr>
          </a:p>
        </p:txBody>
      </p:sp>
      <p:sp>
        <p:nvSpPr>
          <p:cNvPr id="10" name="TextBox 9">
            <a:extLst>
              <a:ext uri="{FF2B5EF4-FFF2-40B4-BE49-F238E27FC236}">
                <a16:creationId xmlns:a16="http://schemas.microsoft.com/office/drawing/2014/main" id="{568EF2E2-D9D6-CD40-7A81-E289CEA330DD}"/>
              </a:ext>
            </a:extLst>
          </p:cNvPr>
          <p:cNvSpPr txBox="1">
            <a:spLocks/>
          </p:cNvSpPr>
          <p:nvPr/>
        </p:nvSpPr>
        <p:spPr>
          <a:xfrm>
            <a:off x="6567948" y="521957"/>
            <a:ext cx="2418735" cy="369332"/>
          </a:xfrm>
          <a:prstGeom prst="rect">
            <a:avLst/>
          </a:prstGeom>
          <a:solidFill>
            <a:schemeClr val="bg1"/>
          </a:solidFill>
        </p:spPr>
        <p:txBody>
          <a:bodyPr wrap="square" rtlCol="0">
            <a:spAutoFit/>
          </a:bodyPr>
          <a:lstStyle/>
          <a:p>
            <a:r>
              <a:rPr lang="en-US" dirty="0"/>
              <a:t>Sensor vs. Monitor</a:t>
            </a:r>
          </a:p>
        </p:txBody>
      </p:sp>
      <p:sp>
        <p:nvSpPr>
          <p:cNvPr id="11" name="Slide Number Placeholder 10">
            <a:extLst>
              <a:ext uri="{FF2B5EF4-FFF2-40B4-BE49-F238E27FC236}">
                <a16:creationId xmlns:a16="http://schemas.microsoft.com/office/drawing/2014/main" id="{2C47F3D2-634D-C906-9050-65B47691BF9B}"/>
              </a:ext>
            </a:extLst>
          </p:cNvPr>
          <p:cNvSpPr>
            <a:spLocks noGrp="1"/>
          </p:cNvSpPr>
          <p:nvPr>
            <p:ph type="sldNum" sz="quarter" idx="12"/>
          </p:nvPr>
        </p:nvSpPr>
        <p:spPr/>
        <p:txBody>
          <a:bodyPr/>
          <a:lstStyle/>
          <a:p>
            <a:fld id="{07775C0A-6478-4EC4-B91F-3EBE5A925727}" type="slidenum">
              <a:rPr lang="en-US" smtClean="0"/>
              <a:t>27</a:t>
            </a:fld>
            <a:endParaRPr lang="en-US"/>
          </a:p>
        </p:txBody>
      </p:sp>
    </p:spTree>
    <p:extLst>
      <p:ext uri="{BB962C8B-B14F-4D97-AF65-F5344CB8AC3E}">
        <p14:creationId xmlns:p14="http://schemas.microsoft.com/office/powerpoint/2010/main" val="1464772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26323-449D-9686-BE5E-991C3518D7BF}"/>
              </a:ext>
            </a:extLst>
          </p:cNvPr>
          <p:cNvSpPr>
            <a:spLocks noGrp="1"/>
          </p:cNvSpPr>
          <p:nvPr>
            <p:ph type="title"/>
          </p:nvPr>
        </p:nvSpPr>
        <p:spPr>
          <a:xfrm>
            <a:off x="838200" y="365125"/>
            <a:ext cx="4475672" cy="1325563"/>
          </a:xfrm>
        </p:spPr>
        <p:txBody>
          <a:bodyPr/>
          <a:lstStyle/>
          <a:p>
            <a:r>
              <a:rPr lang="en-US" dirty="0"/>
              <a:t>Performance: Bias &amp; linearity</a:t>
            </a:r>
          </a:p>
        </p:txBody>
      </p:sp>
      <p:graphicFrame>
        <p:nvGraphicFramePr>
          <p:cNvPr id="5" name="Content Placeholder 4">
            <a:extLst>
              <a:ext uri="{FF2B5EF4-FFF2-40B4-BE49-F238E27FC236}">
                <a16:creationId xmlns:a16="http://schemas.microsoft.com/office/drawing/2014/main" id="{F87D7850-9987-74D8-8463-699F499608A7}"/>
              </a:ext>
            </a:extLst>
          </p:cNvPr>
          <p:cNvGraphicFramePr>
            <a:graphicFrameLocks noGrp="1"/>
          </p:cNvGraphicFramePr>
          <p:nvPr>
            <p:ph idx="1"/>
            <p:extLst>
              <p:ext uri="{D42A27DB-BD31-4B8C-83A1-F6EECF244321}">
                <p14:modId xmlns:p14="http://schemas.microsoft.com/office/powerpoint/2010/main" val="1913879019"/>
              </p:ext>
            </p:extLst>
          </p:nvPr>
        </p:nvGraphicFramePr>
        <p:xfrm>
          <a:off x="5675238" y="99654"/>
          <a:ext cx="6143656" cy="6226733"/>
        </p:xfrm>
        <a:graphic>
          <a:graphicData uri="http://schemas.openxmlformats.org/drawingml/2006/table">
            <a:tbl>
              <a:tblPr firstRow="1"/>
              <a:tblGrid>
                <a:gridCol w="1535914">
                  <a:extLst>
                    <a:ext uri="{9D8B030D-6E8A-4147-A177-3AD203B41FA5}">
                      <a16:colId xmlns:a16="http://schemas.microsoft.com/office/drawing/2014/main" val="3537652451"/>
                    </a:ext>
                  </a:extLst>
                </a:gridCol>
                <a:gridCol w="1535914">
                  <a:extLst>
                    <a:ext uri="{9D8B030D-6E8A-4147-A177-3AD203B41FA5}">
                      <a16:colId xmlns:a16="http://schemas.microsoft.com/office/drawing/2014/main" val="2776084910"/>
                    </a:ext>
                  </a:extLst>
                </a:gridCol>
                <a:gridCol w="1535914">
                  <a:extLst>
                    <a:ext uri="{9D8B030D-6E8A-4147-A177-3AD203B41FA5}">
                      <a16:colId xmlns:a16="http://schemas.microsoft.com/office/drawing/2014/main" val="2568268335"/>
                    </a:ext>
                  </a:extLst>
                </a:gridCol>
                <a:gridCol w="1535914">
                  <a:extLst>
                    <a:ext uri="{9D8B030D-6E8A-4147-A177-3AD203B41FA5}">
                      <a16:colId xmlns:a16="http://schemas.microsoft.com/office/drawing/2014/main" val="4079991466"/>
                    </a:ext>
                  </a:extLst>
                </a:gridCol>
              </a:tblGrid>
              <a:tr h="175812">
                <a:tc>
                  <a:txBody>
                    <a:bodyPr/>
                    <a:lstStyle/>
                    <a:p>
                      <a:pPr fontAlgn="b"/>
                      <a:r>
                        <a:rPr lang="en-US" sz="1600" b="1">
                          <a:solidFill>
                            <a:srgbClr val="FFFFFF"/>
                          </a:solidFill>
                          <a:effectLst/>
                        </a:rPr>
                        <a:t>Location</a:t>
                      </a:r>
                    </a:p>
                  </a:txBody>
                  <a:tcPr marL="43953" marR="43953" marT="21976" marB="21976"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noFill/>
                      <a:prstDash val="solid"/>
                      <a:round/>
                      <a:headEnd type="none" w="med" len="med"/>
                      <a:tailEnd type="none" w="med" len="med"/>
                    </a:lnB>
                    <a:solidFill>
                      <a:schemeClr val="tx1"/>
                    </a:solidFill>
                  </a:tcPr>
                </a:tc>
                <a:tc>
                  <a:txBody>
                    <a:bodyPr/>
                    <a:lstStyle/>
                    <a:p>
                      <a:pPr fontAlgn="b"/>
                      <a:r>
                        <a:rPr lang="en-US" sz="1600" b="1">
                          <a:solidFill>
                            <a:srgbClr val="FFFFFF"/>
                          </a:solidFill>
                          <a:effectLst/>
                        </a:rPr>
                        <a:t>Sensor ID</a:t>
                      </a:r>
                    </a:p>
                  </a:txBody>
                  <a:tcPr marL="43953" marR="43953" marT="21976" marB="21976"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noFill/>
                      <a:prstDash val="solid"/>
                      <a:round/>
                      <a:headEnd type="none" w="med" len="med"/>
                      <a:tailEnd type="none" w="med" len="med"/>
                    </a:lnB>
                    <a:solidFill>
                      <a:schemeClr val="tx1"/>
                    </a:solidFill>
                  </a:tcPr>
                </a:tc>
                <a:tc>
                  <a:txBody>
                    <a:bodyPr/>
                    <a:lstStyle/>
                    <a:p>
                      <a:pPr fontAlgn="b"/>
                      <a:r>
                        <a:rPr lang="en-US" sz="1600" b="1">
                          <a:solidFill>
                            <a:srgbClr val="FFFFFF"/>
                          </a:solidFill>
                          <a:effectLst/>
                        </a:rPr>
                        <a:t>Slope</a:t>
                      </a:r>
                    </a:p>
                  </a:txBody>
                  <a:tcPr marL="43953" marR="43953" marT="21976" marB="21976"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noFill/>
                      <a:prstDash val="solid"/>
                      <a:round/>
                      <a:headEnd type="none" w="med" len="med"/>
                      <a:tailEnd type="none" w="med" len="med"/>
                    </a:lnB>
                    <a:solidFill>
                      <a:schemeClr val="tx1"/>
                    </a:solidFill>
                  </a:tcPr>
                </a:tc>
                <a:tc>
                  <a:txBody>
                    <a:bodyPr/>
                    <a:lstStyle/>
                    <a:p>
                      <a:pPr fontAlgn="b"/>
                      <a:r>
                        <a:rPr lang="en-US" sz="1600" b="1">
                          <a:solidFill>
                            <a:srgbClr val="FFFFFF"/>
                          </a:solidFill>
                          <a:effectLst/>
                        </a:rPr>
                        <a:t>R²</a:t>
                      </a:r>
                    </a:p>
                  </a:txBody>
                  <a:tcPr marL="43953" marR="43953" marT="21976" marB="21976"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noFill/>
                      <a:prstDash val="solid"/>
                      <a:round/>
                      <a:headEnd type="none" w="med" len="med"/>
                      <a:tailEnd type="none" w="med" len="med"/>
                    </a:lnB>
                    <a:solidFill>
                      <a:schemeClr val="tx1"/>
                    </a:solidFill>
                  </a:tcPr>
                </a:tc>
                <a:extLst>
                  <a:ext uri="{0D108BD9-81ED-4DB2-BD59-A6C34878D82A}">
                    <a16:rowId xmlns:a16="http://schemas.microsoft.com/office/drawing/2014/main" val="485352015"/>
                  </a:ext>
                </a:extLst>
              </a:tr>
              <a:tr h="307670">
                <a:tc>
                  <a:txBody>
                    <a:bodyPr/>
                    <a:lstStyle/>
                    <a:p>
                      <a:pPr fontAlgn="base"/>
                      <a:r>
                        <a:rPr lang="en-US" sz="1600">
                          <a:effectLst/>
                        </a:rPr>
                        <a:t>Target</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&gt; 90% of sensors</a:t>
                      </a:r>
                      <a:endParaRPr lang="en-US" sz="1600" strike="sngStrike">
                        <a:solidFill>
                          <a:srgbClr val="FF0000"/>
                        </a:solidFill>
                        <a:effectLst/>
                      </a:endParaRP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1 ± 0.35</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a:t>
                      </a:r>
                      <a:r>
                        <a:rPr lang="en-US" sz="1600">
                          <a:solidFill>
                            <a:schemeClr val="tx1"/>
                          </a:solidFill>
                          <a:effectLst/>
                        </a:rPr>
                        <a:t>0.70</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392600428"/>
                  </a:ext>
                </a:extLst>
              </a:tr>
              <a:tr h="307670">
                <a:tc>
                  <a:txBody>
                    <a:bodyPr/>
                    <a:lstStyle/>
                    <a:p>
                      <a:pPr fontAlgn="base"/>
                      <a:r>
                        <a:rPr lang="en-US" sz="1600">
                          <a:effectLst/>
                        </a:rPr>
                        <a:t>Fairbanks, AK</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0.87</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0.76</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702029973"/>
                  </a:ext>
                </a:extLst>
              </a:tr>
              <a:tr h="439529">
                <a:tc>
                  <a:txBody>
                    <a:bodyPr/>
                    <a:lstStyle/>
                    <a:p>
                      <a:pPr fontAlgn="base"/>
                      <a:r>
                        <a:rPr lang="en-US" sz="1600">
                          <a:effectLst/>
                        </a:rPr>
                        <a:t>Los Angeles, CA</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1.05</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992181579"/>
                  </a:ext>
                </a:extLst>
              </a:tr>
              <a:tr h="439529">
                <a:tc>
                  <a:txBody>
                    <a:bodyPr/>
                    <a:lstStyle/>
                    <a:p>
                      <a:pPr fontAlgn="base"/>
                      <a:r>
                        <a:rPr lang="en-US" sz="1600">
                          <a:effectLst/>
                        </a:rPr>
                        <a:t>Los Angeles, CA</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0.97</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0.88</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758729734"/>
                  </a:ext>
                </a:extLst>
              </a:tr>
              <a:tr h="439529">
                <a:tc>
                  <a:txBody>
                    <a:bodyPr/>
                    <a:lstStyle/>
                    <a:p>
                      <a:pPr fontAlgn="base"/>
                      <a:r>
                        <a:rPr lang="en-US" sz="1600">
                          <a:effectLst/>
                        </a:rPr>
                        <a:t>Los Angeles, CA</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3</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1.12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0.91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79039192"/>
                  </a:ext>
                </a:extLst>
              </a:tr>
              <a:tr h="175812">
                <a:tc>
                  <a:txBody>
                    <a:bodyPr/>
                    <a:lstStyle/>
                    <a:p>
                      <a:pPr fontAlgn="base"/>
                      <a:r>
                        <a:rPr lang="en-US" sz="1600">
                          <a:effectLst/>
                        </a:rPr>
                        <a:t>Tampa, FL</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1.18</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solidFill>
                            <a:schemeClr val="tx1"/>
                          </a:solidFill>
                          <a:effectLst/>
                        </a:rPr>
                        <a:t>0.60</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1080809"/>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0.95</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0.84</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969738599"/>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1.10</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0.87</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58175425"/>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3</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0.92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0.79</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7932430"/>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4</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1.25</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870700964"/>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5</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1.07</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0.90</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849106629"/>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6</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0.88</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0.77</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98358809"/>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7</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1.14</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0.89</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857173652"/>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8</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1.02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0.85</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34304066"/>
                  </a:ext>
                </a:extLst>
              </a:tr>
              <a:tr h="175812">
                <a:tc>
                  <a:txBody>
                    <a:bodyPr/>
                    <a:lstStyle/>
                    <a:p>
                      <a:pPr fontAlgn="base"/>
                      <a:r>
                        <a:rPr lang="en-US" sz="1600">
                          <a:effectLst/>
                        </a:rPr>
                        <a:t>Denver, CO</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9</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1.30</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0.83</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071922487"/>
                  </a:ext>
                </a:extLst>
              </a:tr>
              <a:tr h="307670">
                <a:tc>
                  <a:txBody>
                    <a:bodyPr/>
                    <a:lstStyle/>
                    <a:p>
                      <a:pPr fontAlgn="base"/>
                      <a:r>
                        <a:rPr lang="en-US" sz="1600">
                          <a:effectLst/>
                        </a:rPr>
                        <a:t>Phoenix, AZ</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1.03</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0.92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212087773"/>
                  </a:ext>
                </a:extLst>
              </a:tr>
              <a:tr h="307670">
                <a:tc>
                  <a:txBody>
                    <a:bodyPr/>
                    <a:lstStyle/>
                    <a:p>
                      <a:pPr fontAlgn="base"/>
                      <a:r>
                        <a:rPr lang="en-US" sz="1600">
                          <a:effectLst/>
                        </a:rPr>
                        <a:t>Phoenix, AZ</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2</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0.98</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a:effectLst/>
                        </a:rPr>
                        <a:t>0.87</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671038213"/>
                  </a:ext>
                </a:extLst>
              </a:tr>
              <a:tr h="175812">
                <a:tc>
                  <a:txBody>
                    <a:bodyPr/>
                    <a:lstStyle/>
                    <a:p>
                      <a:pPr fontAlgn="base"/>
                      <a:r>
                        <a:rPr lang="en-US" sz="1600">
                          <a:effectLst/>
                        </a:rPr>
                        <a:t>Rural, OR</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Sensor 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r>
                        <a:rPr lang="en-US" sz="1600">
                          <a:effectLst/>
                        </a:rPr>
                        <a:t>1.13</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fontAlgn="base"/>
                      <a:r>
                        <a:rPr lang="en-US" sz="1600" dirty="0">
                          <a:effectLst/>
                        </a:rPr>
                        <a:t>0.91</a:t>
                      </a:r>
                    </a:p>
                  </a:txBody>
                  <a:tcPr marL="43953" marR="43953" marT="21976" marB="21976" anchor="ct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497840430"/>
                  </a:ext>
                </a:extLst>
              </a:tr>
            </a:tbl>
          </a:graphicData>
        </a:graphic>
      </p:graphicFrame>
      <p:sp>
        <p:nvSpPr>
          <p:cNvPr id="6" name="Content Placeholder 2">
            <a:extLst>
              <a:ext uri="{FF2B5EF4-FFF2-40B4-BE49-F238E27FC236}">
                <a16:creationId xmlns:a16="http://schemas.microsoft.com/office/drawing/2014/main" id="{7D1DF05F-C310-B284-EB66-C988AD202F08}"/>
              </a:ext>
            </a:extLst>
          </p:cNvPr>
          <p:cNvSpPr txBox="1">
            <a:spLocks/>
          </p:cNvSpPr>
          <p:nvPr/>
        </p:nvSpPr>
        <p:spPr>
          <a:xfrm>
            <a:off x="631166" y="1903445"/>
            <a:ext cx="4108785" cy="435070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100% (17/17) of sensors meet slope target</a:t>
            </a:r>
          </a:p>
          <a:p>
            <a:r>
              <a:rPr lang="en-US"/>
              <a:t>94% (16/17) of sensors meet R</a:t>
            </a:r>
            <a:r>
              <a:rPr lang="en-US" baseline="30000"/>
              <a:t>2</a:t>
            </a:r>
            <a:r>
              <a:rPr lang="en-US"/>
              <a:t> target</a:t>
            </a:r>
          </a:p>
        </p:txBody>
      </p:sp>
      <p:sp>
        <p:nvSpPr>
          <p:cNvPr id="7" name="TextBox 6">
            <a:extLst>
              <a:ext uri="{FF2B5EF4-FFF2-40B4-BE49-F238E27FC236}">
                <a16:creationId xmlns:a16="http://schemas.microsoft.com/office/drawing/2014/main" id="{50727036-4D9E-21BF-DDD7-4051D3FCB4BB}"/>
              </a:ext>
            </a:extLst>
          </p:cNvPr>
          <p:cNvSpPr txBox="1"/>
          <p:nvPr/>
        </p:nvSpPr>
        <p:spPr>
          <a:xfrm>
            <a:off x="1523461" y="4915585"/>
            <a:ext cx="3105150" cy="923330"/>
          </a:xfrm>
          <a:prstGeom prst="rect">
            <a:avLst/>
          </a:prstGeom>
          <a:solidFill>
            <a:srgbClr val="7030A0"/>
          </a:solidFill>
        </p:spPr>
        <p:txBody>
          <a:bodyPr wrap="square">
            <a:spAutoFit/>
          </a:bodyPr>
          <a:lstStyle/>
          <a:p>
            <a:pPr marL="0" lvl="1"/>
            <a:r>
              <a:rPr lang="en-US">
                <a:solidFill>
                  <a:schemeClr val="bg1"/>
                </a:solidFill>
                <a:ea typeface="Calibri"/>
                <a:cs typeface="Calibri"/>
              </a:rPr>
              <a:t>Add discussion about performance when metrics are not met.</a:t>
            </a:r>
          </a:p>
        </p:txBody>
      </p:sp>
      <p:sp>
        <p:nvSpPr>
          <p:cNvPr id="4" name="Slide Number Placeholder 3">
            <a:extLst>
              <a:ext uri="{FF2B5EF4-FFF2-40B4-BE49-F238E27FC236}">
                <a16:creationId xmlns:a16="http://schemas.microsoft.com/office/drawing/2014/main" id="{38FF6D36-0241-DDB3-E93E-E2773F24D09A}"/>
              </a:ext>
            </a:extLst>
          </p:cNvPr>
          <p:cNvSpPr>
            <a:spLocks noGrp="1"/>
          </p:cNvSpPr>
          <p:nvPr>
            <p:ph type="sldNum" sz="quarter" idx="12"/>
          </p:nvPr>
        </p:nvSpPr>
        <p:spPr/>
        <p:txBody>
          <a:bodyPr/>
          <a:lstStyle/>
          <a:p>
            <a:fld id="{07775C0A-6478-4EC4-B91F-3EBE5A925727}" type="slidenum">
              <a:rPr lang="en-US" smtClean="0"/>
              <a:t>28</a:t>
            </a:fld>
            <a:endParaRPr lang="en-US"/>
          </a:p>
        </p:txBody>
      </p:sp>
      <p:sp>
        <p:nvSpPr>
          <p:cNvPr id="11" name="Rectangle 10">
            <a:extLst>
              <a:ext uri="{FF2B5EF4-FFF2-40B4-BE49-F238E27FC236}">
                <a16:creationId xmlns:a16="http://schemas.microsoft.com/office/drawing/2014/main" id="{B33EFDE8-07B3-6BE8-A1AD-5065D90BC8EE}"/>
              </a:ext>
            </a:extLst>
          </p:cNvPr>
          <p:cNvSpPr/>
          <p:nvPr/>
        </p:nvSpPr>
        <p:spPr>
          <a:xfrm rot="10800000" flipV="1">
            <a:off x="3582444" y="3636601"/>
            <a:ext cx="1815724" cy="8874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Shading shows meeting the target</a:t>
            </a:r>
            <a:endParaRPr lang="en-US" b="1" u="sng" dirty="0">
              <a:solidFill>
                <a:schemeClr val="tx1"/>
              </a:solidFill>
            </a:endParaRPr>
          </a:p>
        </p:txBody>
      </p:sp>
    </p:spTree>
    <p:extLst>
      <p:ext uri="{BB962C8B-B14F-4D97-AF65-F5344CB8AC3E}">
        <p14:creationId xmlns:p14="http://schemas.microsoft.com/office/powerpoint/2010/main" val="3216654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E7002-7198-55C6-33EB-64BE69D5E4DE}"/>
              </a:ext>
            </a:extLst>
          </p:cNvPr>
          <p:cNvSpPr>
            <a:spLocks noGrp="1"/>
          </p:cNvSpPr>
          <p:nvPr>
            <p:ph type="title"/>
          </p:nvPr>
        </p:nvSpPr>
        <p:spPr>
          <a:xfrm>
            <a:off x="552450" y="136525"/>
            <a:ext cx="10515600" cy="1325563"/>
          </a:xfrm>
        </p:spPr>
        <p:txBody>
          <a:bodyPr>
            <a:normAutofit/>
          </a:bodyPr>
          <a:lstStyle/>
          <a:p>
            <a:r>
              <a:rPr lang="en-US" sz="3600" b="1" dirty="0"/>
              <a:t>Performance: </a:t>
            </a:r>
            <a:r>
              <a:rPr lang="en-US" sz="4000" dirty="0"/>
              <a:t>Normalized Mean Bias Error (NMBE) at AQI breakpoints</a:t>
            </a:r>
          </a:p>
        </p:txBody>
      </p:sp>
      <p:graphicFrame>
        <p:nvGraphicFramePr>
          <p:cNvPr id="4" name="Content Placeholder 3">
            <a:extLst>
              <a:ext uri="{FF2B5EF4-FFF2-40B4-BE49-F238E27FC236}">
                <a16:creationId xmlns:a16="http://schemas.microsoft.com/office/drawing/2014/main" id="{5867F2CE-5F4C-42AA-F53B-FEF9A558F78A}"/>
              </a:ext>
            </a:extLst>
          </p:cNvPr>
          <p:cNvGraphicFramePr>
            <a:graphicFrameLocks noGrp="1"/>
          </p:cNvGraphicFramePr>
          <p:nvPr>
            <p:ph idx="1"/>
            <p:extLst>
              <p:ext uri="{D42A27DB-BD31-4B8C-83A1-F6EECF244321}">
                <p14:modId xmlns:p14="http://schemas.microsoft.com/office/powerpoint/2010/main" val="287184761"/>
              </p:ext>
            </p:extLst>
          </p:nvPr>
        </p:nvGraphicFramePr>
        <p:xfrm>
          <a:off x="4458742" y="922370"/>
          <a:ext cx="7588618" cy="5311140"/>
        </p:xfrm>
        <a:graphic>
          <a:graphicData uri="http://schemas.openxmlformats.org/drawingml/2006/table">
            <a:tbl>
              <a:tblPr firstRow="1"/>
              <a:tblGrid>
                <a:gridCol w="1379220">
                  <a:extLst>
                    <a:ext uri="{9D8B030D-6E8A-4147-A177-3AD203B41FA5}">
                      <a16:colId xmlns:a16="http://schemas.microsoft.com/office/drawing/2014/main" val="3495440061"/>
                    </a:ext>
                  </a:extLst>
                </a:gridCol>
                <a:gridCol w="1150320">
                  <a:extLst>
                    <a:ext uri="{9D8B030D-6E8A-4147-A177-3AD203B41FA5}">
                      <a16:colId xmlns:a16="http://schemas.microsoft.com/office/drawing/2014/main" val="4079473986"/>
                    </a:ext>
                  </a:extLst>
                </a:gridCol>
                <a:gridCol w="1437303">
                  <a:extLst>
                    <a:ext uri="{9D8B030D-6E8A-4147-A177-3AD203B41FA5}">
                      <a16:colId xmlns:a16="http://schemas.microsoft.com/office/drawing/2014/main" val="1649398691"/>
                    </a:ext>
                  </a:extLst>
                </a:gridCol>
                <a:gridCol w="1092235">
                  <a:extLst>
                    <a:ext uri="{9D8B030D-6E8A-4147-A177-3AD203B41FA5}">
                      <a16:colId xmlns:a16="http://schemas.microsoft.com/office/drawing/2014/main" val="1401117949"/>
                    </a:ext>
                  </a:extLst>
                </a:gridCol>
                <a:gridCol w="1264770">
                  <a:extLst>
                    <a:ext uri="{9D8B030D-6E8A-4147-A177-3AD203B41FA5}">
                      <a16:colId xmlns:a16="http://schemas.microsoft.com/office/drawing/2014/main" val="2723171993"/>
                    </a:ext>
                  </a:extLst>
                </a:gridCol>
                <a:gridCol w="1264770">
                  <a:extLst>
                    <a:ext uri="{9D8B030D-6E8A-4147-A177-3AD203B41FA5}">
                      <a16:colId xmlns:a16="http://schemas.microsoft.com/office/drawing/2014/main" val="2140779269"/>
                    </a:ext>
                  </a:extLst>
                </a:gridCol>
              </a:tblGrid>
              <a:tr h="773980">
                <a:tc>
                  <a:txBody>
                    <a:bodyPr/>
                    <a:lstStyle/>
                    <a:p>
                      <a:pPr algn="l"/>
                      <a:r>
                        <a:rPr lang="en-US" sz="1800" b="1">
                          <a:solidFill>
                            <a:schemeClr val="bg1"/>
                          </a:solidFill>
                          <a:effectLst/>
                        </a:rPr>
                        <a:t>AQI Breakpoint</a:t>
                      </a:r>
                    </a:p>
                  </a:txBody>
                  <a:tcPr marL="53340" marR="53340" marT="762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pPr algn="l"/>
                      <a:r>
                        <a:rPr lang="en-US" sz="1800" b="1">
                          <a:solidFill>
                            <a:schemeClr val="bg1"/>
                          </a:solidFill>
                          <a:effectLst/>
                        </a:rPr>
                        <a:t>Current AQI breakpoint </a:t>
                      </a:r>
                    </a:p>
                  </a:txBody>
                  <a:tcPr marL="53340" marR="53340" marT="762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pPr algn="l"/>
                      <a:r>
                        <a:rPr lang="en-US" sz="1800" b="1">
                          <a:solidFill>
                            <a:schemeClr val="bg1"/>
                          </a:solidFill>
                          <a:effectLst/>
                        </a:rPr>
                        <a:t>Concentration Range (µg/m</a:t>
                      </a:r>
                      <a:r>
                        <a:rPr lang="en-US" sz="1800" b="1" baseline="30000">
                          <a:solidFill>
                            <a:schemeClr val="bg1"/>
                          </a:solidFill>
                          <a:effectLst/>
                        </a:rPr>
                        <a:t>3</a:t>
                      </a:r>
                      <a:r>
                        <a:rPr lang="en-US" sz="1800" b="1">
                          <a:solidFill>
                            <a:schemeClr val="bg1"/>
                          </a:solidFill>
                          <a:effectLst/>
                        </a:rPr>
                        <a:t>)</a:t>
                      </a:r>
                    </a:p>
                    <a:p>
                      <a:pPr algn="l"/>
                      <a:r>
                        <a:rPr lang="en-US" sz="1800" b="1">
                          <a:solidFill>
                            <a:schemeClr val="bg1"/>
                          </a:solidFill>
                          <a:effectLst/>
                        </a:rPr>
                        <a:t>Current AQI breakpoint ±20%</a:t>
                      </a:r>
                    </a:p>
                  </a:txBody>
                  <a:tcPr marL="53340" marR="53340" marT="762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pPr algn="l"/>
                      <a:r>
                        <a:rPr lang="en-US" sz="1800" b="1">
                          <a:solidFill>
                            <a:schemeClr val="bg1"/>
                          </a:solidFill>
                          <a:effectLst/>
                        </a:rPr>
                        <a:t>N</a:t>
                      </a:r>
                    </a:p>
                  </a:txBody>
                  <a:tcPr marL="53340" marR="53340" marT="762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pPr lvl="0" algn="l">
                        <a:buNone/>
                      </a:pPr>
                      <a:r>
                        <a:rPr lang="en-US" sz="1800" b="1">
                          <a:solidFill>
                            <a:schemeClr val="bg1"/>
                          </a:solidFill>
                          <a:effectLst/>
                        </a:rPr>
                        <a:t>MBE (</a:t>
                      </a:r>
                      <a:r>
                        <a:rPr lang="en-US" sz="1800" b="1" kern="1200">
                          <a:solidFill>
                            <a:schemeClr val="bg1"/>
                          </a:solidFill>
                          <a:effectLst/>
                          <a:latin typeface="+mn-lt"/>
                          <a:ea typeface="+mn-ea"/>
                          <a:cs typeface="+mn-cs"/>
                        </a:rPr>
                        <a:t>µg/m</a:t>
                      </a:r>
                      <a:r>
                        <a:rPr lang="en-US" b="1" baseline="30000">
                          <a:solidFill>
                            <a:schemeClr val="bg1"/>
                          </a:solidFill>
                        </a:rPr>
                        <a:t>3</a:t>
                      </a:r>
                      <a:r>
                        <a:rPr lang="en-US" b="1" baseline="0">
                          <a:solidFill>
                            <a:schemeClr val="bg1"/>
                          </a:solidFill>
                        </a:rPr>
                        <a:t>)</a:t>
                      </a:r>
                      <a:endParaRPr lang="en-US" sz="1800" b="1" baseline="0">
                        <a:solidFill>
                          <a:schemeClr val="bg1"/>
                        </a:solidFill>
                        <a:effectLst/>
                      </a:endParaRPr>
                    </a:p>
                  </a:txBody>
                  <a:tcPr marL="53340" marR="53340" marT="762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pPr algn="l"/>
                      <a:r>
                        <a:rPr lang="en-US" sz="1800" b="1">
                          <a:solidFill>
                            <a:schemeClr val="bg1"/>
                          </a:solidFill>
                          <a:effectLst/>
                        </a:rPr>
                        <a:t>NMBE</a:t>
                      </a:r>
                    </a:p>
                  </a:txBody>
                  <a:tcPr marL="53340" marR="53340" marT="762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453165058"/>
                  </a:ext>
                </a:extLst>
              </a:tr>
              <a:tr h="350520">
                <a:tc>
                  <a:txBody>
                    <a:bodyPr/>
                    <a:lstStyle/>
                    <a:p>
                      <a:pPr algn="l"/>
                      <a:endParaRPr lang="en-US" sz="1800" b="0">
                        <a:solidFill>
                          <a:srgbClr val="222222"/>
                        </a:solidFill>
                        <a:effectLst/>
                      </a:endParaRP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endParaRPr lang="en-US" sz="1800" b="0">
                        <a:solidFill>
                          <a:srgbClr val="222222"/>
                        </a:solidFill>
                        <a:effectLst/>
                      </a:endParaRP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endParaRPr lang="en-US" sz="1800" b="0">
                        <a:solidFill>
                          <a:srgbClr val="222222"/>
                        </a:solidFill>
                        <a:effectLst/>
                      </a:endParaRP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endParaRPr lang="en-US" sz="1800" b="0">
                        <a:solidFill>
                          <a:srgbClr val="222222"/>
                        </a:solidFill>
                        <a:effectLst/>
                      </a:endParaRP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lvl="0" algn="l">
                        <a:buNone/>
                      </a:pPr>
                      <a:r>
                        <a:rPr lang="en-US" sz="1800" b="0" kern="1200" noProof="0">
                          <a:solidFill>
                            <a:srgbClr val="222222"/>
                          </a:solidFill>
                          <a:effectLst/>
                          <a:latin typeface="+mn-lt"/>
                          <a:ea typeface="+mn-ea"/>
                          <a:cs typeface="+mn-cs"/>
                        </a:rPr>
                        <a:t>|MBE| ≤ 1.5 </a:t>
                      </a:r>
                      <a:endParaRPr lang="en-US" baseline="30000"/>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lang="en-US" sz="1800" b="0">
                          <a:solidFill>
                            <a:srgbClr val="222222"/>
                          </a:solidFill>
                          <a:effectLst/>
                        </a:rPr>
                        <a:t>|NMBE| ≤ 10%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96068385"/>
                  </a:ext>
                </a:extLst>
              </a:tr>
              <a:tr h="350520">
                <a:tc>
                  <a:txBody>
                    <a:bodyPr/>
                    <a:lstStyle/>
                    <a:p>
                      <a:pPr algn="l"/>
                      <a:r>
                        <a:rPr lang="en-US" sz="1800" b="0">
                          <a:solidFill>
                            <a:srgbClr val="222222"/>
                          </a:solidFill>
                          <a:effectLst/>
                        </a:rPr>
                        <a:t>Moderate</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9.0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7-11</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15,205</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lvl="0" algn="l">
                        <a:buNone/>
                      </a:pPr>
                      <a:r>
                        <a:rPr lang="en-US" sz="1800" b="0">
                          <a:solidFill>
                            <a:srgbClr val="222222"/>
                          </a:solidFill>
                          <a:effectLst/>
                        </a:rPr>
                        <a:t> 1.4</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lang="en-US" sz="1800" b="0">
                          <a:solidFill>
                            <a:srgbClr val="222222"/>
                          </a:solidFill>
                          <a:effectLst/>
                        </a:rPr>
                        <a:t>16%</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41246104"/>
                  </a:ext>
                </a:extLst>
              </a:tr>
              <a:tr h="350520">
                <a:tc>
                  <a:txBody>
                    <a:bodyPr/>
                    <a:lstStyle/>
                    <a:p>
                      <a:pPr algn="l"/>
                      <a:r>
                        <a:rPr lang="en-US" sz="1800" b="0">
                          <a:solidFill>
                            <a:schemeClr val="tx1"/>
                          </a:solidFill>
                          <a:effectLst/>
                        </a:rPr>
                        <a:t>Unhealthy for Sensitive Groups</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35.4</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28–42</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2196</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lvl="0" algn="l">
                        <a:buNone/>
                      </a:pPr>
                      <a:r>
                        <a:rPr lang="en-US" sz="1800" b="0">
                          <a:solidFill>
                            <a:srgbClr val="222222"/>
                          </a:solidFill>
                          <a:effectLst/>
                        </a:rPr>
                        <a:t>1.4</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lang="en-US" sz="1800" b="0">
                          <a:solidFill>
                            <a:srgbClr val="222222"/>
                          </a:solidFill>
                          <a:effectLst/>
                        </a:rPr>
                        <a:t>4%</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24656134"/>
                  </a:ext>
                </a:extLst>
              </a:tr>
              <a:tr h="350520">
                <a:tc>
                  <a:txBody>
                    <a:bodyPr/>
                    <a:lstStyle/>
                    <a:p>
                      <a:pPr algn="l"/>
                      <a:r>
                        <a:rPr lang="en-US" sz="1800" b="0">
                          <a:solidFill>
                            <a:srgbClr val="222222"/>
                          </a:solidFill>
                          <a:effectLst/>
                        </a:rPr>
                        <a:t>Unhealthy</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55.4</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44–66</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1291</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lvl="0" algn="l">
                        <a:buNone/>
                      </a:pPr>
                      <a:r>
                        <a:rPr lang="en-US" sz="1800" b="0">
                          <a:solidFill>
                            <a:srgbClr val="222222"/>
                          </a:solidFill>
                          <a:effectLst/>
                        </a:rPr>
                        <a:t>5.2</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a:r>
                        <a:rPr lang="en-US" sz="1800" b="0">
                          <a:solidFill>
                            <a:srgbClr val="222222"/>
                          </a:solidFill>
                          <a:effectLst/>
                        </a:rPr>
                        <a:t>9%</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69008579"/>
                  </a:ext>
                </a:extLst>
              </a:tr>
              <a:tr h="624840">
                <a:tc>
                  <a:txBody>
                    <a:bodyPr/>
                    <a:lstStyle/>
                    <a:p>
                      <a:pPr algn="l"/>
                      <a:r>
                        <a:rPr lang="en-US" sz="1800" b="0">
                          <a:solidFill>
                            <a:srgbClr val="222222"/>
                          </a:solidFill>
                          <a:effectLst/>
                        </a:rPr>
                        <a:t>Very Unhealthy</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125.4</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100–150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503</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lvl="0" algn="l">
                        <a:buNone/>
                      </a:pPr>
                      <a:r>
                        <a:rPr lang="en-US" sz="1800" b="0">
                          <a:solidFill>
                            <a:srgbClr val="222222"/>
                          </a:solidFill>
                          <a:effectLst/>
                        </a:rPr>
                        <a:t>2.2</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a:r>
                        <a:rPr lang="en-US" sz="1800" b="0">
                          <a:solidFill>
                            <a:srgbClr val="222222"/>
                          </a:solidFill>
                          <a:effectLst/>
                        </a:rPr>
                        <a:t>2%</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98966041"/>
                  </a:ext>
                </a:extLst>
              </a:tr>
              <a:tr h="350520">
                <a:tc>
                  <a:txBody>
                    <a:bodyPr/>
                    <a:lstStyle/>
                    <a:p>
                      <a:pPr algn="l"/>
                      <a:r>
                        <a:rPr lang="en-US" sz="1800" b="0">
                          <a:solidFill>
                            <a:srgbClr val="222222"/>
                          </a:solidFill>
                          <a:effectLst/>
                        </a:rPr>
                        <a:t>Hazardous</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225.4</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180–270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algn="l"/>
                      <a:r>
                        <a:rPr lang="en-US" sz="1800" b="0">
                          <a:solidFill>
                            <a:srgbClr val="222222"/>
                          </a:solidFill>
                          <a:effectLst/>
                        </a:rPr>
                        <a:t>475</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9F9F9"/>
                    </a:solidFill>
                  </a:tcPr>
                </a:tc>
                <a:tc>
                  <a:txBody>
                    <a:bodyPr/>
                    <a:lstStyle/>
                    <a:p>
                      <a:pPr lvl="0" algn="l">
                        <a:buNone/>
                      </a:pPr>
                      <a:r>
                        <a:rPr lang="en-US" sz="1800" b="0">
                          <a:solidFill>
                            <a:srgbClr val="222222"/>
                          </a:solidFill>
                          <a:effectLst/>
                        </a:rPr>
                        <a:t>-9.3</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a:r>
                        <a:rPr lang="en-US" sz="1800" b="0">
                          <a:solidFill>
                            <a:srgbClr val="222222"/>
                          </a:solidFill>
                          <a:effectLst/>
                        </a:rPr>
                        <a:t>−5%</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60227828"/>
                  </a:ext>
                </a:extLst>
              </a:tr>
              <a:tr h="350520">
                <a:tc>
                  <a:txBody>
                    <a:bodyPr/>
                    <a:lstStyle/>
                    <a:p>
                      <a:pPr algn="l"/>
                      <a:r>
                        <a:rPr lang="en-US" sz="1800" b="0">
                          <a:solidFill>
                            <a:srgbClr val="222222"/>
                          </a:solidFill>
                          <a:effectLst/>
                        </a:rPr>
                        <a:t>Cal/OSHA</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500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400–600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en-US" sz="1800" b="0">
                          <a:solidFill>
                            <a:srgbClr val="222222"/>
                          </a:solidFill>
                          <a:effectLst/>
                        </a:rPr>
                        <a:t>230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lvl="0" algn="l">
                        <a:buNone/>
                      </a:pPr>
                      <a:r>
                        <a:rPr lang="en-US" sz="1800" b="0">
                          <a:solidFill>
                            <a:srgbClr val="222222"/>
                          </a:solidFill>
                          <a:effectLst/>
                        </a:rPr>
                        <a:t>0.5</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US" sz="1800" b="0" dirty="0">
                          <a:solidFill>
                            <a:srgbClr val="222222"/>
                          </a:solidFill>
                          <a:effectLst/>
                        </a:rPr>
                        <a:t>0%</a:t>
                      </a:r>
                    </a:p>
                  </a:txBody>
                  <a:tcPr marL="53340" marR="53340" marT="38100" marB="38100" anchor="ctr">
                    <a:lnL>
                      <a:noFill/>
                    </a:lnL>
                    <a:lnR>
                      <a:noFill/>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22515548"/>
                  </a:ext>
                </a:extLst>
              </a:tr>
            </a:tbl>
          </a:graphicData>
        </a:graphic>
      </p:graphicFrame>
      <p:sp>
        <p:nvSpPr>
          <p:cNvPr id="5" name="Content Placeholder 2">
            <a:extLst>
              <a:ext uri="{FF2B5EF4-FFF2-40B4-BE49-F238E27FC236}">
                <a16:creationId xmlns:a16="http://schemas.microsoft.com/office/drawing/2014/main" id="{9E525F67-4941-3D03-24C3-A2353CDCE6C6}"/>
              </a:ext>
            </a:extLst>
          </p:cNvPr>
          <p:cNvSpPr txBox="1">
            <a:spLocks/>
          </p:cNvSpPr>
          <p:nvPr/>
        </p:nvSpPr>
        <p:spPr>
          <a:xfrm>
            <a:off x="631167" y="1903445"/>
            <a:ext cx="3134010" cy="4350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&lt; 10% bias at each AQI breakpoint</a:t>
            </a:r>
          </a:p>
        </p:txBody>
      </p:sp>
      <p:sp>
        <p:nvSpPr>
          <p:cNvPr id="6" name="Rectangle 5">
            <a:extLst>
              <a:ext uri="{FF2B5EF4-FFF2-40B4-BE49-F238E27FC236}">
                <a16:creationId xmlns:a16="http://schemas.microsoft.com/office/drawing/2014/main" id="{A7586142-AC1D-7274-DBBC-3B0AD1ADD46F}"/>
              </a:ext>
            </a:extLst>
          </p:cNvPr>
          <p:cNvSpPr/>
          <p:nvPr/>
        </p:nvSpPr>
        <p:spPr>
          <a:xfrm>
            <a:off x="504826" y="4895677"/>
            <a:ext cx="3100374" cy="1743248"/>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Verify the current AQI breakpoints on https://aqs.epa.gov/aqsweb/documents/codetables/aqi_breakpoints.html</a:t>
            </a:r>
          </a:p>
        </p:txBody>
      </p:sp>
      <p:sp>
        <p:nvSpPr>
          <p:cNvPr id="9" name="TextBox 8">
            <a:extLst>
              <a:ext uri="{FF2B5EF4-FFF2-40B4-BE49-F238E27FC236}">
                <a16:creationId xmlns:a16="http://schemas.microsoft.com/office/drawing/2014/main" id="{D36BC877-E918-8872-0BF5-AF2FF4E369D9}"/>
              </a:ext>
            </a:extLst>
          </p:cNvPr>
          <p:cNvSpPr txBox="1"/>
          <p:nvPr/>
        </p:nvSpPr>
        <p:spPr>
          <a:xfrm>
            <a:off x="6682761" y="6407267"/>
            <a:ext cx="3144659" cy="369332"/>
          </a:xfrm>
          <a:prstGeom prst="rect">
            <a:avLst/>
          </a:prstGeom>
          <a:solidFill>
            <a:schemeClr val="accent2">
              <a:lumMod val="20000"/>
              <a:lumOff val="80000"/>
            </a:schemeClr>
          </a:solidFill>
        </p:spPr>
        <p:txBody>
          <a:bodyPr wrap="square" lIns="91440" tIns="45720" rIns="91440" bIns="45720" rtlCol="0" anchor="t">
            <a:spAutoFit/>
          </a:bodyPr>
          <a:lstStyle/>
          <a:p>
            <a:r>
              <a:rPr lang="en-US"/>
              <a:t>*Must meet MBE or NMBE</a:t>
            </a:r>
            <a:endParaRPr lang="en-US">
              <a:ea typeface="Calibri"/>
              <a:cs typeface="Calibri"/>
            </a:endParaRPr>
          </a:p>
        </p:txBody>
      </p:sp>
      <p:sp>
        <p:nvSpPr>
          <p:cNvPr id="11" name="Rectangle 10">
            <a:extLst>
              <a:ext uri="{FF2B5EF4-FFF2-40B4-BE49-F238E27FC236}">
                <a16:creationId xmlns:a16="http://schemas.microsoft.com/office/drawing/2014/main" id="{77B8E2A0-1E0C-F9B6-8AD2-D916D3247A85}"/>
              </a:ext>
            </a:extLst>
          </p:cNvPr>
          <p:cNvSpPr/>
          <p:nvPr/>
        </p:nvSpPr>
        <p:spPr>
          <a:xfrm rot="10800000" flipV="1">
            <a:off x="2736725" y="3576443"/>
            <a:ext cx="1528470" cy="107071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Shading shows meeting the target</a:t>
            </a:r>
            <a:endParaRPr lang="en-US" b="1" u="sng" dirty="0">
              <a:solidFill>
                <a:schemeClr val="tx1"/>
              </a:solidFill>
            </a:endParaRPr>
          </a:p>
        </p:txBody>
      </p:sp>
      <p:sp>
        <p:nvSpPr>
          <p:cNvPr id="7" name="Slide Number Placeholder 6">
            <a:extLst>
              <a:ext uri="{FF2B5EF4-FFF2-40B4-BE49-F238E27FC236}">
                <a16:creationId xmlns:a16="http://schemas.microsoft.com/office/drawing/2014/main" id="{7034EA26-0DC9-1FE8-60B3-BA00C5D365AE}"/>
              </a:ext>
            </a:extLst>
          </p:cNvPr>
          <p:cNvSpPr>
            <a:spLocks noGrp="1"/>
          </p:cNvSpPr>
          <p:nvPr>
            <p:ph type="sldNum" sz="quarter" idx="12"/>
          </p:nvPr>
        </p:nvSpPr>
        <p:spPr/>
        <p:txBody>
          <a:bodyPr/>
          <a:lstStyle/>
          <a:p>
            <a:fld id="{07775C0A-6478-4EC4-B91F-3EBE5A925727}" type="slidenum">
              <a:rPr lang="en-US" smtClean="0"/>
              <a:t>29</a:t>
            </a:fld>
            <a:endParaRPr lang="en-US"/>
          </a:p>
        </p:txBody>
      </p:sp>
    </p:spTree>
    <p:extLst>
      <p:ext uri="{BB962C8B-B14F-4D97-AF65-F5344CB8AC3E}">
        <p14:creationId xmlns:p14="http://schemas.microsoft.com/office/powerpoint/2010/main" val="2022419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F50-017A-5573-DB1A-FA277A4CDE7D}"/>
              </a:ext>
            </a:extLst>
          </p:cNvPr>
          <p:cNvSpPr>
            <a:spLocks noGrp="1"/>
          </p:cNvSpPr>
          <p:nvPr>
            <p:ph type="title"/>
          </p:nvPr>
        </p:nvSpPr>
        <p:spPr/>
        <p:txBody>
          <a:bodyPr/>
          <a:lstStyle/>
          <a:p>
            <a:r>
              <a:rPr lang="en-US"/>
              <a:t>Important Notes</a:t>
            </a:r>
          </a:p>
        </p:txBody>
      </p:sp>
      <p:sp>
        <p:nvSpPr>
          <p:cNvPr id="3" name="Content Placeholder 2">
            <a:extLst>
              <a:ext uri="{FF2B5EF4-FFF2-40B4-BE49-F238E27FC236}">
                <a16:creationId xmlns:a16="http://schemas.microsoft.com/office/drawing/2014/main" id="{2BCA0517-C75E-DF64-98D9-EC6E154A5A8F}"/>
              </a:ext>
            </a:extLst>
          </p:cNvPr>
          <p:cNvSpPr>
            <a:spLocks noGrp="1"/>
          </p:cNvSpPr>
          <p:nvPr>
            <p:ph idx="1"/>
          </p:nvPr>
        </p:nvSpPr>
        <p:spPr>
          <a:xfrm>
            <a:off x="838200" y="1514475"/>
            <a:ext cx="10515600" cy="4351338"/>
          </a:xfrm>
        </p:spPr>
        <p:txBody>
          <a:bodyPr>
            <a:normAutofit/>
          </a:bodyPr>
          <a:lstStyle/>
          <a:p>
            <a:r>
              <a:rPr lang="en-US" sz="2000"/>
              <a:t>All performance results in this example are fictitious.</a:t>
            </a:r>
          </a:p>
          <a:p>
            <a:r>
              <a:rPr lang="en-US" sz="2000"/>
              <a:t>Slides should not include proprietary information or confidential business information.</a:t>
            </a:r>
          </a:p>
          <a:p>
            <a:r>
              <a:rPr lang="en-US" sz="2000"/>
              <a:t>Applicants should consider marking the slide set “draft/deliberative” until the final version is accepted.</a:t>
            </a:r>
          </a:p>
          <a:p>
            <a:r>
              <a:rPr lang="en-US" sz="2000"/>
              <a:t>When the slides are finalized, the FASM team will share the slides with stakeholders. </a:t>
            </a:r>
          </a:p>
          <a:p>
            <a:r>
              <a:rPr lang="en-US" sz="2000"/>
              <a:t>If accepted, the applicant should share the final presentation online publicly.</a:t>
            </a:r>
          </a:p>
          <a:p>
            <a:endParaRPr lang="en-US" sz="2000"/>
          </a:p>
        </p:txBody>
      </p:sp>
      <p:sp>
        <p:nvSpPr>
          <p:cNvPr id="4" name="TextBox 3">
            <a:extLst>
              <a:ext uri="{FF2B5EF4-FFF2-40B4-BE49-F238E27FC236}">
                <a16:creationId xmlns:a16="http://schemas.microsoft.com/office/drawing/2014/main" id="{BB04C0AF-AE3A-82AF-2FB5-303D463351D8}"/>
              </a:ext>
            </a:extLst>
          </p:cNvPr>
          <p:cNvSpPr txBox="1"/>
          <p:nvPr/>
        </p:nvSpPr>
        <p:spPr>
          <a:xfrm>
            <a:off x="3120555" y="0"/>
            <a:ext cx="5824662" cy="338554"/>
          </a:xfrm>
          <a:prstGeom prst="rect">
            <a:avLst/>
          </a:prstGeom>
          <a:solidFill>
            <a:srgbClr val="0070C0"/>
          </a:solidFill>
        </p:spPr>
        <p:txBody>
          <a:bodyPr wrap="square" rtlCol="0">
            <a:spAutoFit/>
          </a:bodyPr>
          <a:lstStyle/>
          <a:p>
            <a:r>
              <a:rPr lang="en-US" sz="1600" b="1">
                <a:solidFill>
                  <a:schemeClr val="bg1"/>
                </a:solidFill>
              </a:rPr>
              <a:t>Informational slide only – do not include in actual submission</a:t>
            </a:r>
          </a:p>
        </p:txBody>
      </p:sp>
      <p:sp>
        <p:nvSpPr>
          <p:cNvPr id="7" name="Slide Number Placeholder 2">
            <a:extLst>
              <a:ext uri="{FF2B5EF4-FFF2-40B4-BE49-F238E27FC236}">
                <a16:creationId xmlns:a16="http://schemas.microsoft.com/office/drawing/2014/main" id="{CF445438-6984-7E00-7CFF-2F86F237DCB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a:t>
            </a:fld>
            <a:endParaRPr lang="en-US">
              <a:solidFill>
                <a:schemeClr val="bg1"/>
              </a:solidFill>
            </a:endParaRPr>
          </a:p>
        </p:txBody>
      </p:sp>
      <p:sp>
        <p:nvSpPr>
          <p:cNvPr id="5" name="Slide Number Placeholder 4">
            <a:extLst>
              <a:ext uri="{FF2B5EF4-FFF2-40B4-BE49-F238E27FC236}">
                <a16:creationId xmlns:a16="http://schemas.microsoft.com/office/drawing/2014/main" id="{4455A8DB-C525-FD42-F92C-CFB22643DC1C}"/>
              </a:ext>
            </a:extLst>
          </p:cNvPr>
          <p:cNvSpPr>
            <a:spLocks noGrp="1"/>
          </p:cNvSpPr>
          <p:nvPr>
            <p:ph type="sldNum" sz="quarter" idx="12"/>
          </p:nvPr>
        </p:nvSpPr>
        <p:spPr/>
        <p:txBody>
          <a:bodyPr/>
          <a:lstStyle/>
          <a:p>
            <a:fld id="{07775C0A-6478-4EC4-B91F-3EBE5A925727}" type="slidenum">
              <a:rPr lang="en-US" smtClean="0"/>
              <a:t>3</a:t>
            </a:fld>
            <a:endParaRPr lang="en-US" dirty="0"/>
          </a:p>
        </p:txBody>
      </p:sp>
    </p:spTree>
    <p:extLst>
      <p:ext uri="{BB962C8B-B14F-4D97-AF65-F5344CB8AC3E}">
        <p14:creationId xmlns:p14="http://schemas.microsoft.com/office/powerpoint/2010/main" val="2926111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AF895-56D8-AE3C-1E63-6F22D69E3B74}"/>
              </a:ext>
            </a:extLst>
          </p:cNvPr>
          <p:cNvSpPr>
            <a:spLocks noGrp="1"/>
          </p:cNvSpPr>
          <p:nvPr>
            <p:ph type="title"/>
          </p:nvPr>
        </p:nvSpPr>
        <p:spPr/>
        <p:txBody>
          <a:bodyPr/>
          <a:lstStyle/>
          <a:p>
            <a:r>
              <a:rPr lang="en-US" dirty="0"/>
              <a:t>Performance: </a:t>
            </a:r>
            <a:br>
              <a:rPr lang="en-US" dirty="0"/>
            </a:br>
            <a:r>
              <a:rPr lang="en-US" dirty="0"/>
              <a:t>Influence of RH</a:t>
            </a:r>
          </a:p>
        </p:txBody>
      </p:sp>
      <p:sp>
        <p:nvSpPr>
          <p:cNvPr id="16" name="Content Placeholder 2">
            <a:extLst>
              <a:ext uri="{FF2B5EF4-FFF2-40B4-BE49-F238E27FC236}">
                <a16:creationId xmlns:a16="http://schemas.microsoft.com/office/drawing/2014/main" id="{23544056-53C6-D9D4-54E0-82C6111ADBAC}"/>
              </a:ext>
            </a:extLst>
          </p:cNvPr>
          <p:cNvSpPr txBox="1">
            <a:spLocks/>
          </p:cNvSpPr>
          <p:nvPr/>
        </p:nvSpPr>
        <p:spPr>
          <a:xfrm>
            <a:off x="631166" y="1903445"/>
            <a:ext cx="4108785" cy="4350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Sensor slightly overcorrects for RH influence</a:t>
            </a:r>
          </a:p>
          <a:p>
            <a:r>
              <a:rPr lang="en-US"/>
              <a:t>RH influence does not lead to twice the bias at high compared to low or low compared to high RH</a:t>
            </a:r>
          </a:p>
        </p:txBody>
      </p:sp>
      <p:graphicFrame>
        <p:nvGraphicFramePr>
          <p:cNvPr id="4" name="Content Placeholder 3">
            <a:extLst>
              <a:ext uri="{FF2B5EF4-FFF2-40B4-BE49-F238E27FC236}">
                <a16:creationId xmlns:a16="http://schemas.microsoft.com/office/drawing/2014/main" id="{267711D1-6580-5AB1-597F-620C1E6383BA}"/>
              </a:ext>
            </a:extLst>
          </p:cNvPr>
          <p:cNvGraphicFramePr>
            <a:graphicFrameLocks noGrp="1"/>
          </p:cNvGraphicFramePr>
          <p:nvPr>
            <p:ph idx="1"/>
            <p:extLst>
              <p:ext uri="{D42A27DB-BD31-4B8C-83A1-F6EECF244321}">
                <p14:modId xmlns:p14="http://schemas.microsoft.com/office/powerpoint/2010/main" val="115120527"/>
              </p:ext>
            </p:extLst>
          </p:nvPr>
        </p:nvGraphicFramePr>
        <p:xfrm>
          <a:off x="4889995" y="3662082"/>
          <a:ext cx="7089971" cy="1663986"/>
        </p:xfrm>
        <a:graphic>
          <a:graphicData uri="http://schemas.openxmlformats.org/drawingml/2006/table">
            <a:tbl>
              <a:tblPr firstRow="1"/>
              <a:tblGrid>
                <a:gridCol w="2007110">
                  <a:extLst>
                    <a:ext uri="{9D8B030D-6E8A-4147-A177-3AD203B41FA5}">
                      <a16:colId xmlns:a16="http://schemas.microsoft.com/office/drawing/2014/main" val="566534128"/>
                    </a:ext>
                  </a:extLst>
                </a:gridCol>
                <a:gridCol w="2113868">
                  <a:extLst>
                    <a:ext uri="{9D8B030D-6E8A-4147-A177-3AD203B41FA5}">
                      <a16:colId xmlns:a16="http://schemas.microsoft.com/office/drawing/2014/main" val="3472328508"/>
                    </a:ext>
                  </a:extLst>
                </a:gridCol>
                <a:gridCol w="2007110">
                  <a:extLst>
                    <a:ext uri="{9D8B030D-6E8A-4147-A177-3AD203B41FA5}">
                      <a16:colId xmlns:a16="http://schemas.microsoft.com/office/drawing/2014/main" val="2610786088"/>
                    </a:ext>
                  </a:extLst>
                </a:gridCol>
                <a:gridCol w="961883">
                  <a:extLst>
                    <a:ext uri="{9D8B030D-6E8A-4147-A177-3AD203B41FA5}">
                      <a16:colId xmlns:a16="http://schemas.microsoft.com/office/drawing/2014/main" val="4201272644"/>
                    </a:ext>
                  </a:extLst>
                </a:gridCol>
              </a:tblGrid>
              <a:tr h="551466">
                <a:tc>
                  <a:txBody>
                    <a:bodyPr/>
                    <a:lstStyle/>
                    <a:p>
                      <a:pPr algn="l" fontAlgn="b"/>
                      <a:r>
                        <a:rPr lang="en-US" sz="1800" b="0" i="0" u="none" strike="noStrike">
                          <a:solidFill>
                            <a:schemeClr val="bg1"/>
                          </a:solidFill>
                          <a:effectLst/>
                          <a:latin typeface="Aptos Narrow"/>
                        </a:rPr>
                        <a:t>Mean PM</a:t>
                      </a:r>
                      <a:r>
                        <a:rPr lang="en-US" sz="1800" b="0" i="0" u="none" strike="noStrike" baseline="-25000">
                          <a:solidFill>
                            <a:schemeClr val="bg1"/>
                          </a:solidFill>
                          <a:effectLst/>
                          <a:latin typeface="Aptos Narrow"/>
                        </a:rPr>
                        <a:t>2.5</a:t>
                      </a:r>
                      <a:r>
                        <a:rPr lang="en-US" sz="1800" b="0" i="0" u="none" strike="noStrike">
                          <a:solidFill>
                            <a:schemeClr val="bg1"/>
                          </a:solidFill>
                          <a:effectLst/>
                          <a:latin typeface="Aptos Narrow"/>
                        </a:rPr>
                        <a:t> sensor/monitor</a:t>
                      </a:r>
                    </a:p>
                    <a:p>
                      <a:pPr algn="l" fontAlgn="b"/>
                      <a:r>
                        <a:rPr lang="en-US" sz="1800" b="0" i="0" u="none" strike="noStrike">
                          <a:solidFill>
                            <a:schemeClr val="bg1"/>
                          </a:solidFill>
                          <a:effectLst/>
                          <a:latin typeface="Aptos Narrow"/>
                        </a:rPr>
                        <a:t>0-30% (unitless)</a:t>
                      </a:r>
                    </a:p>
                  </a:txBody>
                  <a:tcPr marL="7620" marR="7620" marT="7620" marB="0" anchor="b">
                    <a:lnL>
                      <a:noFill/>
                    </a:lnL>
                    <a:lnR>
                      <a:noFill/>
                    </a:lnR>
                    <a:lnT>
                      <a:noFill/>
                    </a:lnT>
                    <a:lnB>
                      <a:noFill/>
                    </a:lnB>
                    <a:solidFill>
                      <a:schemeClr val="tx1"/>
                    </a:solidFill>
                  </a:tcPr>
                </a:tc>
                <a:tc>
                  <a:txBody>
                    <a:bodyPr/>
                    <a:lstStyle/>
                    <a:p>
                      <a:pPr algn="l" fontAlgn="b"/>
                      <a:r>
                        <a:rPr lang="en-US" sz="1800" b="0" i="0" u="none" strike="noStrike" dirty="0">
                          <a:solidFill>
                            <a:schemeClr val="bg1"/>
                          </a:solidFill>
                          <a:effectLst/>
                          <a:latin typeface="Aptos Narrow"/>
                        </a:rPr>
                        <a:t>Mean PM</a:t>
                      </a:r>
                      <a:r>
                        <a:rPr lang="en-US" sz="1800" b="0" i="0" u="none" strike="noStrike" baseline="-25000" dirty="0">
                          <a:solidFill>
                            <a:schemeClr val="bg1"/>
                          </a:solidFill>
                          <a:effectLst/>
                          <a:latin typeface="Aptos Narrow"/>
                        </a:rPr>
                        <a:t>2.5</a:t>
                      </a:r>
                      <a:r>
                        <a:rPr lang="en-US" sz="1800" b="0" i="0" u="none" strike="noStrike" dirty="0">
                          <a:solidFill>
                            <a:schemeClr val="bg1"/>
                          </a:solidFill>
                          <a:effectLst/>
                          <a:latin typeface="Aptos Narrow"/>
                        </a:rPr>
                        <a:t> sensor/monitor </a:t>
                      </a:r>
                    </a:p>
                    <a:p>
                      <a:pPr algn="l" fontAlgn="b"/>
                      <a:r>
                        <a:rPr lang="en-US" sz="1800" b="0" i="0" u="none" strike="noStrike" dirty="0">
                          <a:solidFill>
                            <a:schemeClr val="bg1"/>
                          </a:solidFill>
                          <a:effectLst/>
                          <a:latin typeface="Aptos Narrow"/>
                        </a:rPr>
                        <a:t>90-100% (unitless)</a:t>
                      </a:r>
                    </a:p>
                  </a:txBody>
                  <a:tcPr marL="7620" marR="7620" marT="7620" marB="0" anchor="b">
                    <a:lnL>
                      <a:noFill/>
                    </a:lnL>
                    <a:lnR>
                      <a:noFill/>
                    </a:lnR>
                    <a:lnT>
                      <a:noFill/>
                    </a:lnT>
                    <a:lnB>
                      <a:noFill/>
                    </a:lnB>
                    <a:solidFill>
                      <a:schemeClr val="tx1"/>
                    </a:solidFill>
                  </a:tcPr>
                </a:tc>
                <a:tc>
                  <a:txBody>
                    <a:bodyPr/>
                    <a:lstStyle/>
                    <a:p>
                      <a:pPr algn="l" fontAlgn="b"/>
                      <a:r>
                        <a:rPr lang="en-US" sz="1800" b="0" i="0" u="none" strike="noStrike">
                          <a:solidFill>
                            <a:schemeClr val="bg1"/>
                          </a:solidFill>
                          <a:effectLst/>
                          <a:latin typeface="Aptos Narrow"/>
                        </a:rPr>
                        <a:t>Higher value/lower value (unitless)</a:t>
                      </a:r>
                    </a:p>
                  </a:txBody>
                  <a:tcPr marL="7620" marR="7620" marT="7620" marB="0" anchor="b">
                    <a:lnL>
                      <a:noFill/>
                    </a:lnL>
                    <a:lnR>
                      <a:noFill/>
                    </a:lnR>
                    <a:lnT>
                      <a:noFill/>
                    </a:lnT>
                    <a:lnB>
                      <a:noFill/>
                    </a:lnB>
                    <a:solidFill>
                      <a:schemeClr val="tx1"/>
                    </a:solidFill>
                  </a:tcPr>
                </a:tc>
                <a:tc>
                  <a:txBody>
                    <a:bodyPr/>
                    <a:lstStyle/>
                    <a:p>
                      <a:pPr algn="l" fontAlgn="b"/>
                      <a:r>
                        <a:rPr lang="en-US" sz="1800" b="0" i="0" u="none" strike="noStrike">
                          <a:solidFill>
                            <a:schemeClr val="bg1"/>
                          </a:solidFill>
                          <a:effectLst/>
                          <a:latin typeface="Aptos Narrow"/>
                        </a:rPr>
                        <a:t>Difference (unitless)</a:t>
                      </a:r>
                      <a:endParaRPr lang="en-US" sz="1800" b="0" i="0" u="none" strike="noStrike">
                        <a:solidFill>
                          <a:schemeClr val="bg1"/>
                        </a:solidFill>
                        <a:effectLst/>
                        <a:latin typeface="Aptos Narrow" panose="020B0004020202020204" pitchFamily="34" charset="0"/>
                      </a:endParaRPr>
                    </a:p>
                  </a:txBody>
                  <a:tcPr marL="7620" marR="7620" marT="7620" marB="0" anchor="b">
                    <a:lnL>
                      <a:noFill/>
                    </a:lnL>
                    <a:lnR>
                      <a:noFill/>
                    </a:lnR>
                    <a:lnT>
                      <a:noFill/>
                    </a:lnT>
                    <a:lnB>
                      <a:noFill/>
                    </a:lnB>
                    <a:solidFill>
                      <a:schemeClr val="tx1"/>
                    </a:solidFill>
                  </a:tcPr>
                </a:tc>
                <a:extLst>
                  <a:ext uri="{0D108BD9-81ED-4DB2-BD59-A6C34878D82A}">
                    <a16:rowId xmlns:a16="http://schemas.microsoft.com/office/drawing/2014/main" val="1140485423"/>
                  </a:ext>
                </a:extLst>
              </a:tr>
              <a:tr h="551466">
                <a:tc>
                  <a:txBody>
                    <a:bodyPr/>
                    <a:lstStyle/>
                    <a:p>
                      <a:pPr algn="l" fontAlgn="b"/>
                      <a:endParaRPr lang="en-US" sz="18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1800" b="0" i="0" u="none" strike="noStrike">
                          <a:solidFill>
                            <a:srgbClr val="000000"/>
                          </a:solidFill>
                          <a:effectLst/>
                          <a:latin typeface="Aptos Narrow"/>
                        </a:rPr>
                        <a:t>&lt; 2</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12337472"/>
                  </a:ext>
                </a:extLst>
              </a:tr>
              <a:tr h="147249">
                <a:tc>
                  <a:txBody>
                    <a:bodyPr/>
                    <a:lstStyle/>
                    <a:p>
                      <a:pPr algn="l" fontAlgn="b"/>
                      <a:r>
                        <a:rPr lang="en-US" sz="1800" b="0" i="0" u="none" strike="noStrike">
                          <a:solidFill>
                            <a:srgbClr val="000000"/>
                          </a:solidFill>
                          <a:effectLst/>
                          <a:latin typeface="Aptos Narrow"/>
                        </a:rPr>
                        <a:t>1.22</a:t>
                      </a: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b="0" i="0" u="none" strike="noStrike">
                          <a:solidFill>
                            <a:srgbClr val="000000"/>
                          </a:solidFill>
                          <a:effectLst/>
                          <a:latin typeface="Aptos Narrow"/>
                        </a:rPr>
                        <a:t>0.90</a:t>
                      </a: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b="0" i="0" u="none" strike="noStrike">
                          <a:solidFill>
                            <a:srgbClr val="000000"/>
                          </a:solidFill>
                          <a:effectLst/>
                          <a:latin typeface="Aptos Narrow"/>
                        </a:rPr>
                        <a:t>1.22/0.90</a:t>
                      </a: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Aptos Narrow"/>
                        </a:rPr>
                        <a:t>1.35</a:t>
                      </a: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53064416"/>
                  </a:ext>
                </a:extLst>
              </a:tr>
            </a:tbl>
          </a:graphicData>
        </a:graphic>
      </p:graphicFrame>
      <p:sp>
        <p:nvSpPr>
          <p:cNvPr id="8" name="Rectangle 7">
            <a:extLst>
              <a:ext uri="{FF2B5EF4-FFF2-40B4-BE49-F238E27FC236}">
                <a16:creationId xmlns:a16="http://schemas.microsoft.com/office/drawing/2014/main" id="{7A9F7953-A42C-95EA-4992-2C781259CDA8}"/>
              </a:ext>
            </a:extLst>
          </p:cNvPr>
          <p:cNvSpPr/>
          <p:nvPr/>
        </p:nvSpPr>
        <p:spPr>
          <a:xfrm>
            <a:off x="2494722" y="5606705"/>
            <a:ext cx="3160643" cy="1118002"/>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Optional analysis but helpful for reviewers. EPA is exploring the possibility of generating this through automated tools</a:t>
            </a:r>
          </a:p>
        </p:txBody>
      </p:sp>
      <p:pic>
        <p:nvPicPr>
          <p:cNvPr id="13" name="Picture 12" descr="Hex plot showing Sensor PM2.5/Monitor PM2.5 on the y axis and reference RH on the x axis with hexs colored by the count 0-500+. Shows a somewhat negative relationship where at higher RH the sensors/monitor ration is slightly below 1.">
            <a:extLst>
              <a:ext uri="{FF2B5EF4-FFF2-40B4-BE49-F238E27FC236}">
                <a16:creationId xmlns:a16="http://schemas.microsoft.com/office/drawing/2014/main" id="{6C060091-EF71-5F02-2E5D-86118D86428A}"/>
              </a:ext>
            </a:extLst>
          </p:cNvPr>
          <p:cNvPicPr>
            <a:picLocks noChangeAspect="1"/>
          </p:cNvPicPr>
          <p:nvPr/>
        </p:nvPicPr>
        <p:blipFill>
          <a:blip r:embed="rId2">
            <a:extLst>
              <a:ext uri="{28A0092B-C50C-407E-A947-70E740481C1C}">
                <a14:useLocalDpi xmlns:a14="http://schemas.microsoft.com/office/drawing/2010/main" val="0"/>
              </a:ext>
            </a:extLst>
          </a:blip>
          <a:srcRect t="10322"/>
          <a:stretch>
            <a:fillRect/>
          </a:stretch>
        </p:blipFill>
        <p:spPr>
          <a:xfrm>
            <a:off x="6066503" y="274668"/>
            <a:ext cx="4817806" cy="3240363"/>
          </a:xfrm>
          <a:prstGeom prst="rect">
            <a:avLst/>
          </a:prstGeom>
        </p:spPr>
      </p:pic>
      <p:sp>
        <p:nvSpPr>
          <p:cNvPr id="9" name="Rectangle 8">
            <a:extLst>
              <a:ext uri="{FF2B5EF4-FFF2-40B4-BE49-F238E27FC236}">
                <a16:creationId xmlns:a16="http://schemas.microsoft.com/office/drawing/2014/main" id="{3D51C987-7DAB-FC0E-476F-8CD23D582A36}"/>
              </a:ext>
            </a:extLst>
          </p:cNvPr>
          <p:cNvSpPr/>
          <p:nvPr/>
        </p:nvSpPr>
        <p:spPr>
          <a:xfrm rot="10800000" flipV="1">
            <a:off x="7979079" y="5471417"/>
            <a:ext cx="1800589" cy="8874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Shading shows meeting the target</a:t>
            </a:r>
            <a:endParaRPr lang="en-US" b="1" u="sng" dirty="0">
              <a:solidFill>
                <a:schemeClr val="tx1"/>
              </a:solidFill>
            </a:endParaRPr>
          </a:p>
        </p:txBody>
      </p:sp>
      <p:sp>
        <p:nvSpPr>
          <p:cNvPr id="5" name="Slide Number Placeholder 4">
            <a:extLst>
              <a:ext uri="{FF2B5EF4-FFF2-40B4-BE49-F238E27FC236}">
                <a16:creationId xmlns:a16="http://schemas.microsoft.com/office/drawing/2014/main" id="{28027479-BC90-A391-818F-F96EB3CE9EA3}"/>
              </a:ext>
            </a:extLst>
          </p:cNvPr>
          <p:cNvSpPr>
            <a:spLocks noGrp="1"/>
          </p:cNvSpPr>
          <p:nvPr>
            <p:ph type="sldNum" sz="quarter" idx="12"/>
          </p:nvPr>
        </p:nvSpPr>
        <p:spPr/>
        <p:txBody>
          <a:bodyPr/>
          <a:lstStyle/>
          <a:p>
            <a:fld id="{07775C0A-6478-4EC4-B91F-3EBE5A925727}" type="slidenum">
              <a:rPr lang="en-US" smtClean="0"/>
              <a:t>30</a:t>
            </a:fld>
            <a:endParaRPr lang="en-US"/>
          </a:p>
        </p:txBody>
      </p:sp>
    </p:spTree>
    <p:extLst>
      <p:ext uri="{BB962C8B-B14F-4D97-AF65-F5344CB8AC3E}">
        <p14:creationId xmlns:p14="http://schemas.microsoft.com/office/powerpoint/2010/main" val="3153274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FA7F8-9E6E-B62D-0447-5DAF231F2FA9}"/>
              </a:ext>
            </a:extLst>
          </p:cNvPr>
          <p:cNvSpPr>
            <a:spLocks noGrp="1"/>
          </p:cNvSpPr>
          <p:nvPr>
            <p:ph type="title"/>
          </p:nvPr>
        </p:nvSpPr>
        <p:spPr/>
        <p:txBody>
          <a:bodyPr/>
          <a:lstStyle/>
          <a:p>
            <a:r>
              <a:rPr lang="en-US" dirty="0"/>
              <a:t>Acknowledgments</a:t>
            </a:r>
          </a:p>
        </p:txBody>
      </p:sp>
      <p:sp>
        <p:nvSpPr>
          <p:cNvPr id="3" name="Content Placeholder 2">
            <a:extLst>
              <a:ext uri="{FF2B5EF4-FFF2-40B4-BE49-F238E27FC236}">
                <a16:creationId xmlns:a16="http://schemas.microsoft.com/office/drawing/2014/main" id="{A9C859EB-210C-0E72-4334-31043177C49F}"/>
              </a:ext>
            </a:extLst>
          </p:cNvPr>
          <p:cNvSpPr>
            <a:spLocks noGrp="1"/>
          </p:cNvSpPr>
          <p:nvPr>
            <p:ph idx="1"/>
          </p:nvPr>
        </p:nvSpPr>
        <p:spPr/>
        <p:txBody>
          <a:bodyPr/>
          <a:lstStyle/>
          <a:p>
            <a:r>
              <a:rPr lang="en-US"/>
              <a:t>Thank you to State XX, City Y, and University Z for hosting air sensor collocations</a:t>
            </a:r>
          </a:p>
        </p:txBody>
      </p:sp>
      <p:sp>
        <p:nvSpPr>
          <p:cNvPr id="4" name="Slide Number Placeholder 2">
            <a:extLst>
              <a:ext uri="{FF2B5EF4-FFF2-40B4-BE49-F238E27FC236}">
                <a16:creationId xmlns:a16="http://schemas.microsoft.com/office/drawing/2014/main" id="{90EBD2C2-5F58-F630-7528-184D26519A53}"/>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31</a:t>
            </a:fld>
            <a:endParaRPr lang="en-US">
              <a:solidFill>
                <a:schemeClr val="bg1"/>
              </a:solidFill>
            </a:endParaRPr>
          </a:p>
        </p:txBody>
      </p:sp>
      <p:sp>
        <p:nvSpPr>
          <p:cNvPr id="7" name="TextBox 6">
            <a:extLst>
              <a:ext uri="{FF2B5EF4-FFF2-40B4-BE49-F238E27FC236}">
                <a16:creationId xmlns:a16="http://schemas.microsoft.com/office/drawing/2014/main" id="{68F0E7D9-33CB-831D-C9A2-5CE5ADE6E3E8}"/>
              </a:ext>
            </a:extLst>
          </p:cNvPr>
          <p:cNvSpPr txBox="1"/>
          <p:nvPr/>
        </p:nvSpPr>
        <p:spPr>
          <a:xfrm>
            <a:off x="7261413" y="4383742"/>
            <a:ext cx="2290092" cy="923330"/>
          </a:xfrm>
          <a:prstGeom prst="rect">
            <a:avLst/>
          </a:prstGeom>
          <a:solidFill>
            <a:srgbClr val="7030A0"/>
          </a:solidFill>
        </p:spPr>
        <p:txBody>
          <a:bodyPr wrap="square" rtlCol="0">
            <a:spAutoFit/>
          </a:bodyPr>
          <a:lstStyle/>
          <a:p>
            <a:r>
              <a:rPr lang="en-US">
                <a:solidFill>
                  <a:schemeClr val="bg1"/>
                </a:solidFill>
              </a:rPr>
              <a:t>Optional, could go anywhere in the presentation</a:t>
            </a:r>
          </a:p>
        </p:txBody>
      </p:sp>
      <p:sp>
        <p:nvSpPr>
          <p:cNvPr id="5" name="Slide Number Placeholder 4">
            <a:extLst>
              <a:ext uri="{FF2B5EF4-FFF2-40B4-BE49-F238E27FC236}">
                <a16:creationId xmlns:a16="http://schemas.microsoft.com/office/drawing/2014/main" id="{BA8127B2-16C1-996D-4632-1B52D3C0B859}"/>
              </a:ext>
            </a:extLst>
          </p:cNvPr>
          <p:cNvSpPr>
            <a:spLocks noGrp="1"/>
          </p:cNvSpPr>
          <p:nvPr>
            <p:ph type="sldNum" sz="quarter" idx="12"/>
          </p:nvPr>
        </p:nvSpPr>
        <p:spPr/>
        <p:txBody>
          <a:bodyPr/>
          <a:lstStyle/>
          <a:p>
            <a:fld id="{07775C0A-6478-4EC4-B91F-3EBE5A925727}" type="slidenum">
              <a:rPr lang="en-US" smtClean="0"/>
              <a:t>31</a:t>
            </a:fld>
            <a:endParaRPr lang="en-US"/>
          </a:p>
        </p:txBody>
      </p:sp>
    </p:spTree>
    <p:extLst>
      <p:ext uri="{BB962C8B-B14F-4D97-AF65-F5344CB8AC3E}">
        <p14:creationId xmlns:p14="http://schemas.microsoft.com/office/powerpoint/2010/main" val="4101902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547CD-007D-DFA7-A27B-0F9CA645AADF}"/>
              </a:ext>
            </a:extLst>
          </p:cNvPr>
          <p:cNvSpPr>
            <a:spLocks noGrp="1"/>
          </p:cNvSpPr>
          <p:nvPr>
            <p:ph type="title"/>
          </p:nvPr>
        </p:nvSpPr>
        <p:spPr/>
        <p:txBody>
          <a:bodyPr/>
          <a:lstStyle/>
          <a:p>
            <a:r>
              <a:rPr lang="en-US"/>
              <a:t>Supplemental Information</a:t>
            </a:r>
          </a:p>
        </p:txBody>
      </p:sp>
      <p:sp>
        <p:nvSpPr>
          <p:cNvPr id="6" name="TextBox 5">
            <a:extLst>
              <a:ext uri="{FF2B5EF4-FFF2-40B4-BE49-F238E27FC236}">
                <a16:creationId xmlns:a16="http://schemas.microsoft.com/office/drawing/2014/main" id="{9430BD64-62F2-8C0B-B083-D8DC64733BEA}"/>
              </a:ext>
            </a:extLst>
          </p:cNvPr>
          <p:cNvSpPr txBox="1"/>
          <p:nvPr/>
        </p:nvSpPr>
        <p:spPr>
          <a:xfrm>
            <a:off x="3052763" y="3105835"/>
            <a:ext cx="6290020" cy="646331"/>
          </a:xfrm>
          <a:prstGeom prst="rect">
            <a:avLst/>
          </a:prstGeom>
          <a:solidFill>
            <a:srgbClr val="7030A0"/>
          </a:solidFill>
        </p:spPr>
        <p:txBody>
          <a:bodyPr wrap="square">
            <a:spAutoFit/>
          </a:bodyPr>
          <a:lstStyle/>
          <a:p>
            <a:pPr marL="0" lvl="2"/>
            <a:r>
              <a:rPr lang="en-US">
                <a:solidFill>
                  <a:schemeClr val="bg1"/>
                </a:solidFill>
              </a:rPr>
              <a:t>Optional. More detailed slides may be moved to “supplemental information” depending on presentation length</a:t>
            </a:r>
            <a:endParaRPr lang="en-US">
              <a:solidFill>
                <a:schemeClr val="bg1"/>
              </a:solidFill>
              <a:ea typeface="Calibri"/>
              <a:cs typeface="Calibri"/>
            </a:endParaRPr>
          </a:p>
        </p:txBody>
      </p:sp>
      <p:sp>
        <p:nvSpPr>
          <p:cNvPr id="8" name="Slide Number Placeholder 2">
            <a:extLst>
              <a:ext uri="{FF2B5EF4-FFF2-40B4-BE49-F238E27FC236}">
                <a16:creationId xmlns:a16="http://schemas.microsoft.com/office/drawing/2014/main" id="{3E5A135F-FFCA-4D26-9C44-5E5180B43AD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32</a:t>
            </a:fld>
            <a:endParaRPr lang="en-US">
              <a:solidFill>
                <a:schemeClr val="bg1"/>
              </a:solidFill>
            </a:endParaRPr>
          </a:p>
        </p:txBody>
      </p:sp>
      <p:sp>
        <p:nvSpPr>
          <p:cNvPr id="3" name="Slide Number Placeholder 2">
            <a:extLst>
              <a:ext uri="{FF2B5EF4-FFF2-40B4-BE49-F238E27FC236}">
                <a16:creationId xmlns:a16="http://schemas.microsoft.com/office/drawing/2014/main" id="{061D795C-2346-2AF2-D5D2-EC287084C9FE}"/>
              </a:ext>
            </a:extLst>
          </p:cNvPr>
          <p:cNvSpPr>
            <a:spLocks noGrp="1"/>
          </p:cNvSpPr>
          <p:nvPr>
            <p:ph type="sldNum" sz="quarter" idx="12"/>
          </p:nvPr>
        </p:nvSpPr>
        <p:spPr/>
        <p:txBody>
          <a:bodyPr/>
          <a:lstStyle/>
          <a:p>
            <a:fld id="{07775C0A-6478-4EC4-B91F-3EBE5A925727}" type="slidenum">
              <a:rPr lang="en-US" smtClean="0"/>
              <a:t>32</a:t>
            </a:fld>
            <a:endParaRPr lang="en-US"/>
          </a:p>
        </p:txBody>
      </p:sp>
    </p:spTree>
    <p:extLst>
      <p:ext uri="{BB962C8B-B14F-4D97-AF65-F5344CB8AC3E}">
        <p14:creationId xmlns:p14="http://schemas.microsoft.com/office/powerpoint/2010/main" val="2181525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73D83-F47A-CC92-C08D-70958CF7537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6CA561-1E4C-690E-110F-F3D5541B7027}"/>
              </a:ext>
            </a:extLst>
          </p:cNvPr>
          <p:cNvSpPr>
            <a:spLocks noGrp="1"/>
          </p:cNvSpPr>
          <p:nvPr>
            <p:ph type="title"/>
          </p:nvPr>
        </p:nvSpPr>
        <p:spPr/>
        <p:txBody>
          <a:bodyPr/>
          <a:lstStyle/>
          <a:p>
            <a:r>
              <a:rPr lang="en-US"/>
              <a:t>Network performance from nearby sensor-monitor pairs</a:t>
            </a:r>
          </a:p>
        </p:txBody>
      </p:sp>
      <p:sp>
        <p:nvSpPr>
          <p:cNvPr id="5" name="Text Placeholder 4">
            <a:extLst>
              <a:ext uri="{FF2B5EF4-FFF2-40B4-BE49-F238E27FC236}">
                <a16:creationId xmlns:a16="http://schemas.microsoft.com/office/drawing/2014/main" id="{A4DC3246-52DF-5C33-64AB-B1E6CF775886}"/>
              </a:ext>
            </a:extLst>
          </p:cNvPr>
          <p:cNvSpPr>
            <a:spLocks noGrp="1"/>
          </p:cNvSpPr>
          <p:nvPr>
            <p:ph type="body" idx="1"/>
          </p:nvPr>
        </p:nvSpPr>
        <p:spPr/>
        <p:txBody>
          <a:bodyPr/>
          <a:lstStyle/>
          <a:p>
            <a:r>
              <a:rPr lang="en-US"/>
              <a:t>(Requested in Acceptance Protocol, Step 3, Table 4)</a:t>
            </a:r>
          </a:p>
        </p:txBody>
      </p:sp>
      <p:sp>
        <p:nvSpPr>
          <p:cNvPr id="2" name="Slide Number Placeholder 1">
            <a:extLst>
              <a:ext uri="{FF2B5EF4-FFF2-40B4-BE49-F238E27FC236}">
                <a16:creationId xmlns:a16="http://schemas.microsoft.com/office/drawing/2014/main" id="{CFB2D36F-8AB7-AEC5-03D2-17461605E231}"/>
              </a:ext>
            </a:extLst>
          </p:cNvPr>
          <p:cNvSpPr>
            <a:spLocks noGrp="1"/>
          </p:cNvSpPr>
          <p:nvPr>
            <p:ph type="sldNum" sz="quarter" idx="12"/>
          </p:nvPr>
        </p:nvSpPr>
        <p:spPr/>
        <p:txBody>
          <a:bodyPr/>
          <a:lstStyle/>
          <a:p>
            <a:fld id="{07775C0A-6478-4EC4-B91F-3EBE5A925727}" type="slidenum">
              <a:rPr lang="en-US" smtClean="0"/>
              <a:t>33</a:t>
            </a:fld>
            <a:endParaRPr lang="en-US"/>
          </a:p>
        </p:txBody>
      </p:sp>
    </p:spTree>
    <p:extLst>
      <p:ext uri="{BB962C8B-B14F-4D97-AF65-F5344CB8AC3E}">
        <p14:creationId xmlns:p14="http://schemas.microsoft.com/office/powerpoint/2010/main" val="876788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3280B25-8EC1-33D1-7782-CF98B803CFB3}"/>
              </a:ext>
            </a:extLst>
          </p:cNvPr>
          <p:cNvSpPr>
            <a:spLocks noGrp="1"/>
          </p:cNvSpPr>
          <p:nvPr>
            <p:ph type="title"/>
          </p:nvPr>
        </p:nvSpPr>
        <p:spPr/>
        <p:txBody>
          <a:bodyPr/>
          <a:lstStyle/>
          <a:p>
            <a:r>
              <a:rPr lang="en-US" dirty="0"/>
              <a:t>Dataset used</a:t>
            </a:r>
          </a:p>
        </p:txBody>
      </p:sp>
      <p:sp>
        <p:nvSpPr>
          <p:cNvPr id="7" name="Content Placeholder 6">
            <a:extLst>
              <a:ext uri="{FF2B5EF4-FFF2-40B4-BE49-F238E27FC236}">
                <a16:creationId xmlns:a16="http://schemas.microsoft.com/office/drawing/2014/main" id="{8A941A97-505E-20CF-5949-3907D8196AF4}"/>
              </a:ext>
            </a:extLst>
          </p:cNvPr>
          <p:cNvSpPr>
            <a:spLocks noGrp="1"/>
          </p:cNvSpPr>
          <p:nvPr>
            <p:ph idx="1"/>
          </p:nvPr>
        </p:nvSpPr>
        <p:spPr>
          <a:xfrm>
            <a:off x="838200" y="1518600"/>
            <a:ext cx="7772400" cy="4441686"/>
          </a:xfrm>
        </p:spPr>
        <p:txBody>
          <a:bodyPr vert="horz" lIns="91440" tIns="45720" rIns="91440" bIns="45720" rtlCol="0" anchor="t">
            <a:normAutofit/>
          </a:bodyPr>
          <a:lstStyle/>
          <a:p>
            <a:r>
              <a:rPr lang="en-US" sz="2400"/>
              <a:t>Timeframe: Jan 2024-July 2025 </a:t>
            </a:r>
          </a:p>
          <a:p>
            <a:r>
              <a:rPr lang="en-US" sz="2400"/>
              <a:t>Sensor-Monitor pairs within 250 m</a:t>
            </a:r>
          </a:p>
          <a:p>
            <a:pPr lvl="1"/>
            <a:r>
              <a:rPr lang="en-US" sz="2000"/>
              <a:t>105 pairs – 5 pairs excluded (justification described on next slide), 100 pairs total </a:t>
            </a:r>
          </a:p>
          <a:p>
            <a:r>
              <a:rPr lang="en-US" sz="2400"/>
              <a:t>Data QC applied the same way as data feed will be sent to the Fire and Smoke Map</a:t>
            </a:r>
          </a:p>
          <a:p>
            <a:r>
              <a:rPr lang="en-US" sz="2400"/>
              <a:t>PM</a:t>
            </a:r>
            <a:r>
              <a:rPr lang="en-US" sz="2400" baseline="-25000"/>
              <a:t>2.5</a:t>
            </a:r>
            <a:r>
              <a:rPr lang="en-US" sz="2400"/>
              <a:t> NowCast AQI Averages</a:t>
            </a:r>
            <a:endParaRPr lang="en-US" sz="2400">
              <a:ea typeface="Calibri"/>
              <a:cs typeface="Calibri"/>
            </a:endParaRPr>
          </a:p>
        </p:txBody>
      </p:sp>
      <p:sp>
        <p:nvSpPr>
          <p:cNvPr id="2" name="Slide Number Placeholder 2">
            <a:extLst>
              <a:ext uri="{FF2B5EF4-FFF2-40B4-BE49-F238E27FC236}">
                <a16:creationId xmlns:a16="http://schemas.microsoft.com/office/drawing/2014/main" id="{0458339C-779E-D4A5-1342-F4330FE64724}"/>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34</a:t>
            </a:fld>
            <a:endParaRPr lang="en-US">
              <a:solidFill>
                <a:schemeClr val="bg1"/>
              </a:solidFill>
            </a:endParaRPr>
          </a:p>
        </p:txBody>
      </p:sp>
      <p:sp>
        <p:nvSpPr>
          <p:cNvPr id="3" name="Rectangle 2">
            <a:extLst>
              <a:ext uri="{FF2B5EF4-FFF2-40B4-BE49-F238E27FC236}">
                <a16:creationId xmlns:a16="http://schemas.microsoft.com/office/drawing/2014/main" id="{4C4DAC18-0B9B-1B67-1A7B-2F382D180E2D}"/>
              </a:ext>
            </a:extLst>
          </p:cNvPr>
          <p:cNvSpPr/>
          <p:nvPr/>
        </p:nvSpPr>
        <p:spPr>
          <a:xfrm>
            <a:off x="8897620" y="1835474"/>
            <a:ext cx="2735252" cy="2916736"/>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600" u="sng">
                <a:solidFill>
                  <a:schemeClr val="tx1"/>
                </a:solidFill>
              </a:rPr>
              <a:t>Target:</a:t>
            </a:r>
          </a:p>
          <a:p>
            <a:r>
              <a:rPr lang="en-US" sz="1600">
                <a:solidFill>
                  <a:schemeClr val="tx1"/>
                </a:solidFill>
              </a:rPr>
              <a:t>Timeframe ≥ 1 year</a:t>
            </a:r>
          </a:p>
          <a:p>
            <a:endParaRPr lang="en-US" sz="1600" strike="sngStrike">
              <a:solidFill>
                <a:schemeClr val="tx1"/>
              </a:solidFill>
            </a:endParaRPr>
          </a:p>
          <a:p>
            <a:r>
              <a:rPr lang="en-US" sz="1600">
                <a:solidFill>
                  <a:schemeClr val="tx1"/>
                </a:solidFill>
              </a:rPr>
              <a:t>Sensor-monitor pairs within no more than 1000 m in distance</a:t>
            </a:r>
          </a:p>
          <a:p>
            <a:endParaRPr lang="en-US" sz="1600">
              <a:solidFill>
                <a:schemeClr val="tx1"/>
              </a:solidFill>
            </a:endParaRPr>
          </a:p>
        </p:txBody>
      </p:sp>
      <p:sp>
        <p:nvSpPr>
          <p:cNvPr id="4" name="Slide Number Placeholder 3">
            <a:extLst>
              <a:ext uri="{FF2B5EF4-FFF2-40B4-BE49-F238E27FC236}">
                <a16:creationId xmlns:a16="http://schemas.microsoft.com/office/drawing/2014/main" id="{ACC93045-D2B0-D0A8-B0B3-0185CB9C3AEC}"/>
              </a:ext>
            </a:extLst>
          </p:cNvPr>
          <p:cNvSpPr>
            <a:spLocks noGrp="1"/>
          </p:cNvSpPr>
          <p:nvPr>
            <p:ph type="sldNum" sz="quarter" idx="12"/>
          </p:nvPr>
        </p:nvSpPr>
        <p:spPr/>
        <p:txBody>
          <a:bodyPr/>
          <a:lstStyle/>
          <a:p>
            <a:fld id="{07775C0A-6478-4EC4-B91F-3EBE5A925727}" type="slidenum">
              <a:rPr lang="en-US" smtClean="0"/>
              <a:t>34</a:t>
            </a:fld>
            <a:endParaRPr lang="en-US"/>
          </a:p>
        </p:txBody>
      </p:sp>
    </p:spTree>
    <p:extLst>
      <p:ext uri="{BB962C8B-B14F-4D97-AF65-F5344CB8AC3E}">
        <p14:creationId xmlns:p14="http://schemas.microsoft.com/office/powerpoint/2010/main" val="2375390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50EC6-ADCB-AB89-8B2F-3906B57AB9D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8B57977-A1F7-D9DF-521A-330419DD4502}"/>
              </a:ext>
            </a:extLst>
          </p:cNvPr>
          <p:cNvSpPr>
            <a:spLocks noGrp="1"/>
          </p:cNvSpPr>
          <p:nvPr>
            <p:ph type="title"/>
          </p:nvPr>
        </p:nvSpPr>
        <p:spPr/>
        <p:txBody>
          <a:bodyPr/>
          <a:lstStyle/>
          <a:p>
            <a:r>
              <a:rPr lang="en-US"/>
              <a:t>Justification for pairs excluded from analysis</a:t>
            </a:r>
          </a:p>
        </p:txBody>
      </p:sp>
      <p:graphicFrame>
        <p:nvGraphicFramePr>
          <p:cNvPr id="3" name="Table 2">
            <a:extLst>
              <a:ext uri="{FF2B5EF4-FFF2-40B4-BE49-F238E27FC236}">
                <a16:creationId xmlns:a16="http://schemas.microsoft.com/office/drawing/2014/main" id="{192D5597-CD68-5285-01A1-4700014C576C}"/>
              </a:ext>
            </a:extLst>
          </p:cNvPr>
          <p:cNvGraphicFramePr>
            <a:graphicFrameLocks noGrp="1"/>
          </p:cNvGraphicFramePr>
          <p:nvPr/>
        </p:nvGraphicFramePr>
        <p:xfrm>
          <a:off x="605283" y="1568727"/>
          <a:ext cx="11264664" cy="3571240"/>
        </p:xfrm>
        <a:graphic>
          <a:graphicData uri="http://schemas.openxmlformats.org/drawingml/2006/table">
            <a:tbl>
              <a:tblPr firstRow="1" bandRow="1">
                <a:tableStyleId>{5C22544A-7EE6-4342-B048-85BDC9FD1C3A}</a:tableStyleId>
              </a:tblPr>
              <a:tblGrid>
                <a:gridCol w="1456430">
                  <a:extLst>
                    <a:ext uri="{9D8B030D-6E8A-4147-A177-3AD203B41FA5}">
                      <a16:colId xmlns:a16="http://schemas.microsoft.com/office/drawing/2014/main" val="4154927159"/>
                    </a:ext>
                  </a:extLst>
                </a:gridCol>
                <a:gridCol w="4184412">
                  <a:extLst>
                    <a:ext uri="{9D8B030D-6E8A-4147-A177-3AD203B41FA5}">
                      <a16:colId xmlns:a16="http://schemas.microsoft.com/office/drawing/2014/main" val="2237422864"/>
                    </a:ext>
                  </a:extLst>
                </a:gridCol>
                <a:gridCol w="5623822">
                  <a:extLst>
                    <a:ext uri="{9D8B030D-6E8A-4147-A177-3AD203B41FA5}">
                      <a16:colId xmlns:a16="http://schemas.microsoft.com/office/drawing/2014/main" val="2571399211"/>
                    </a:ext>
                  </a:extLst>
                </a:gridCol>
              </a:tblGrid>
              <a:tr h="370840">
                <a:tc>
                  <a:txBody>
                    <a:bodyPr/>
                    <a:lstStyle/>
                    <a:p>
                      <a:r>
                        <a:rPr lang="en-US"/>
                        <a:t>Sensor ID</a:t>
                      </a:r>
                    </a:p>
                  </a:txBody>
                  <a:tcPr>
                    <a:solidFill>
                      <a:schemeClr val="tx1"/>
                    </a:solidFill>
                  </a:tcPr>
                </a:tc>
                <a:tc>
                  <a:txBody>
                    <a:bodyPr/>
                    <a:lstStyle/>
                    <a:p>
                      <a:r>
                        <a:rPr lang="en-US"/>
                        <a:t>Time period</a:t>
                      </a:r>
                    </a:p>
                  </a:txBody>
                  <a:tcPr>
                    <a:solidFill>
                      <a:schemeClr val="tx1"/>
                    </a:solidFill>
                  </a:tcPr>
                </a:tc>
                <a:tc>
                  <a:txBody>
                    <a:bodyPr/>
                    <a:lstStyle/>
                    <a:p>
                      <a:r>
                        <a:rPr lang="en-US"/>
                        <a:t>Reason</a:t>
                      </a:r>
                    </a:p>
                  </a:txBody>
                  <a:tcPr>
                    <a:solidFill>
                      <a:schemeClr val="tx1"/>
                    </a:solidFill>
                  </a:tcPr>
                </a:tc>
                <a:extLst>
                  <a:ext uri="{0D108BD9-81ED-4DB2-BD59-A6C34878D82A}">
                    <a16:rowId xmlns:a16="http://schemas.microsoft.com/office/drawing/2014/main" val="490412492"/>
                  </a:ext>
                </a:extLst>
              </a:tr>
              <a:tr h="370840">
                <a:tc>
                  <a:txBody>
                    <a:bodyPr/>
                    <a:lstStyle/>
                    <a:p>
                      <a:r>
                        <a:rPr lang="en-US"/>
                        <a:t>AA</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Jan 2024 - Jul 2025</a:t>
                      </a:r>
                    </a:p>
                  </a:txBody>
                  <a:tcPr>
                    <a:solidFill>
                      <a:schemeClr val="bg1"/>
                    </a:solidFill>
                  </a:tcPr>
                </a:tc>
                <a:tc>
                  <a:txBody>
                    <a:bodyPr/>
                    <a:lstStyle/>
                    <a:p>
                      <a:r>
                        <a:rPr lang="en-US"/>
                        <a:t>Sensor located in mountainous area and shows weak agreement with monitor that is at a different elevation.</a:t>
                      </a:r>
                    </a:p>
                  </a:txBody>
                  <a:tcPr>
                    <a:solidFill>
                      <a:schemeClr val="bg1"/>
                    </a:solidFill>
                  </a:tcPr>
                </a:tc>
                <a:extLst>
                  <a:ext uri="{0D108BD9-81ED-4DB2-BD59-A6C34878D82A}">
                    <a16:rowId xmlns:a16="http://schemas.microsoft.com/office/drawing/2014/main" val="979114316"/>
                  </a:ext>
                </a:extLst>
              </a:tr>
              <a:tr h="370840">
                <a:tc>
                  <a:txBody>
                    <a:bodyPr/>
                    <a:lstStyle/>
                    <a:p>
                      <a:r>
                        <a:rPr lang="en-US"/>
                        <a:t>BB</a:t>
                      </a:r>
                    </a:p>
                  </a:txBody>
                  <a:tcPr>
                    <a:solidFill>
                      <a:schemeClr val="bg1"/>
                    </a:solidFill>
                  </a:tcPr>
                </a:tc>
                <a:tc>
                  <a:txBody>
                    <a:bodyPr/>
                    <a:lstStyle/>
                    <a:p>
                      <a:r>
                        <a:rPr lang="en-US"/>
                        <a:t>Jun 2024</a:t>
                      </a:r>
                    </a:p>
                  </a:txBody>
                  <a:tcPr>
                    <a:solidFill>
                      <a:schemeClr val="bg1"/>
                    </a:solidFill>
                  </a:tcPr>
                </a:tc>
                <a:tc>
                  <a:txBody>
                    <a:bodyPr/>
                    <a:lstStyle/>
                    <a:p>
                      <a:r>
                        <a:rPr lang="en-US"/>
                        <a:t>2 weeks of sensor failure data before sensor was replaced were removed*</a:t>
                      </a:r>
                    </a:p>
                  </a:txBody>
                  <a:tcPr>
                    <a:solidFill>
                      <a:schemeClr val="bg1"/>
                    </a:solidFill>
                  </a:tcPr>
                </a:tc>
                <a:extLst>
                  <a:ext uri="{0D108BD9-81ED-4DB2-BD59-A6C34878D82A}">
                    <a16:rowId xmlns:a16="http://schemas.microsoft.com/office/drawing/2014/main" val="716867662"/>
                  </a:ext>
                </a:extLst>
              </a:tr>
              <a:tr h="370840">
                <a:tc>
                  <a:txBody>
                    <a:bodyPr/>
                    <a:lstStyle/>
                    <a:p>
                      <a:r>
                        <a:rPr lang="en-US"/>
                        <a:t>CC</a:t>
                      </a:r>
                    </a:p>
                  </a:txBody>
                  <a:tcPr>
                    <a:solidFill>
                      <a:schemeClr val="bg1"/>
                    </a:solidFill>
                  </a:tcPr>
                </a:tc>
                <a:tc>
                  <a:txBody>
                    <a:bodyPr/>
                    <a:lstStyle/>
                    <a:p>
                      <a:r>
                        <a:rPr lang="en-US"/>
                        <a:t>Jul 2024 - Jul 2025</a:t>
                      </a:r>
                    </a:p>
                  </a:txBody>
                  <a:tcPr>
                    <a:solidFill>
                      <a:schemeClr val="bg1"/>
                    </a:solidFill>
                  </a:tcPr>
                </a:tc>
                <a:tc>
                  <a:txBody>
                    <a:bodyPr/>
                    <a:lstStyle/>
                    <a:p>
                      <a:r>
                        <a:rPr lang="en-US"/>
                        <a:t>Based on PM</a:t>
                      </a:r>
                      <a:r>
                        <a:rPr lang="en-US" baseline="-25000"/>
                        <a:t>2.5</a:t>
                      </a:r>
                      <a:r>
                        <a:rPr lang="en-US"/>
                        <a:t> and temperature trends sensor was moved indoors.*</a:t>
                      </a:r>
                    </a:p>
                  </a:txBody>
                  <a:tcPr>
                    <a:solidFill>
                      <a:schemeClr val="bg1"/>
                    </a:solidFill>
                  </a:tcPr>
                </a:tc>
                <a:extLst>
                  <a:ext uri="{0D108BD9-81ED-4DB2-BD59-A6C34878D82A}">
                    <a16:rowId xmlns:a16="http://schemas.microsoft.com/office/drawing/2014/main" val="2179162987"/>
                  </a:ext>
                </a:extLst>
              </a:tr>
              <a:tr h="370840">
                <a:tc>
                  <a:txBody>
                    <a:bodyPr/>
                    <a:lstStyle/>
                    <a:p>
                      <a:r>
                        <a:rPr lang="en-US"/>
                        <a:t>DD</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Jul 2024 - Jul 2025</a:t>
                      </a:r>
                    </a:p>
                    <a:p>
                      <a:endParaRPr lang="en-US"/>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Based on PM</a:t>
                      </a:r>
                      <a:r>
                        <a:rPr lang="en-US" baseline="-25000"/>
                        <a:t>2.5</a:t>
                      </a:r>
                      <a:r>
                        <a:rPr lang="en-US"/>
                        <a:t> and temperature trends sensor was moved to a different location and not updated.*</a:t>
                      </a:r>
                    </a:p>
                  </a:txBody>
                  <a:tcPr>
                    <a:solidFill>
                      <a:schemeClr val="bg1"/>
                    </a:solidFill>
                  </a:tcPr>
                </a:tc>
                <a:extLst>
                  <a:ext uri="{0D108BD9-81ED-4DB2-BD59-A6C34878D82A}">
                    <a16:rowId xmlns:a16="http://schemas.microsoft.com/office/drawing/2014/main" val="2730329405"/>
                  </a:ext>
                </a:extLst>
              </a:tr>
              <a:tr h="370840">
                <a:tc>
                  <a:txBody>
                    <a:bodyPr/>
                    <a:lstStyle/>
                    <a:p>
                      <a:r>
                        <a:rPr lang="en-US"/>
                        <a:t>EE</a:t>
                      </a:r>
                    </a:p>
                  </a:txBody>
                  <a:tcPr>
                    <a:lnB w="12700" cap="flat" cmpd="sng" algn="ctr">
                      <a:solidFill>
                        <a:schemeClr val="tx1"/>
                      </a:solidFill>
                      <a:prstDash val="solid"/>
                      <a:round/>
                      <a:headEnd type="none" w="med" len="med"/>
                      <a:tailEnd type="none" w="med" len="med"/>
                    </a:lnB>
                    <a:solidFill>
                      <a:schemeClr val="bg1"/>
                    </a:solidFill>
                  </a:tcPr>
                </a:tc>
                <a:tc>
                  <a:txBody>
                    <a:bodyPr/>
                    <a:lstStyle/>
                    <a:p>
                      <a:r>
                        <a:rPr lang="en-US"/>
                        <a:t>Jul 1 - Jul 5, 2025</a:t>
                      </a:r>
                    </a:p>
                  </a:txBody>
                  <a:tcPr>
                    <a:lnB w="12700" cap="flat" cmpd="sng" algn="ctr">
                      <a:solidFill>
                        <a:schemeClr val="tx1"/>
                      </a:solidFill>
                      <a:prstDash val="solid"/>
                      <a:round/>
                      <a:headEnd type="none" w="med" len="med"/>
                      <a:tailEnd type="none" w="med" len="med"/>
                    </a:lnB>
                    <a:solidFill>
                      <a:schemeClr val="bg1"/>
                    </a:solidFill>
                  </a:tcPr>
                </a:tc>
                <a:tc>
                  <a:txBody>
                    <a:bodyPr/>
                    <a:lstStyle/>
                    <a:p>
                      <a:r>
                        <a:rPr lang="en-US"/>
                        <a:t>Issue with temporary smoke monitor or pre-</a:t>
                      </a:r>
                      <a:r>
                        <a:rPr lang="en-US" err="1"/>
                        <a:t>QCed</a:t>
                      </a:r>
                      <a:r>
                        <a:rPr lang="en-US"/>
                        <a:t> monitor data leading to unlikely values.</a:t>
                      </a: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8552570"/>
                  </a:ext>
                </a:extLst>
              </a:tr>
            </a:tbl>
          </a:graphicData>
        </a:graphic>
      </p:graphicFrame>
      <p:sp>
        <p:nvSpPr>
          <p:cNvPr id="8" name="TextBox 7">
            <a:extLst>
              <a:ext uri="{FF2B5EF4-FFF2-40B4-BE49-F238E27FC236}">
                <a16:creationId xmlns:a16="http://schemas.microsoft.com/office/drawing/2014/main" id="{7E13BFB0-3E20-61A7-6230-E831F8DC647D}"/>
              </a:ext>
            </a:extLst>
          </p:cNvPr>
          <p:cNvSpPr txBox="1"/>
          <p:nvPr/>
        </p:nvSpPr>
        <p:spPr>
          <a:xfrm>
            <a:off x="2338351" y="5280960"/>
            <a:ext cx="7400872" cy="646331"/>
          </a:xfrm>
          <a:prstGeom prst="rect">
            <a:avLst/>
          </a:prstGeom>
          <a:solidFill>
            <a:srgbClr val="7030A0"/>
          </a:solidFill>
        </p:spPr>
        <p:txBody>
          <a:bodyPr wrap="square" rtlCol="0">
            <a:spAutoFit/>
          </a:bodyPr>
          <a:lstStyle/>
          <a:p>
            <a:r>
              <a:rPr lang="en-US">
                <a:solidFill>
                  <a:schemeClr val="bg1"/>
                </a:solidFill>
              </a:rPr>
              <a:t>*Ideally these issues would be removed by the QC before data is sent to the fire and smoke map</a:t>
            </a:r>
          </a:p>
        </p:txBody>
      </p:sp>
      <p:sp>
        <p:nvSpPr>
          <p:cNvPr id="2" name="Slide Number Placeholder 2">
            <a:extLst>
              <a:ext uri="{FF2B5EF4-FFF2-40B4-BE49-F238E27FC236}">
                <a16:creationId xmlns:a16="http://schemas.microsoft.com/office/drawing/2014/main" id="{949F3D1D-B47E-75E3-3106-CA36543906F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35</a:t>
            </a:fld>
            <a:endParaRPr lang="en-US">
              <a:solidFill>
                <a:schemeClr val="bg1"/>
              </a:solidFill>
            </a:endParaRPr>
          </a:p>
        </p:txBody>
      </p:sp>
      <p:sp>
        <p:nvSpPr>
          <p:cNvPr id="4" name="Slide Number Placeholder 3">
            <a:extLst>
              <a:ext uri="{FF2B5EF4-FFF2-40B4-BE49-F238E27FC236}">
                <a16:creationId xmlns:a16="http://schemas.microsoft.com/office/drawing/2014/main" id="{909BE702-4C4A-417B-89A0-DBFCE8D17092}"/>
              </a:ext>
            </a:extLst>
          </p:cNvPr>
          <p:cNvSpPr>
            <a:spLocks noGrp="1"/>
          </p:cNvSpPr>
          <p:nvPr>
            <p:ph type="sldNum" sz="quarter" idx="12"/>
          </p:nvPr>
        </p:nvSpPr>
        <p:spPr/>
        <p:txBody>
          <a:bodyPr/>
          <a:lstStyle/>
          <a:p>
            <a:fld id="{07775C0A-6478-4EC4-B91F-3EBE5A925727}" type="slidenum">
              <a:rPr lang="en-US" smtClean="0"/>
              <a:t>35</a:t>
            </a:fld>
            <a:endParaRPr lang="en-US"/>
          </a:p>
        </p:txBody>
      </p:sp>
    </p:spTree>
    <p:extLst>
      <p:ext uri="{BB962C8B-B14F-4D97-AF65-F5344CB8AC3E}">
        <p14:creationId xmlns:p14="http://schemas.microsoft.com/office/powerpoint/2010/main" val="38391469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FB4D6-2002-A399-B91F-73B1C34545B6}"/>
              </a:ext>
            </a:extLst>
          </p:cNvPr>
          <p:cNvSpPr>
            <a:spLocks noGrp="1"/>
          </p:cNvSpPr>
          <p:nvPr>
            <p:ph type="title"/>
          </p:nvPr>
        </p:nvSpPr>
        <p:spPr/>
        <p:txBody>
          <a:bodyPr/>
          <a:lstStyle/>
          <a:p>
            <a:r>
              <a:rPr lang="en-US"/>
              <a:t>Justification for pairs excluded from analysis - additional details</a:t>
            </a:r>
          </a:p>
        </p:txBody>
      </p:sp>
      <p:graphicFrame>
        <p:nvGraphicFramePr>
          <p:cNvPr id="4" name="Table 3">
            <a:extLst>
              <a:ext uri="{FF2B5EF4-FFF2-40B4-BE49-F238E27FC236}">
                <a16:creationId xmlns:a16="http://schemas.microsoft.com/office/drawing/2014/main" id="{273A2222-F6A6-B3A6-B576-12A01C610C53}"/>
              </a:ext>
            </a:extLst>
          </p:cNvPr>
          <p:cNvGraphicFramePr>
            <a:graphicFrameLocks noGrp="1"/>
          </p:cNvGraphicFramePr>
          <p:nvPr>
            <p:extLst>
              <p:ext uri="{D42A27DB-BD31-4B8C-83A1-F6EECF244321}">
                <p14:modId xmlns:p14="http://schemas.microsoft.com/office/powerpoint/2010/main" val="364723842"/>
              </p:ext>
            </p:extLst>
          </p:nvPr>
        </p:nvGraphicFramePr>
        <p:xfrm>
          <a:off x="691728" y="2512837"/>
          <a:ext cx="10387312" cy="3043535"/>
        </p:xfrm>
        <a:graphic>
          <a:graphicData uri="http://schemas.openxmlformats.org/drawingml/2006/table">
            <a:tbl>
              <a:tblPr firstRow="1" bandRow="1">
                <a:tableStyleId>{5C22544A-7EE6-4342-B048-85BDC9FD1C3A}</a:tableStyleId>
              </a:tblPr>
              <a:tblGrid>
                <a:gridCol w="2596828">
                  <a:extLst>
                    <a:ext uri="{9D8B030D-6E8A-4147-A177-3AD203B41FA5}">
                      <a16:colId xmlns:a16="http://schemas.microsoft.com/office/drawing/2014/main" val="4154927159"/>
                    </a:ext>
                  </a:extLst>
                </a:gridCol>
                <a:gridCol w="2596828">
                  <a:extLst>
                    <a:ext uri="{9D8B030D-6E8A-4147-A177-3AD203B41FA5}">
                      <a16:colId xmlns:a16="http://schemas.microsoft.com/office/drawing/2014/main" val="498289927"/>
                    </a:ext>
                  </a:extLst>
                </a:gridCol>
                <a:gridCol w="2596828">
                  <a:extLst>
                    <a:ext uri="{9D8B030D-6E8A-4147-A177-3AD203B41FA5}">
                      <a16:colId xmlns:a16="http://schemas.microsoft.com/office/drawing/2014/main" val="1200264176"/>
                    </a:ext>
                  </a:extLst>
                </a:gridCol>
                <a:gridCol w="2596828">
                  <a:extLst>
                    <a:ext uri="{9D8B030D-6E8A-4147-A177-3AD203B41FA5}">
                      <a16:colId xmlns:a16="http://schemas.microsoft.com/office/drawing/2014/main" val="2646763531"/>
                    </a:ext>
                  </a:extLst>
                </a:gridCol>
              </a:tblGrid>
              <a:tr h="370840">
                <a:tc>
                  <a:txBody>
                    <a:bodyPr/>
                    <a:lstStyle/>
                    <a:p>
                      <a:r>
                        <a:rPr lang="en-US"/>
                        <a:t>Sensor </a:t>
                      </a:r>
                      <a:r>
                        <a:rPr lang="en-US">
                          <a:solidFill>
                            <a:schemeClr val="bg1"/>
                          </a:solidFill>
                        </a:rPr>
                        <a:t>X</a:t>
                      </a:r>
                      <a:r>
                        <a:rPr lang="en-US"/>
                        <a:t> ID</a:t>
                      </a:r>
                    </a:p>
                  </a:txBody>
                  <a:tcPr>
                    <a:solidFill>
                      <a:schemeClr val="tx1"/>
                    </a:solidFill>
                  </a:tcPr>
                </a:tc>
                <a:tc>
                  <a:txBody>
                    <a:bodyPr/>
                    <a:lstStyle/>
                    <a:p>
                      <a:r>
                        <a:rPr lang="en-US"/>
                        <a:t>Monitor ID</a:t>
                      </a:r>
                    </a:p>
                  </a:txBody>
                  <a:tcPr>
                    <a:solidFill>
                      <a:schemeClr val="tx1"/>
                    </a:solidFill>
                  </a:tcPr>
                </a:tc>
                <a:tc>
                  <a:txBody>
                    <a:bodyPr/>
                    <a:lstStyle/>
                    <a:p>
                      <a:r>
                        <a:rPr lang="en-US"/>
                        <a:t>Monitor</a:t>
                      </a:r>
                    </a:p>
                    <a:p>
                      <a:r>
                        <a:rPr lang="en-US"/>
                        <a:t>Lat/Long</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Sensor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Lat/Long</a:t>
                      </a:r>
                    </a:p>
                  </a:txBody>
                  <a:tcPr>
                    <a:solidFill>
                      <a:schemeClr val="tx1"/>
                    </a:solidFill>
                  </a:tcPr>
                </a:tc>
                <a:extLst>
                  <a:ext uri="{0D108BD9-81ED-4DB2-BD59-A6C34878D82A}">
                    <a16:rowId xmlns:a16="http://schemas.microsoft.com/office/drawing/2014/main" val="490412492"/>
                  </a:ext>
                </a:extLst>
              </a:tr>
              <a:tr h="376535">
                <a:tc>
                  <a:txBody>
                    <a:bodyPr/>
                    <a:lstStyle/>
                    <a:p>
                      <a:r>
                        <a:rPr lang="en-US"/>
                        <a:t>AA</a:t>
                      </a: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36-061-0013</a:t>
                      </a:r>
                      <a:endParaRPr lang="en-US" sz="1800" kern="1200">
                        <a:solidFill>
                          <a:schemeClr val="dk1"/>
                        </a:solidFill>
                        <a:latin typeface="+mn-lt"/>
                        <a:ea typeface="+mn-ea"/>
                        <a:cs typeface="+mn-cs"/>
                      </a:endParaRP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40.712776, -74.005974</a:t>
                      </a:r>
                      <a:endParaRPr lang="en-US" sz="1800" kern="1200">
                        <a:solidFill>
                          <a:schemeClr val="dk1"/>
                        </a:solidFill>
                        <a:latin typeface="+mn-lt"/>
                        <a:ea typeface="+mn-ea"/>
                        <a:cs typeface="+mn-cs"/>
                      </a:endParaRP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40.712796, -74.006194</a:t>
                      </a:r>
                      <a:endParaRPr lang="en-US" sz="1800"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979114316"/>
                  </a:ext>
                </a:extLst>
              </a:tr>
              <a:tr h="370840">
                <a:tc>
                  <a:txBody>
                    <a:bodyPr/>
                    <a:lstStyle/>
                    <a:p>
                      <a:r>
                        <a:rPr lang="en-US"/>
                        <a:t>BB</a:t>
                      </a: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12-086-2004</a:t>
                      </a:r>
                      <a:endParaRPr lang="en-US" sz="1800" kern="1200">
                        <a:solidFill>
                          <a:schemeClr val="dk1"/>
                        </a:solidFill>
                        <a:latin typeface="+mn-lt"/>
                        <a:ea typeface="+mn-ea"/>
                        <a:cs typeface="+mn-cs"/>
                      </a:endParaRPr>
                    </a:p>
                  </a:txBody>
                  <a:tcPr>
                    <a:solidFill>
                      <a:schemeClr val="bg1"/>
                    </a:solidFill>
                  </a:tcPr>
                </a:tc>
                <a:tc>
                  <a:txBody>
                    <a:bodyPr/>
                    <a:lstStyle/>
                    <a:p>
                      <a:pPr marL="0" lvl="0" algn="l" rtl="0">
                        <a:buNone/>
                      </a:pPr>
                      <a:r>
                        <a:rPr lang="en-US" sz="1800" kern="1200" noProof="0">
                          <a:solidFill>
                            <a:schemeClr val="dk1"/>
                          </a:solidFill>
                          <a:latin typeface="+mn-lt"/>
                          <a:ea typeface="+mn-ea"/>
                          <a:cs typeface="+mn-cs"/>
                        </a:rPr>
                        <a:t>25.761680, -80.191790</a:t>
                      </a:r>
                      <a:endParaRPr lang="en-US" sz="1800" kern="1200">
                        <a:solidFill>
                          <a:schemeClr val="dk1"/>
                        </a:solidFill>
                        <a:latin typeface="+mn-lt"/>
                        <a:ea typeface="+mn-ea"/>
                        <a:cs typeface="+mn-cs"/>
                      </a:endParaRPr>
                    </a:p>
                  </a:txBody>
                  <a:tcPr>
                    <a:solidFill>
                      <a:schemeClr val="bg1"/>
                    </a:solidFill>
                  </a:tcPr>
                </a:tc>
                <a:tc>
                  <a:txBody>
                    <a:bodyPr/>
                    <a:lstStyle/>
                    <a:p>
                      <a:pPr marL="0" lvl="0" algn="l" rtl="0">
                        <a:buNone/>
                      </a:pPr>
                      <a:r>
                        <a:rPr lang="en-US" sz="1800" kern="1200" noProof="0">
                          <a:solidFill>
                            <a:schemeClr val="dk1"/>
                          </a:solidFill>
                          <a:latin typeface="+mn-lt"/>
                          <a:ea typeface="+mn-ea"/>
                          <a:cs typeface="+mn-cs"/>
                        </a:rPr>
                        <a:t>25.761900, -80.192010</a:t>
                      </a:r>
                      <a:endParaRPr lang="en-US" sz="1800"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716867662"/>
                  </a:ext>
                </a:extLst>
              </a:tr>
              <a:tr h="370840">
                <a:tc>
                  <a:txBody>
                    <a:bodyPr/>
                    <a:lstStyle/>
                    <a:p>
                      <a:r>
                        <a:rPr lang="en-US"/>
                        <a:t>CC</a:t>
                      </a: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17-031-4002</a:t>
                      </a:r>
                      <a:endParaRPr lang="en-US" sz="1800" kern="1200">
                        <a:solidFill>
                          <a:schemeClr val="dk1"/>
                        </a:solidFill>
                        <a:latin typeface="+mn-lt"/>
                        <a:ea typeface="+mn-ea"/>
                        <a:cs typeface="+mn-cs"/>
                      </a:endParaRP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41.878113, -87.629799</a:t>
                      </a:r>
                      <a:endParaRPr lang="en-US" sz="1800" kern="1200">
                        <a:solidFill>
                          <a:schemeClr val="dk1"/>
                        </a:solidFill>
                        <a:latin typeface="+mn-lt"/>
                        <a:ea typeface="+mn-ea"/>
                        <a:cs typeface="+mn-cs"/>
                      </a:endParaRP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41.878333, -87.629579</a:t>
                      </a:r>
                      <a:endParaRPr lang="en-US" sz="1800"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2179162987"/>
                  </a:ext>
                </a:extLst>
              </a:tr>
              <a:tr h="370840">
                <a:tc>
                  <a:txBody>
                    <a:bodyPr/>
                    <a:lstStyle/>
                    <a:p>
                      <a:r>
                        <a:rPr lang="en-US"/>
                        <a:t>DD</a:t>
                      </a: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48-201-0051</a:t>
                      </a:r>
                      <a:endParaRPr lang="en-US" sz="1800" kern="1200">
                        <a:solidFill>
                          <a:schemeClr val="dk1"/>
                        </a:solidFill>
                        <a:latin typeface="+mn-lt"/>
                        <a:ea typeface="+mn-ea"/>
                        <a:cs typeface="+mn-cs"/>
                      </a:endParaRP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29.760427, -95.369803</a:t>
                      </a:r>
                      <a:endParaRPr lang="en-US" sz="1800" kern="1200">
                        <a:solidFill>
                          <a:schemeClr val="dk1"/>
                        </a:solidFill>
                        <a:latin typeface="+mn-lt"/>
                        <a:ea typeface="+mn-ea"/>
                        <a:cs typeface="+mn-cs"/>
                      </a:endParaRPr>
                    </a:p>
                  </a:txBody>
                  <a:tcPr>
                    <a:solidFill>
                      <a:schemeClr val="bg1"/>
                    </a:solidFill>
                  </a:tcPr>
                </a:tc>
                <a:tc>
                  <a:txBody>
                    <a:bodyPr/>
                    <a:lstStyle/>
                    <a:p>
                      <a:pPr marL="0" lvl="0" algn="l" defTabSz="914400" rtl="0" eaLnBrk="1" latinLnBrk="0" hangingPunct="1">
                        <a:buNone/>
                      </a:pPr>
                      <a:r>
                        <a:rPr lang="en-US" sz="1800" kern="1200" noProof="0">
                          <a:solidFill>
                            <a:schemeClr val="dk1"/>
                          </a:solidFill>
                          <a:latin typeface="+mn-lt"/>
                          <a:ea typeface="+mn-ea"/>
                          <a:cs typeface="+mn-cs"/>
                        </a:rPr>
                        <a:t>41.878333, -87.629579</a:t>
                      </a:r>
                      <a:endParaRPr lang="en-US" sz="1800"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2730329405"/>
                  </a:ext>
                </a:extLst>
              </a:tr>
              <a:tr h="392906">
                <a:tc>
                  <a:txBody>
                    <a:bodyPr/>
                    <a:lstStyle/>
                    <a:p>
                      <a:r>
                        <a:rPr lang="en-US" dirty="0"/>
                        <a:t>EE</a:t>
                      </a:r>
                    </a:p>
                  </a:txBody>
                  <a:tcPr>
                    <a:lnB w="12700" cap="flat" cmpd="sng" algn="ctr">
                      <a:solidFill>
                        <a:schemeClr val="tx1"/>
                      </a:solidFill>
                      <a:prstDash val="solid"/>
                      <a:round/>
                      <a:headEnd type="none" w="med" len="med"/>
                      <a:tailEnd type="none" w="med" len="med"/>
                    </a:lnB>
                    <a:solidFill>
                      <a:schemeClr val="bg1"/>
                    </a:solidFill>
                  </a:tcPr>
                </a:tc>
                <a:tc>
                  <a:txBody>
                    <a:bodyPr/>
                    <a:lstStyle/>
                    <a:p>
                      <a:pPr marL="0" lvl="0" algn="l" defTabSz="914400" rtl="0" eaLnBrk="1" latinLnBrk="0" hangingPunct="1">
                        <a:lnSpc>
                          <a:spcPct val="100000"/>
                        </a:lnSpc>
                        <a:spcBef>
                          <a:spcPts val="0"/>
                        </a:spcBef>
                        <a:spcAft>
                          <a:spcPts val="0"/>
                        </a:spcAft>
                        <a:buNone/>
                      </a:pPr>
                      <a:r>
                        <a:rPr lang="en-US" sz="1800" kern="1200" noProof="0" dirty="0">
                          <a:solidFill>
                            <a:schemeClr val="dk1"/>
                          </a:solidFill>
                          <a:latin typeface="+mn-lt"/>
                          <a:ea typeface="+mn-ea"/>
                          <a:cs typeface="+mn-cs"/>
                        </a:rPr>
                        <a:t>lon_.118.550_lat_34.415_arb2.1035</a:t>
                      </a:r>
                      <a:endParaRPr lang="en-US" sz="1800" kern="1200" dirty="0">
                        <a:solidFill>
                          <a:schemeClr val="dk1"/>
                        </a:solidFill>
                        <a:latin typeface="+mn-lt"/>
                        <a:ea typeface="+mn-ea"/>
                        <a:cs typeface="+mn-cs"/>
                      </a:endParaRPr>
                    </a:p>
                    <a:p>
                      <a:pPr marL="0" lvl="0" algn="l" defTabSz="914400" rtl="0" eaLnBrk="1" latinLnBrk="0" hangingPunct="1">
                        <a:buNone/>
                      </a:pPr>
                      <a:r>
                        <a:rPr lang="en-US" sz="1800" kern="1200" noProof="0" dirty="0">
                          <a:solidFill>
                            <a:schemeClr val="dk1"/>
                          </a:solidFill>
                          <a:latin typeface="+mn-lt"/>
                          <a:ea typeface="+mn-ea"/>
                          <a:cs typeface="+mn-cs"/>
                        </a:rPr>
                        <a:t>ARB 1035</a:t>
                      </a:r>
                      <a:endParaRPr lang="en-US" sz="1800" kern="1200" dirty="0">
                        <a:solidFill>
                          <a:schemeClr val="dk1"/>
                        </a:solidFill>
                        <a:latin typeface="+mn-lt"/>
                        <a:ea typeface="+mn-ea"/>
                        <a:cs typeface="+mn-cs"/>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marL="0" lvl="0" algn="l">
                        <a:buNone/>
                      </a:pPr>
                      <a:r>
                        <a:rPr lang="en-US" sz="1800" b="0" i="0" u="none" strike="noStrike" kern="1200" noProof="0" dirty="0">
                          <a:solidFill>
                            <a:schemeClr val="dk1"/>
                          </a:solidFill>
                        </a:rPr>
                        <a:t>34.415000, -118.550000</a:t>
                      </a:r>
                      <a:endParaRPr lang="en-US" dirty="0"/>
                    </a:p>
                  </a:txBody>
                  <a:tcPr>
                    <a:lnB w="12700" cap="flat" cmpd="sng" algn="ctr">
                      <a:solidFill>
                        <a:schemeClr val="tx1"/>
                      </a:solidFill>
                      <a:prstDash val="solid"/>
                      <a:round/>
                      <a:headEnd type="none" w="med" len="med"/>
                      <a:tailEnd type="none" w="med" len="med"/>
                    </a:lnB>
                    <a:solidFill>
                      <a:schemeClr val="bg1"/>
                    </a:solidFill>
                  </a:tcPr>
                </a:tc>
                <a:tc>
                  <a:txBody>
                    <a:bodyPr/>
                    <a:lstStyle/>
                    <a:p>
                      <a:pPr marL="0" lvl="0" algn="l">
                        <a:buNone/>
                      </a:pPr>
                      <a:r>
                        <a:rPr lang="en-US" sz="1800" b="0" i="0" u="none" strike="noStrike" kern="1200" noProof="0" dirty="0">
                          <a:solidFill>
                            <a:schemeClr val="dk1"/>
                          </a:solidFill>
                        </a:rPr>
                        <a:t>34.415220, -118.550220</a:t>
                      </a:r>
                      <a:endParaRPr lang="en-US" dirty="0"/>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8552570"/>
                  </a:ext>
                </a:extLst>
              </a:tr>
            </a:tbl>
          </a:graphicData>
        </a:graphic>
      </p:graphicFrame>
      <p:sp>
        <p:nvSpPr>
          <p:cNvPr id="3" name="Slide Number Placeholder 2">
            <a:extLst>
              <a:ext uri="{FF2B5EF4-FFF2-40B4-BE49-F238E27FC236}">
                <a16:creationId xmlns:a16="http://schemas.microsoft.com/office/drawing/2014/main" id="{06936B9E-B921-234A-7BB8-5D2D2ED14AC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36</a:t>
            </a:fld>
            <a:endParaRPr lang="en-US">
              <a:solidFill>
                <a:schemeClr val="bg1"/>
              </a:solidFill>
            </a:endParaRPr>
          </a:p>
        </p:txBody>
      </p:sp>
      <p:sp>
        <p:nvSpPr>
          <p:cNvPr id="5" name="Slide Number Placeholder 4">
            <a:extLst>
              <a:ext uri="{FF2B5EF4-FFF2-40B4-BE49-F238E27FC236}">
                <a16:creationId xmlns:a16="http://schemas.microsoft.com/office/drawing/2014/main" id="{E30491C6-6E87-E11E-F9D3-1D54AAB88481}"/>
              </a:ext>
            </a:extLst>
          </p:cNvPr>
          <p:cNvSpPr>
            <a:spLocks noGrp="1"/>
          </p:cNvSpPr>
          <p:nvPr>
            <p:ph type="sldNum" sz="quarter" idx="12"/>
          </p:nvPr>
        </p:nvSpPr>
        <p:spPr/>
        <p:txBody>
          <a:bodyPr/>
          <a:lstStyle/>
          <a:p>
            <a:fld id="{07775C0A-6478-4EC4-B91F-3EBE5A925727}" type="slidenum">
              <a:rPr lang="en-US" smtClean="0"/>
              <a:t>36</a:t>
            </a:fld>
            <a:endParaRPr lang="en-US"/>
          </a:p>
        </p:txBody>
      </p:sp>
    </p:spTree>
    <p:extLst>
      <p:ext uri="{BB962C8B-B14F-4D97-AF65-F5344CB8AC3E}">
        <p14:creationId xmlns:p14="http://schemas.microsoft.com/office/powerpoint/2010/main" val="3024471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EEF4AF-7BD5-2E4B-F974-311F819E76CA}"/>
              </a:ext>
            </a:extLst>
          </p:cNvPr>
          <p:cNvSpPr txBox="1">
            <a:spLocks noGrp="1"/>
          </p:cNvSpPr>
          <p:nvPr>
            <p:ph type="title" idx="4294967295"/>
          </p:nvPr>
        </p:nvSpPr>
        <p:spPr>
          <a:xfrm>
            <a:off x="-2" y="0"/>
            <a:ext cx="1012722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a:ea typeface="+mn-ea"/>
                <a:cs typeface="+mn-cs"/>
              </a:rPr>
              <a:t>NowCast AQI Category Comparison: </a:t>
            </a:r>
            <a:r>
              <a:rPr kumimoji="0" lang="en-US" sz="1800" b="0" i="0" u="none" strike="noStrike" kern="1200" cap="none" spc="0" normalizeH="0" baseline="0" noProof="0" dirty="0" err="1">
                <a:ln>
                  <a:noFill/>
                </a:ln>
                <a:solidFill>
                  <a:schemeClr val="tx1"/>
                </a:solidFill>
                <a:effectLst/>
                <a:uLnTx/>
                <a:uFillTx/>
                <a:latin typeface="Calibri" panose="020F0502020204030204"/>
                <a:ea typeface="+mn-ea"/>
                <a:cs typeface="+mn-cs"/>
              </a:rPr>
              <a:t>SensorX</a:t>
            </a:r>
            <a:r>
              <a:rPr kumimoji="0" lang="en-US" sz="1800" b="0" i="0" u="none" strike="noStrike" kern="1200" cap="none" spc="0" normalizeH="0" baseline="0" noProof="0" dirty="0">
                <a:ln>
                  <a:noFill/>
                </a:ln>
                <a:solidFill>
                  <a:schemeClr val="tx1"/>
                </a:solidFill>
                <a:effectLst/>
                <a:uLnTx/>
                <a:uFillTx/>
                <a:latin typeface="Calibri" panose="020F0502020204030204"/>
                <a:ea typeface="+mn-ea"/>
                <a:cs typeface="+mn-cs"/>
              </a:rPr>
              <a:t> vs Reference by AQI category (100 pairs within 250 m radius)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a:ea typeface="+mn-ea"/>
                <a:cs typeface="+mn-cs"/>
              </a:rPr>
              <a:t>Hourly NowCast data Jan 1, 2024 to Jul 31, 2025</a:t>
            </a:r>
            <a:endParaRPr kumimoji="0" lang="en-US" sz="2000" b="0" i="0" u="none" strike="sng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866176C-CCC5-53C0-52C5-A73A5EA9FBED}"/>
              </a:ext>
            </a:extLst>
          </p:cNvPr>
          <p:cNvSpPr txBox="1"/>
          <p:nvPr/>
        </p:nvSpPr>
        <p:spPr>
          <a:xfrm>
            <a:off x="3465120" y="6488668"/>
            <a:ext cx="47054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AQI category difference (</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SensorX</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Reference)</a:t>
            </a:r>
          </a:p>
        </p:txBody>
      </p:sp>
      <p:sp>
        <p:nvSpPr>
          <p:cNvPr id="8" name="TextBox 7">
            <a:extLst>
              <a:ext uri="{FF2B5EF4-FFF2-40B4-BE49-F238E27FC236}">
                <a16:creationId xmlns:a16="http://schemas.microsoft.com/office/drawing/2014/main" id="{1EBEC82E-52EF-EE96-0F03-60CDFE7C6EA9}"/>
              </a:ext>
            </a:extLst>
          </p:cNvPr>
          <p:cNvSpPr txBox="1"/>
          <p:nvPr/>
        </p:nvSpPr>
        <p:spPr>
          <a:xfrm>
            <a:off x="10468320" y="795972"/>
            <a:ext cx="1639944" cy="2916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err="1">
                <a:ln>
                  <a:noFill/>
                </a:ln>
                <a:solidFill>
                  <a:prstClr val="black"/>
                </a:solidFill>
                <a:effectLst/>
                <a:uLnTx/>
                <a:uFillTx/>
                <a:latin typeface="Calibri" panose="020F0502020204030204"/>
                <a:ea typeface="+mn-ea"/>
                <a:cs typeface="+mn-cs"/>
              </a:rPr>
              <a:t>SensorX</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 AQI</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highlight>
                  <a:srgbClr val="00E400"/>
                </a:highlight>
                <a:uLnTx/>
                <a:uFillTx/>
                <a:latin typeface="Calibri" panose="020F0502020204030204"/>
                <a:ea typeface="+mn-ea"/>
                <a:cs typeface="+mn-cs"/>
              </a:rPr>
              <a:t>Good</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mn-cs"/>
              </a:rPr>
              <a:t>Moderate</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highlight>
                  <a:srgbClr val="FF7E00"/>
                </a:highlight>
                <a:uLnTx/>
                <a:uFillTx/>
                <a:latin typeface="Calibri" panose="020F0502020204030204"/>
                <a:ea typeface="+mn-ea"/>
                <a:cs typeface="+mn-cs"/>
              </a:rPr>
              <a:t>Unhealthy for Sensitive Groups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highlight>
                  <a:srgbClr val="FF0000"/>
                </a:highlight>
                <a:uLnTx/>
                <a:uFillTx/>
                <a:latin typeface="Calibri" panose="020F0502020204030204"/>
                <a:ea typeface="+mn-ea"/>
                <a:cs typeface="+mn-cs"/>
              </a:rPr>
              <a:t>Unhealthy</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highlight>
                  <a:srgbClr val="8F3F97"/>
                </a:highlight>
                <a:uLnTx/>
                <a:uFillTx/>
                <a:latin typeface="Calibri" panose="020F0502020204030204"/>
                <a:ea typeface="+mn-ea"/>
                <a:cs typeface="+mn-cs"/>
              </a:rPr>
              <a:t>Very Unhealthy</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highlight>
                  <a:srgbClr val="7E0023"/>
                </a:highlight>
                <a:uLnTx/>
                <a:uFillTx/>
                <a:latin typeface="Calibri" panose="020F0502020204030204"/>
                <a:ea typeface="+mn-ea"/>
                <a:cs typeface="+mn-cs"/>
              </a:rPr>
              <a:t>Hazardous</a:t>
            </a:r>
          </a:p>
        </p:txBody>
      </p:sp>
      <p:sp>
        <p:nvSpPr>
          <p:cNvPr id="9" name="TextBox 8">
            <a:extLst>
              <a:ext uri="{FF2B5EF4-FFF2-40B4-BE49-F238E27FC236}">
                <a16:creationId xmlns:a16="http://schemas.microsoft.com/office/drawing/2014/main" id="{30ADFD87-D42B-B9B1-6D49-82CA6BF9FDB0}"/>
              </a:ext>
            </a:extLst>
          </p:cNvPr>
          <p:cNvSpPr txBox="1"/>
          <p:nvPr/>
        </p:nvSpPr>
        <p:spPr>
          <a:xfrm rot="16200000">
            <a:off x="-2105298" y="3045374"/>
            <a:ext cx="46140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Percentage of Sensor X NowCast Datapoints</a:t>
            </a:r>
          </a:p>
        </p:txBody>
      </p:sp>
      <p:sp>
        <p:nvSpPr>
          <p:cNvPr id="2" name="Slide Number Placeholder 2">
            <a:extLst>
              <a:ext uri="{FF2B5EF4-FFF2-40B4-BE49-F238E27FC236}">
                <a16:creationId xmlns:a16="http://schemas.microsoft.com/office/drawing/2014/main" id="{51E1AF6A-3B40-366B-AFCF-424A0CA3DD44}"/>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37</a:t>
            </a:fld>
            <a:endParaRPr lang="en-US">
              <a:solidFill>
                <a:schemeClr val="bg1"/>
              </a:solidFill>
            </a:endParaRPr>
          </a:p>
        </p:txBody>
      </p:sp>
      <p:pic>
        <p:nvPicPr>
          <p:cNvPr id="11" name="Picture 10" descr="Barplot showing the AQI category difference. When AirNow reports Good 95% of sensor measurements are goo, 5% overestimate. When AirNow is moderate 78% of sensor measurements are correct, 13% underestimate (good), 7% overestimate (USG), and 1% overestimate by 2 categories (Unhealth). When AirNow reads USG 78% of the time the sensor reports the correct category. 2% of the time they underestimate by 2 categories (good), 6% of the time the underestimate by 1 category (modereate), 12% of the time they overestimate by 1 category (unhealth) and 1% of the time they overestimate by 2 categories (hazardous). Similar results are shown for Unhealthy, very unhealthy, and hazardous. Bars are colored by the sensor AQI.">
            <a:extLst>
              <a:ext uri="{FF2B5EF4-FFF2-40B4-BE49-F238E27FC236}">
                <a16:creationId xmlns:a16="http://schemas.microsoft.com/office/drawing/2014/main" id="{AD2A6100-E6CD-162B-38F3-AD3845280EFD}"/>
              </a:ext>
            </a:extLst>
          </p:cNvPr>
          <p:cNvPicPr>
            <a:picLocks noChangeAspect="1"/>
          </p:cNvPicPr>
          <p:nvPr/>
        </p:nvPicPr>
        <p:blipFill>
          <a:blip r:embed="rId2"/>
          <a:stretch>
            <a:fillRect/>
          </a:stretch>
        </p:blipFill>
        <p:spPr>
          <a:xfrm>
            <a:off x="393562" y="798167"/>
            <a:ext cx="9925050" cy="5372100"/>
          </a:xfrm>
          <a:prstGeom prst="rect">
            <a:avLst/>
          </a:prstGeom>
        </p:spPr>
      </p:pic>
      <p:sp>
        <p:nvSpPr>
          <p:cNvPr id="3" name="TextBox 2">
            <a:extLst>
              <a:ext uri="{FF2B5EF4-FFF2-40B4-BE49-F238E27FC236}">
                <a16:creationId xmlns:a16="http://schemas.microsoft.com/office/drawing/2014/main" id="{33F082B5-D4FA-53D0-73C9-81B44423BB63}"/>
              </a:ext>
            </a:extLst>
          </p:cNvPr>
          <p:cNvSpPr txBox="1"/>
          <p:nvPr/>
        </p:nvSpPr>
        <p:spPr>
          <a:xfrm>
            <a:off x="8310217" y="6532216"/>
            <a:ext cx="35272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See slide X for justification</a:t>
            </a:r>
          </a:p>
        </p:txBody>
      </p:sp>
      <p:sp>
        <p:nvSpPr>
          <p:cNvPr id="4" name="Slide Number Placeholder 3">
            <a:extLst>
              <a:ext uri="{FF2B5EF4-FFF2-40B4-BE49-F238E27FC236}">
                <a16:creationId xmlns:a16="http://schemas.microsoft.com/office/drawing/2014/main" id="{A9E4CCC6-06BA-65FB-EF5C-985201CA3C24}"/>
              </a:ext>
            </a:extLst>
          </p:cNvPr>
          <p:cNvSpPr>
            <a:spLocks noGrp="1"/>
          </p:cNvSpPr>
          <p:nvPr>
            <p:ph type="sldNum" sz="quarter" idx="12"/>
          </p:nvPr>
        </p:nvSpPr>
        <p:spPr/>
        <p:txBody>
          <a:bodyPr/>
          <a:lstStyle/>
          <a:p>
            <a:fld id="{07775C0A-6478-4EC4-B91F-3EBE5A925727}" type="slidenum">
              <a:rPr lang="en-US" smtClean="0"/>
              <a:t>37</a:t>
            </a:fld>
            <a:endParaRPr lang="en-US"/>
          </a:p>
        </p:txBody>
      </p:sp>
    </p:spTree>
    <p:extLst>
      <p:ext uri="{BB962C8B-B14F-4D97-AF65-F5344CB8AC3E}">
        <p14:creationId xmlns:p14="http://schemas.microsoft.com/office/powerpoint/2010/main" val="16416680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208B8-ED5F-2A30-A04B-E29E59804272}"/>
              </a:ext>
            </a:extLst>
          </p:cNvPr>
          <p:cNvSpPr>
            <a:spLocks noGrp="1"/>
          </p:cNvSpPr>
          <p:nvPr>
            <p:ph type="title"/>
          </p:nvPr>
        </p:nvSpPr>
        <p:spPr>
          <a:xfrm>
            <a:off x="-1" y="136655"/>
            <a:ext cx="11425083" cy="1325563"/>
          </a:xfrm>
        </p:spPr>
        <p:txBody>
          <a:bodyPr>
            <a:normAutofit fontScale="90000"/>
          </a:bodyPr>
          <a:lstStyle/>
          <a:p>
            <a:r>
              <a:rPr lang="en-US" sz="2700" dirty="0"/>
              <a:t>NowCast AQI Category Comparison: Sensor X vs. Reference by AQI category - Tabular results</a:t>
            </a:r>
            <a:br>
              <a:rPr lang="en-US" dirty="0"/>
            </a:br>
            <a:r>
              <a:rPr lang="en-US" sz="1800" dirty="0"/>
              <a:t>Sensor X vs. Reference (Data from AirNow); 100 pairs within 250 m radius </a:t>
            </a:r>
            <a:br>
              <a:rPr lang="en-US" sz="1800" dirty="0"/>
            </a:br>
            <a:r>
              <a:rPr lang="en-US" sz="1800" dirty="0"/>
              <a:t>Hourly NowCast data</a:t>
            </a:r>
            <a:r>
              <a:rPr lang="en-US" sz="1800" dirty="0">
                <a:latin typeface="Calibri" panose="020F0502020204030204"/>
              </a:rPr>
              <a:t> Jan 1, 2024 to Jul 31, 2025</a:t>
            </a:r>
            <a:endParaRPr lang="en-US" strike="sngStrike" dirty="0"/>
          </a:p>
        </p:txBody>
      </p:sp>
      <p:graphicFrame>
        <p:nvGraphicFramePr>
          <p:cNvPr id="4" name="Table 2">
            <a:extLst>
              <a:ext uri="{FF2B5EF4-FFF2-40B4-BE49-F238E27FC236}">
                <a16:creationId xmlns:a16="http://schemas.microsoft.com/office/drawing/2014/main" id="{94E754D5-3FDC-8177-CC08-3A6BE3D72ECD}"/>
              </a:ext>
            </a:extLst>
          </p:cNvPr>
          <p:cNvGraphicFramePr>
            <a:graphicFrameLocks noGrp="1"/>
          </p:cNvGraphicFramePr>
          <p:nvPr>
            <p:extLst>
              <p:ext uri="{D42A27DB-BD31-4B8C-83A1-F6EECF244321}">
                <p14:modId xmlns:p14="http://schemas.microsoft.com/office/powerpoint/2010/main" val="277146840"/>
              </p:ext>
            </p:extLst>
          </p:nvPr>
        </p:nvGraphicFramePr>
        <p:xfrm>
          <a:off x="85725" y="1717012"/>
          <a:ext cx="9170754" cy="4572000"/>
        </p:xfrm>
        <a:graphic>
          <a:graphicData uri="http://schemas.openxmlformats.org/drawingml/2006/table">
            <a:tbl>
              <a:tblPr firstRow="1" bandRow="1">
                <a:tableStyleId>{C083E6E3-FA7D-4D7B-A595-EF9225AFEA82}</a:tableStyleId>
              </a:tblPr>
              <a:tblGrid>
                <a:gridCol w="1226370">
                  <a:extLst>
                    <a:ext uri="{9D8B030D-6E8A-4147-A177-3AD203B41FA5}">
                      <a16:colId xmlns:a16="http://schemas.microsoft.com/office/drawing/2014/main" val="2865232661"/>
                    </a:ext>
                  </a:extLst>
                </a:gridCol>
                <a:gridCol w="1393844">
                  <a:extLst>
                    <a:ext uri="{9D8B030D-6E8A-4147-A177-3AD203B41FA5}">
                      <a16:colId xmlns:a16="http://schemas.microsoft.com/office/drawing/2014/main" val="747591795"/>
                    </a:ext>
                  </a:extLst>
                </a:gridCol>
                <a:gridCol w="1310108">
                  <a:extLst>
                    <a:ext uri="{9D8B030D-6E8A-4147-A177-3AD203B41FA5}">
                      <a16:colId xmlns:a16="http://schemas.microsoft.com/office/drawing/2014/main" val="925527102"/>
                    </a:ext>
                  </a:extLst>
                </a:gridCol>
                <a:gridCol w="1310108">
                  <a:extLst>
                    <a:ext uri="{9D8B030D-6E8A-4147-A177-3AD203B41FA5}">
                      <a16:colId xmlns:a16="http://schemas.microsoft.com/office/drawing/2014/main" val="2158564354"/>
                    </a:ext>
                  </a:extLst>
                </a:gridCol>
                <a:gridCol w="1310108">
                  <a:extLst>
                    <a:ext uri="{9D8B030D-6E8A-4147-A177-3AD203B41FA5}">
                      <a16:colId xmlns:a16="http://schemas.microsoft.com/office/drawing/2014/main" val="2448186958"/>
                    </a:ext>
                  </a:extLst>
                </a:gridCol>
                <a:gridCol w="1310108">
                  <a:extLst>
                    <a:ext uri="{9D8B030D-6E8A-4147-A177-3AD203B41FA5}">
                      <a16:colId xmlns:a16="http://schemas.microsoft.com/office/drawing/2014/main" val="295106680"/>
                    </a:ext>
                  </a:extLst>
                </a:gridCol>
                <a:gridCol w="1310108">
                  <a:extLst>
                    <a:ext uri="{9D8B030D-6E8A-4147-A177-3AD203B41FA5}">
                      <a16:colId xmlns:a16="http://schemas.microsoft.com/office/drawing/2014/main" val="3420268597"/>
                    </a:ext>
                  </a:extLst>
                </a:gridCol>
              </a:tblGrid>
              <a:tr h="304428">
                <a:tc>
                  <a:txBody>
                    <a:bodyPr/>
                    <a:lstStyle/>
                    <a:p>
                      <a:pPr algn="ctr"/>
                      <a:endParaRPr lang="en-US" sz="1200">
                        <a:solidFill>
                          <a:schemeClr val="bg1"/>
                        </a:solidFill>
                      </a:endParaRPr>
                    </a:p>
                  </a:txBody>
                  <a:tcPr anchor="ctr">
                    <a:solidFill>
                      <a:schemeClr val="tx1"/>
                    </a:solidFill>
                  </a:tcPr>
                </a:tc>
                <a:tc gridSpan="4">
                  <a:txBody>
                    <a:bodyPr/>
                    <a:lstStyle/>
                    <a:p>
                      <a:pPr algn="ctr"/>
                      <a:r>
                        <a:rPr lang="en-US" sz="1200">
                          <a:solidFill>
                            <a:schemeClr val="bg1"/>
                          </a:solidFill>
                        </a:rPr>
                        <a:t>AirNow </a:t>
                      </a:r>
                    </a:p>
                    <a:p>
                      <a:pPr algn="ctr"/>
                      <a:r>
                        <a:rPr lang="en-US" sz="1200">
                          <a:solidFill>
                            <a:schemeClr val="bg1"/>
                          </a:solidFill>
                        </a:rPr>
                        <a:t>(“observed”)</a:t>
                      </a:r>
                    </a:p>
                  </a:txBody>
                  <a:tcPr anchor="c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endParaRPr lang="en-US" sz="1200">
                        <a:solidFill>
                          <a:schemeClr val="bg1"/>
                        </a:solidFill>
                      </a:endParaRPr>
                    </a:p>
                  </a:txBody>
                  <a:tcPr anchor="ctr">
                    <a:solidFill>
                      <a:schemeClr val="tx1"/>
                    </a:solidFill>
                  </a:tcPr>
                </a:tc>
                <a:tc>
                  <a:txBody>
                    <a:bodyPr/>
                    <a:lstStyle/>
                    <a:p>
                      <a:pPr algn="ctr"/>
                      <a:endParaRPr lang="en-US" sz="1200">
                        <a:solidFill>
                          <a:schemeClr val="bg1"/>
                        </a:solidFill>
                      </a:endParaRPr>
                    </a:p>
                  </a:txBody>
                  <a:tcPr anchor="ctr">
                    <a:solidFill>
                      <a:schemeClr val="tx1"/>
                    </a:solidFill>
                  </a:tcPr>
                </a:tc>
                <a:extLst>
                  <a:ext uri="{0D108BD9-81ED-4DB2-BD59-A6C34878D82A}">
                    <a16:rowId xmlns:a16="http://schemas.microsoft.com/office/drawing/2014/main" val="992633506"/>
                  </a:ext>
                </a:extLst>
              </a:tr>
              <a:tr h="304428">
                <a:tc>
                  <a:txBody>
                    <a:bodyPr/>
                    <a:lstStyle/>
                    <a:p>
                      <a:pPr algn="ctr"/>
                      <a:r>
                        <a:rPr lang="en-US" sz="1200" b="1">
                          <a:solidFill>
                            <a:schemeClr val="bg1"/>
                          </a:solidFill>
                        </a:rPr>
                        <a:t>Sensor X</a:t>
                      </a:r>
                    </a:p>
                    <a:p>
                      <a:pPr algn="ctr"/>
                      <a:r>
                        <a:rPr lang="en-US" sz="1200" b="1">
                          <a:solidFill>
                            <a:schemeClr val="bg1"/>
                          </a:solidFill>
                        </a:rPr>
                        <a:t>(“predicted”)</a:t>
                      </a:r>
                    </a:p>
                  </a:txBody>
                  <a:tcPr anchor="ctr">
                    <a:solidFill>
                      <a:schemeClr val="tx1"/>
                    </a:solidFill>
                  </a:tcPr>
                </a:tc>
                <a:tc>
                  <a:txBody>
                    <a:bodyPr/>
                    <a:lstStyle/>
                    <a:p>
                      <a:pPr algn="ctr"/>
                      <a:r>
                        <a:rPr lang="en-US" sz="1200">
                          <a:solidFill>
                            <a:schemeClr val="bg1"/>
                          </a:solidFill>
                        </a:rPr>
                        <a:t>Good</a:t>
                      </a:r>
                    </a:p>
                  </a:txBody>
                  <a:tcPr anchor="ctr">
                    <a:solidFill>
                      <a:schemeClr val="tx1"/>
                    </a:solidFill>
                  </a:tcPr>
                </a:tc>
                <a:tc>
                  <a:txBody>
                    <a:bodyPr/>
                    <a:lstStyle/>
                    <a:p>
                      <a:pPr algn="ctr"/>
                      <a:r>
                        <a:rPr lang="en-US" sz="1200">
                          <a:solidFill>
                            <a:schemeClr val="bg1"/>
                          </a:solidFill>
                        </a:rPr>
                        <a:t>Moderate</a:t>
                      </a:r>
                    </a:p>
                  </a:txBody>
                  <a:tcPr anchor="ctr">
                    <a:solidFill>
                      <a:schemeClr val="tx1"/>
                    </a:solidFill>
                  </a:tcPr>
                </a:tc>
                <a:tc>
                  <a:txBody>
                    <a:bodyPr/>
                    <a:lstStyle/>
                    <a:p>
                      <a:pPr algn="ctr"/>
                      <a:r>
                        <a:rPr lang="en-US" sz="1200">
                          <a:solidFill>
                            <a:schemeClr val="bg1"/>
                          </a:solidFill>
                        </a:rPr>
                        <a:t>Unhealthy for Sensitive Groups</a:t>
                      </a:r>
                    </a:p>
                  </a:txBody>
                  <a:tcPr anchor="ctr">
                    <a:solidFill>
                      <a:schemeClr val="tx1"/>
                    </a:solidFill>
                  </a:tcPr>
                </a:tc>
                <a:tc>
                  <a:txBody>
                    <a:bodyPr/>
                    <a:lstStyle/>
                    <a:p>
                      <a:pPr algn="ctr"/>
                      <a:r>
                        <a:rPr lang="en-US" sz="1200">
                          <a:solidFill>
                            <a:schemeClr val="bg1"/>
                          </a:solidFill>
                        </a:rPr>
                        <a:t>Unhealthy</a:t>
                      </a:r>
                    </a:p>
                  </a:txBody>
                  <a:tcPr anchor="ctr">
                    <a:solidFill>
                      <a:schemeClr val="tx1"/>
                    </a:solidFill>
                  </a:tcPr>
                </a:tc>
                <a:tc>
                  <a:txBody>
                    <a:bodyPr/>
                    <a:lstStyle/>
                    <a:p>
                      <a:pPr algn="ctr"/>
                      <a:r>
                        <a:rPr lang="en-US" sz="1200">
                          <a:solidFill>
                            <a:schemeClr val="bg1"/>
                          </a:solidFill>
                        </a:rPr>
                        <a:t>Very Unhealthy</a:t>
                      </a:r>
                    </a:p>
                  </a:txBody>
                  <a:tcPr anchor="ctr">
                    <a:solidFill>
                      <a:schemeClr val="tx1"/>
                    </a:solidFill>
                  </a:tcPr>
                </a:tc>
                <a:tc>
                  <a:txBody>
                    <a:bodyPr/>
                    <a:lstStyle/>
                    <a:p>
                      <a:pPr algn="ctr"/>
                      <a:r>
                        <a:rPr lang="en-US" sz="1200">
                          <a:solidFill>
                            <a:schemeClr val="bg1"/>
                          </a:solidFill>
                        </a:rPr>
                        <a:t>Hazardous</a:t>
                      </a:r>
                    </a:p>
                  </a:txBody>
                  <a:tcPr anchor="ctr">
                    <a:solidFill>
                      <a:schemeClr val="tx1"/>
                    </a:solidFill>
                  </a:tcPr>
                </a:tc>
                <a:extLst>
                  <a:ext uri="{0D108BD9-81ED-4DB2-BD59-A6C34878D82A}">
                    <a16:rowId xmlns:a16="http://schemas.microsoft.com/office/drawing/2014/main" val="2958202380"/>
                  </a:ext>
                </a:extLst>
              </a:tr>
              <a:tr h="304428">
                <a:tc>
                  <a:txBody>
                    <a:bodyPr/>
                    <a:lstStyle/>
                    <a:p>
                      <a:pPr algn="ctr"/>
                      <a:r>
                        <a:rPr lang="en-US" sz="1200" b="1"/>
                        <a:t>Goal Monitor observations</a:t>
                      </a:r>
                    </a:p>
                  </a:txBody>
                  <a:tcPr anchor="ctr">
                    <a:solidFill>
                      <a:schemeClr val="bg1"/>
                    </a:solidFill>
                  </a:tcPr>
                </a:tc>
                <a:tc>
                  <a:txBody>
                    <a:bodyPr/>
                    <a:lstStyle/>
                    <a:p>
                      <a:pPr algn="ctr"/>
                      <a:r>
                        <a:rPr lang="en-US" sz="1200"/>
                        <a:t>&gt;30</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&gt;30</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&gt;30</a:t>
                      </a:r>
                    </a:p>
                  </a:txBody>
                  <a:tcPr anchor="ctr">
                    <a:solidFill>
                      <a:schemeClr val="accent2">
                        <a:lumMod val="20000"/>
                        <a:lumOff val="80000"/>
                      </a:schemeClr>
                    </a:solidFill>
                  </a:tcPr>
                </a:tc>
                <a:tc>
                  <a:txBody>
                    <a:bodyPr/>
                    <a:lstStyle/>
                    <a:p>
                      <a:pPr algn="ctr"/>
                      <a:r>
                        <a:rPr lang="en-US" sz="1200"/>
                        <a:t>&gt;30</a:t>
                      </a:r>
                    </a:p>
                  </a:txBody>
                  <a:tcPr anchor="ctr">
                    <a:solidFill>
                      <a:schemeClr val="accent2">
                        <a:lumMod val="20000"/>
                        <a:lumOff val="80000"/>
                      </a:schemeClr>
                    </a:solidFill>
                  </a:tcPr>
                </a:tc>
                <a:tc>
                  <a:txBody>
                    <a:bodyPr/>
                    <a:lstStyle/>
                    <a:p>
                      <a:pPr algn="ctr"/>
                      <a:r>
                        <a:rPr lang="en-US" sz="1200"/>
                        <a:t>&gt;30</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&gt;30</a:t>
                      </a:r>
                    </a:p>
                  </a:txBody>
                  <a:tcPr anchor="ctr">
                    <a:solidFill>
                      <a:schemeClr val="accent2">
                        <a:lumMod val="20000"/>
                        <a:lumOff val="80000"/>
                      </a:schemeClr>
                    </a:solidFill>
                  </a:tcPr>
                </a:tc>
                <a:extLst>
                  <a:ext uri="{0D108BD9-81ED-4DB2-BD59-A6C34878D82A}">
                    <a16:rowId xmlns:a16="http://schemas.microsoft.com/office/drawing/2014/main" val="3527278146"/>
                  </a:ext>
                </a:extLst>
              </a:tr>
              <a:tr h="304428">
                <a:tc>
                  <a:txBody>
                    <a:bodyPr/>
                    <a:lstStyle/>
                    <a:p>
                      <a:pPr algn="ctr"/>
                      <a:r>
                        <a:rPr lang="en-US" sz="1200" b="1"/>
                        <a:t>Total Monitor observations</a:t>
                      </a:r>
                    </a:p>
                  </a:txBody>
                  <a:tcPr anchor="ctr">
                    <a:solidFill>
                      <a:schemeClr val="bg1"/>
                    </a:solidFill>
                  </a:tcPr>
                </a:tc>
                <a:tc>
                  <a:txBody>
                    <a:bodyPr/>
                    <a:lstStyle/>
                    <a:p>
                      <a:pPr algn="ctr"/>
                      <a:r>
                        <a:rPr lang="en-US" sz="1200"/>
                        <a:t>76698</a:t>
                      </a:r>
                    </a:p>
                  </a:txBody>
                  <a:tcPr anchor="ctr">
                    <a:solidFill>
                      <a:schemeClr val="accent2">
                        <a:lumMod val="20000"/>
                        <a:lumOff val="80000"/>
                      </a:schemeClr>
                    </a:solidFill>
                  </a:tcPr>
                </a:tc>
                <a:tc>
                  <a:txBody>
                    <a:bodyPr/>
                    <a:lstStyle/>
                    <a:p>
                      <a:pPr algn="ctr"/>
                      <a:r>
                        <a:rPr lang="en-US" sz="1200"/>
                        <a:t>30418</a:t>
                      </a:r>
                    </a:p>
                  </a:txBody>
                  <a:tcPr anchor="ctr">
                    <a:solidFill>
                      <a:schemeClr val="accent2">
                        <a:lumMod val="20000"/>
                        <a:lumOff val="80000"/>
                      </a:schemeClr>
                    </a:solidFill>
                  </a:tcPr>
                </a:tc>
                <a:tc>
                  <a:txBody>
                    <a:bodyPr/>
                    <a:lstStyle/>
                    <a:p>
                      <a:pPr algn="ctr"/>
                      <a:r>
                        <a:rPr lang="en-US" sz="1200"/>
                        <a:t>311</a:t>
                      </a:r>
                    </a:p>
                  </a:txBody>
                  <a:tcPr anchor="ctr">
                    <a:solidFill>
                      <a:schemeClr val="accent2">
                        <a:lumMod val="20000"/>
                        <a:lumOff val="80000"/>
                      </a:schemeClr>
                    </a:solidFill>
                  </a:tcPr>
                </a:tc>
                <a:tc>
                  <a:txBody>
                    <a:bodyPr/>
                    <a:lstStyle/>
                    <a:p>
                      <a:pPr algn="ctr"/>
                      <a:r>
                        <a:rPr lang="en-US" sz="1200"/>
                        <a:t>382</a:t>
                      </a:r>
                    </a:p>
                  </a:txBody>
                  <a:tcPr anchor="ctr">
                    <a:solidFill>
                      <a:schemeClr val="accent2">
                        <a:lumMod val="20000"/>
                        <a:lumOff val="80000"/>
                      </a:schemeClr>
                    </a:solidFill>
                  </a:tcPr>
                </a:tc>
                <a:tc>
                  <a:txBody>
                    <a:bodyPr/>
                    <a:lstStyle/>
                    <a:p>
                      <a:pPr algn="ctr"/>
                      <a:r>
                        <a:rPr lang="en-US" sz="1200"/>
                        <a:t>90</a:t>
                      </a:r>
                    </a:p>
                  </a:txBody>
                  <a:tcPr anchor="ctr">
                    <a:solidFill>
                      <a:schemeClr val="accent2">
                        <a:lumMod val="20000"/>
                        <a:lumOff val="80000"/>
                      </a:schemeClr>
                    </a:solidFill>
                  </a:tcPr>
                </a:tc>
                <a:tc>
                  <a:txBody>
                    <a:bodyPr/>
                    <a:lstStyle/>
                    <a:p>
                      <a:pPr algn="ctr"/>
                      <a:r>
                        <a:rPr lang="en-US" sz="1200"/>
                        <a:t>44</a:t>
                      </a:r>
                    </a:p>
                  </a:txBody>
                  <a:tcPr anchor="ctr">
                    <a:solidFill>
                      <a:schemeClr val="accent2">
                        <a:lumMod val="20000"/>
                        <a:lumOff val="80000"/>
                      </a:schemeClr>
                    </a:solidFill>
                  </a:tcPr>
                </a:tc>
                <a:extLst>
                  <a:ext uri="{0D108BD9-81ED-4DB2-BD59-A6C34878D82A}">
                    <a16:rowId xmlns:a16="http://schemas.microsoft.com/office/drawing/2014/main" val="3388710753"/>
                  </a:ext>
                </a:extLst>
              </a:tr>
              <a:tr h="304428">
                <a:tc>
                  <a:txBody>
                    <a:bodyPr/>
                    <a:lstStyle/>
                    <a:p>
                      <a:pPr algn="ctr"/>
                      <a:r>
                        <a:rPr lang="en-US" sz="1200"/>
                        <a:t>Good</a:t>
                      </a:r>
                    </a:p>
                  </a:txBody>
                  <a:tcPr anchor="ctr">
                    <a:solidFill>
                      <a:schemeClr val="bg1"/>
                    </a:solidFill>
                  </a:tcPr>
                </a:tc>
                <a:tc>
                  <a:txBody>
                    <a:bodyPr/>
                    <a:lstStyle/>
                    <a:p>
                      <a:pPr algn="ctr"/>
                      <a:r>
                        <a:rPr lang="en-US" sz="1200" b="1"/>
                        <a:t>95%</a:t>
                      </a:r>
                    </a:p>
                  </a:txBody>
                  <a:tcPr anchor="ctr">
                    <a:solidFill>
                      <a:schemeClr val="accent2">
                        <a:lumMod val="20000"/>
                        <a:lumOff val="80000"/>
                      </a:schemeClr>
                    </a:solidFill>
                  </a:tcPr>
                </a:tc>
                <a:tc>
                  <a:txBody>
                    <a:bodyPr/>
                    <a:lstStyle/>
                    <a:p>
                      <a:pPr algn="ctr"/>
                      <a:r>
                        <a:rPr lang="en-US" sz="1200"/>
                        <a:t>13%</a:t>
                      </a:r>
                    </a:p>
                  </a:txBody>
                  <a:tcPr anchor="ctr">
                    <a:solidFill>
                      <a:schemeClr val="accent2">
                        <a:lumMod val="20000"/>
                        <a:lumOff val="80000"/>
                      </a:schemeClr>
                    </a:solidFill>
                  </a:tcPr>
                </a:tc>
                <a:tc>
                  <a:txBody>
                    <a:bodyPr/>
                    <a:lstStyle/>
                    <a:p>
                      <a:pPr algn="ctr"/>
                      <a:r>
                        <a:rPr lang="en-US" sz="1200"/>
                        <a:t>2%</a:t>
                      </a:r>
                    </a:p>
                  </a:txBody>
                  <a:tcPr anchor="ctr">
                    <a:solidFill>
                      <a:schemeClr val="bg1"/>
                    </a:solidFill>
                  </a:tcPr>
                </a:tc>
                <a:tc>
                  <a:txBody>
                    <a:bodyPr/>
                    <a:lstStyle/>
                    <a:p>
                      <a:pPr algn="ctr"/>
                      <a:r>
                        <a:rPr lang="en-US" sz="1200"/>
                        <a:t>2%</a:t>
                      </a: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0%</a:t>
                      </a:r>
                    </a:p>
                    <a:p>
                      <a:pPr algn="ctr"/>
                      <a:endParaRPr lang="en-US" sz="1200"/>
                    </a:p>
                  </a:txBody>
                  <a:tcPr anchor="ctr">
                    <a:solidFill>
                      <a:schemeClr val="accent2">
                        <a:lumMod val="20000"/>
                        <a:lumOff val="80000"/>
                      </a:schemeClr>
                    </a:solidFill>
                  </a:tcPr>
                </a:tc>
                <a:tc>
                  <a:txBody>
                    <a:bodyPr/>
                    <a:lstStyle/>
                    <a:p>
                      <a:pPr algn="ctr"/>
                      <a:r>
                        <a:rPr lang="en-US" sz="1200"/>
                        <a:t>0%</a:t>
                      </a:r>
                    </a:p>
                  </a:txBody>
                  <a:tcPr anchor="ctr">
                    <a:solidFill>
                      <a:schemeClr val="accent2">
                        <a:lumMod val="20000"/>
                        <a:lumOff val="80000"/>
                      </a:schemeClr>
                    </a:solidFill>
                  </a:tcPr>
                </a:tc>
                <a:extLst>
                  <a:ext uri="{0D108BD9-81ED-4DB2-BD59-A6C34878D82A}">
                    <a16:rowId xmlns:a16="http://schemas.microsoft.com/office/drawing/2014/main" val="2195454579"/>
                  </a:ext>
                </a:extLst>
              </a:tr>
              <a:tr h="304428">
                <a:tc>
                  <a:txBody>
                    <a:bodyPr/>
                    <a:lstStyle/>
                    <a:p>
                      <a:pPr algn="ctr"/>
                      <a:r>
                        <a:rPr lang="en-US" sz="1200"/>
                        <a:t>Moderate</a:t>
                      </a:r>
                    </a:p>
                  </a:txBody>
                  <a:tcPr anchor="ctr">
                    <a:solidFill>
                      <a:schemeClr val="bg1"/>
                    </a:solidFill>
                  </a:tcPr>
                </a:tc>
                <a:tc>
                  <a:txBody>
                    <a:bodyPr/>
                    <a:lstStyle/>
                    <a:p>
                      <a:pPr algn="ctr"/>
                      <a:r>
                        <a:rPr lang="en-US" sz="1200"/>
                        <a:t>5%</a:t>
                      </a:r>
                    </a:p>
                  </a:txBody>
                  <a:tcPr anchor="ctr">
                    <a:solidFill>
                      <a:schemeClr val="accent2">
                        <a:lumMod val="20000"/>
                        <a:lumOff val="80000"/>
                      </a:schemeClr>
                    </a:solidFill>
                  </a:tcPr>
                </a:tc>
                <a:tc>
                  <a:txBody>
                    <a:bodyPr/>
                    <a:lstStyle/>
                    <a:p>
                      <a:pPr algn="ctr"/>
                      <a:r>
                        <a:rPr lang="en-US" sz="1200" b="1"/>
                        <a:t>78%</a:t>
                      </a:r>
                    </a:p>
                  </a:txBody>
                  <a:tcPr anchor="ctr">
                    <a:solidFill>
                      <a:schemeClr val="accent2">
                        <a:lumMod val="20000"/>
                        <a:lumOff val="80000"/>
                      </a:schemeClr>
                    </a:solidFill>
                  </a:tcPr>
                </a:tc>
                <a:tc>
                  <a:txBody>
                    <a:bodyPr/>
                    <a:lstStyle/>
                    <a:p>
                      <a:pPr algn="ctr"/>
                      <a:r>
                        <a:rPr lang="en-US" sz="1200"/>
                        <a:t>6%</a:t>
                      </a:r>
                    </a:p>
                  </a:txBody>
                  <a:tcPr anchor="ctr">
                    <a:solidFill>
                      <a:schemeClr val="accent2">
                        <a:lumMod val="20000"/>
                        <a:lumOff val="80000"/>
                      </a:schemeClr>
                    </a:solidFill>
                  </a:tcPr>
                </a:tc>
                <a:tc>
                  <a:txBody>
                    <a:bodyPr/>
                    <a:lstStyle/>
                    <a:p>
                      <a:pPr algn="ctr"/>
                      <a:r>
                        <a:rPr lang="en-US" sz="1200"/>
                        <a:t>2%</a:t>
                      </a: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a:t>
                      </a:r>
                    </a:p>
                    <a:p>
                      <a:pPr algn="ctr"/>
                      <a:endParaRPr lang="en-US" sz="1200"/>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0%</a:t>
                      </a:r>
                    </a:p>
                    <a:p>
                      <a:pPr algn="ctr"/>
                      <a:endParaRPr lang="en-US" sz="1200"/>
                    </a:p>
                  </a:txBody>
                  <a:tcPr anchor="ctr">
                    <a:solidFill>
                      <a:schemeClr val="accent2">
                        <a:lumMod val="20000"/>
                        <a:lumOff val="80000"/>
                      </a:schemeClr>
                    </a:solidFill>
                  </a:tcPr>
                </a:tc>
                <a:extLst>
                  <a:ext uri="{0D108BD9-81ED-4DB2-BD59-A6C34878D82A}">
                    <a16:rowId xmlns:a16="http://schemas.microsoft.com/office/drawing/2014/main" val="3784465516"/>
                  </a:ext>
                </a:extLst>
              </a:tr>
              <a:tr h="304428">
                <a:tc>
                  <a:txBody>
                    <a:bodyPr/>
                    <a:lstStyle/>
                    <a:p>
                      <a:pPr algn="ctr"/>
                      <a:r>
                        <a:rPr lang="en-US" sz="1200"/>
                        <a:t>Unhealthy for Sensitive Groups</a:t>
                      </a:r>
                    </a:p>
                  </a:txBody>
                  <a:tcPr anchor="ctr">
                    <a:solidFill>
                      <a:schemeClr val="bg1"/>
                    </a:solidFill>
                  </a:tcPr>
                </a:tc>
                <a:tc>
                  <a:txBody>
                    <a:bodyPr/>
                    <a:lstStyle/>
                    <a:p>
                      <a:pPr algn="ctr"/>
                      <a:r>
                        <a:rPr lang="en-US" sz="1200"/>
                        <a:t>0%</a:t>
                      </a:r>
                    </a:p>
                  </a:txBody>
                  <a:tcPr anchor="ctr">
                    <a:solidFill>
                      <a:schemeClr val="accent2">
                        <a:lumMod val="20000"/>
                        <a:lumOff val="80000"/>
                      </a:schemeClr>
                    </a:solidFill>
                  </a:tcPr>
                </a:tc>
                <a:tc>
                  <a:txBody>
                    <a:bodyPr/>
                    <a:lstStyle/>
                    <a:p>
                      <a:pPr algn="ctr"/>
                      <a:r>
                        <a:rPr lang="en-US" sz="1200"/>
                        <a:t>7%</a:t>
                      </a:r>
                    </a:p>
                  </a:txBody>
                  <a:tcPr anchor="ctr">
                    <a:solidFill>
                      <a:schemeClr val="accent2">
                        <a:lumMod val="20000"/>
                        <a:lumOff val="80000"/>
                      </a:schemeClr>
                    </a:solidFill>
                  </a:tcPr>
                </a:tc>
                <a:tc>
                  <a:txBody>
                    <a:bodyPr/>
                    <a:lstStyle/>
                    <a:p>
                      <a:pPr algn="ctr"/>
                      <a:r>
                        <a:rPr lang="en-US" sz="1200" b="1"/>
                        <a:t>78%</a:t>
                      </a:r>
                    </a:p>
                  </a:txBody>
                  <a:tcPr anchor="ctr">
                    <a:solidFill>
                      <a:schemeClr val="accent2">
                        <a:lumMod val="20000"/>
                        <a:lumOff val="80000"/>
                      </a:schemeClr>
                    </a:solidFill>
                  </a:tcPr>
                </a:tc>
                <a:tc>
                  <a:txBody>
                    <a:bodyPr/>
                    <a:lstStyle/>
                    <a:p>
                      <a:pPr algn="ctr"/>
                      <a:r>
                        <a:rPr lang="en-US" sz="1200"/>
                        <a:t>2%</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1%</a:t>
                      </a:r>
                    </a:p>
                    <a:p>
                      <a:pPr algn="ctr"/>
                      <a:endParaRPr lang="en-US" sz="1200"/>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a:t>
                      </a:r>
                    </a:p>
                    <a:p>
                      <a:pPr algn="ctr"/>
                      <a:endParaRPr lang="en-US" sz="1200"/>
                    </a:p>
                  </a:txBody>
                  <a:tcPr anchor="ctr">
                    <a:solidFill>
                      <a:schemeClr val="bg1"/>
                    </a:solidFill>
                  </a:tcPr>
                </a:tc>
                <a:extLst>
                  <a:ext uri="{0D108BD9-81ED-4DB2-BD59-A6C34878D82A}">
                    <a16:rowId xmlns:a16="http://schemas.microsoft.com/office/drawing/2014/main" val="3494748259"/>
                  </a:ext>
                </a:extLst>
              </a:tr>
              <a:tr h="304428">
                <a:tc>
                  <a:txBody>
                    <a:bodyPr/>
                    <a:lstStyle/>
                    <a:p>
                      <a:pPr algn="ctr"/>
                      <a:r>
                        <a:rPr lang="en-US" sz="1200"/>
                        <a:t>Unhealthy</a:t>
                      </a:r>
                    </a:p>
                  </a:txBody>
                  <a:tcPr anchor="ctr">
                    <a:solidFill>
                      <a:schemeClr val="bg1"/>
                    </a:solidFill>
                  </a:tcPr>
                </a:tc>
                <a:tc>
                  <a:txBody>
                    <a:bodyPr/>
                    <a:lstStyle/>
                    <a:p>
                      <a:pPr algn="ctr"/>
                      <a:r>
                        <a:rPr lang="en-US" sz="1200"/>
                        <a:t>0%</a:t>
                      </a:r>
                    </a:p>
                  </a:txBody>
                  <a:tcPr anchor="ctr">
                    <a:solidFill>
                      <a:schemeClr val="accent2">
                        <a:lumMod val="20000"/>
                        <a:lumOff val="80000"/>
                      </a:schemeClr>
                    </a:solidFill>
                  </a:tcPr>
                </a:tc>
                <a:tc>
                  <a:txBody>
                    <a:bodyPr/>
                    <a:lstStyle/>
                    <a:p>
                      <a:pPr algn="ctr"/>
                      <a:r>
                        <a:rPr lang="en-US" sz="1200"/>
                        <a:t>1%</a:t>
                      </a:r>
                    </a:p>
                  </a:txBody>
                  <a:tcPr anchor="ctr">
                    <a:solidFill>
                      <a:schemeClr val="accent2">
                        <a:lumMod val="20000"/>
                        <a:lumOff val="80000"/>
                      </a:schemeClr>
                    </a:solidFill>
                  </a:tcPr>
                </a:tc>
                <a:tc>
                  <a:txBody>
                    <a:bodyPr/>
                    <a:lstStyle/>
                    <a:p>
                      <a:pPr algn="ctr"/>
                      <a:r>
                        <a:rPr lang="en-US" sz="1200"/>
                        <a:t>12%</a:t>
                      </a:r>
                    </a:p>
                  </a:txBody>
                  <a:tcPr anchor="ctr">
                    <a:solidFill>
                      <a:schemeClr val="accent2">
                        <a:lumMod val="20000"/>
                        <a:lumOff val="80000"/>
                      </a:schemeClr>
                    </a:solidFill>
                  </a:tcPr>
                </a:tc>
                <a:tc>
                  <a:txBody>
                    <a:bodyPr/>
                    <a:lstStyle/>
                    <a:p>
                      <a:pPr algn="ctr"/>
                      <a:r>
                        <a:rPr lang="en-US" sz="1200" b="1"/>
                        <a:t>79%</a:t>
                      </a:r>
                    </a:p>
                  </a:txBody>
                  <a:tcPr anchor="ctr">
                    <a:solidFill>
                      <a:schemeClr val="accent2">
                        <a:lumMod val="20000"/>
                        <a:lumOff val="80000"/>
                      </a:schemeClr>
                    </a:solidFill>
                  </a:tcPr>
                </a:tc>
                <a:tc>
                  <a:txBody>
                    <a:bodyPr/>
                    <a:lstStyle/>
                    <a:p>
                      <a:pPr algn="ctr"/>
                      <a:r>
                        <a:rPr lang="en-US" sz="1200"/>
                        <a:t>16%</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9%</a:t>
                      </a:r>
                    </a:p>
                    <a:p>
                      <a:pPr algn="ctr"/>
                      <a:endParaRPr lang="en-US" sz="1200" b="1"/>
                    </a:p>
                  </a:txBody>
                  <a:tcPr anchor="ctr">
                    <a:solidFill>
                      <a:schemeClr val="bg1"/>
                    </a:solidFill>
                  </a:tcPr>
                </a:tc>
                <a:extLst>
                  <a:ext uri="{0D108BD9-81ED-4DB2-BD59-A6C34878D82A}">
                    <a16:rowId xmlns:a16="http://schemas.microsoft.com/office/drawing/2014/main" val="3028637476"/>
                  </a:ext>
                </a:extLst>
              </a:tr>
              <a:tr h="183784">
                <a:tc>
                  <a:txBody>
                    <a:bodyPr/>
                    <a:lstStyle/>
                    <a:p>
                      <a:pPr algn="ctr"/>
                      <a:r>
                        <a:rPr lang="en-US" sz="1200"/>
                        <a:t>Very Unhealthy</a:t>
                      </a:r>
                    </a:p>
                  </a:txBody>
                  <a:tcPr anchor="ctr">
                    <a:solidFill>
                      <a:schemeClr val="bg1"/>
                    </a:solidFill>
                  </a:tcPr>
                </a:tc>
                <a:tc>
                  <a:txBody>
                    <a:bodyPr/>
                    <a:lstStyle/>
                    <a:p>
                      <a:pPr algn="ctr"/>
                      <a:r>
                        <a:rPr lang="en-US" sz="1200"/>
                        <a:t>0%</a:t>
                      </a:r>
                    </a:p>
                  </a:txBody>
                  <a:tcPr anchor="ctr">
                    <a:solidFill>
                      <a:schemeClr val="accent2">
                        <a:lumMod val="20000"/>
                        <a:lumOff val="80000"/>
                      </a:schemeClr>
                    </a:solidFill>
                  </a:tcPr>
                </a:tc>
                <a:tc>
                  <a:txBody>
                    <a:bodyPr/>
                    <a:lstStyle/>
                    <a:p>
                      <a:pPr algn="ctr"/>
                      <a:r>
                        <a:rPr lang="en-US" sz="1200"/>
                        <a:t>0%</a:t>
                      </a:r>
                    </a:p>
                  </a:txBody>
                  <a:tcPr anchor="ctr">
                    <a:solidFill>
                      <a:schemeClr val="accent2">
                        <a:lumMod val="20000"/>
                        <a:lumOff val="80000"/>
                      </a:schemeClr>
                    </a:solidFill>
                  </a:tcPr>
                </a:tc>
                <a:tc>
                  <a:txBody>
                    <a:bodyPr/>
                    <a:lstStyle/>
                    <a:p>
                      <a:pPr algn="ctr"/>
                      <a:r>
                        <a:rPr lang="en-US" sz="1200"/>
                        <a:t>0%</a:t>
                      </a:r>
                    </a:p>
                  </a:txBody>
                  <a:tcPr anchor="ctr">
                    <a:solidFill>
                      <a:schemeClr val="accent2">
                        <a:lumMod val="20000"/>
                        <a:lumOff val="80000"/>
                      </a:schemeClr>
                    </a:solidFill>
                  </a:tcPr>
                </a:tc>
                <a:tc>
                  <a:txBody>
                    <a:bodyPr/>
                    <a:lstStyle/>
                    <a:p>
                      <a:pPr algn="ctr"/>
                      <a:r>
                        <a:rPr lang="en-US" sz="1200"/>
                        <a:t>14%</a:t>
                      </a:r>
                    </a:p>
                  </a:txBody>
                  <a:tcPr anchor="ctr">
                    <a:solidFill>
                      <a:schemeClr val="accent2">
                        <a:lumMod val="20000"/>
                        <a:lumOff val="80000"/>
                      </a:schemeClr>
                    </a:solidFill>
                  </a:tcPr>
                </a:tc>
                <a:tc>
                  <a:txBody>
                    <a:bodyPr/>
                    <a:lstStyle/>
                    <a:p>
                      <a:pPr algn="ctr"/>
                      <a:r>
                        <a:rPr lang="en-US" sz="1200" b="1"/>
                        <a:t>78%</a:t>
                      </a:r>
                    </a:p>
                  </a:txBody>
                  <a:tcPr anchor="ctr">
                    <a:solidFill>
                      <a:schemeClr val="accent2">
                        <a:lumMod val="20000"/>
                        <a:lumOff val="80000"/>
                      </a:schemeClr>
                    </a:solidFill>
                  </a:tcPr>
                </a:tc>
                <a:tc>
                  <a:txBody>
                    <a:bodyPr/>
                    <a:lstStyle/>
                    <a:p>
                      <a:pPr algn="ctr"/>
                      <a:r>
                        <a:rPr lang="en-US" sz="1200"/>
                        <a:t>11%</a:t>
                      </a:r>
                    </a:p>
                  </a:txBody>
                  <a:tcPr anchor="ctr">
                    <a:solidFill>
                      <a:schemeClr val="accent2">
                        <a:lumMod val="20000"/>
                        <a:lumOff val="80000"/>
                      </a:schemeClr>
                    </a:solidFill>
                  </a:tcPr>
                </a:tc>
                <a:extLst>
                  <a:ext uri="{0D108BD9-81ED-4DB2-BD59-A6C34878D82A}">
                    <a16:rowId xmlns:a16="http://schemas.microsoft.com/office/drawing/2014/main" val="1955524699"/>
                  </a:ext>
                </a:extLst>
              </a:tr>
              <a:tr h="304428">
                <a:tc>
                  <a:txBody>
                    <a:bodyPr/>
                    <a:lstStyle/>
                    <a:p>
                      <a:pPr algn="ctr"/>
                      <a:r>
                        <a:rPr lang="en-US" sz="1200"/>
                        <a:t>Hazardous</a:t>
                      </a:r>
                    </a:p>
                  </a:txBody>
                  <a:tcPr anchor="ctr">
                    <a:solidFill>
                      <a:schemeClr val="bg1"/>
                    </a:solidFill>
                  </a:tcPr>
                </a:tc>
                <a:tc>
                  <a:txBody>
                    <a:bodyPr/>
                    <a:lstStyle/>
                    <a:p>
                      <a:pPr algn="ctr"/>
                      <a:r>
                        <a:rPr lang="en-US" sz="1200"/>
                        <a:t>0%</a:t>
                      </a:r>
                    </a:p>
                  </a:txBody>
                  <a:tcPr anchor="ctr">
                    <a:solidFill>
                      <a:schemeClr val="accent2">
                        <a:lumMod val="20000"/>
                        <a:lumOff val="80000"/>
                      </a:schemeClr>
                    </a:solidFill>
                  </a:tcPr>
                </a:tc>
                <a:tc>
                  <a:txBody>
                    <a:bodyPr/>
                    <a:lstStyle/>
                    <a:p>
                      <a:pPr algn="ctr"/>
                      <a:r>
                        <a:rPr lang="en-US" sz="1200"/>
                        <a:t>0%</a:t>
                      </a:r>
                    </a:p>
                  </a:txBody>
                  <a:tcPr anchor="ctr">
                    <a:solidFill>
                      <a:schemeClr val="accent2">
                        <a:lumMod val="20000"/>
                        <a:lumOff val="80000"/>
                      </a:schemeClr>
                    </a:solidFill>
                  </a:tcPr>
                </a:tc>
                <a:tc>
                  <a:txBody>
                    <a:bodyPr/>
                    <a:lstStyle/>
                    <a:p>
                      <a:pPr algn="ctr"/>
                      <a:r>
                        <a:rPr lang="en-US" sz="1200"/>
                        <a:t>1%</a:t>
                      </a:r>
                    </a:p>
                  </a:txBody>
                  <a:tcPr anchor="ctr">
                    <a:solidFill>
                      <a:schemeClr val="bg1"/>
                    </a:solidFill>
                  </a:tcPr>
                </a:tc>
                <a:tc>
                  <a:txBody>
                    <a:bodyPr/>
                    <a:lstStyle/>
                    <a:p>
                      <a:pPr algn="ctr"/>
                      <a:r>
                        <a:rPr lang="en-US" sz="1200"/>
                        <a:t>2%</a:t>
                      </a: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3%</a:t>
                      </a:r>
                    </a:p>
                    <a:p>
                      <a:pPr algn="ctr"/>
                      <a:endParaRPr lang="en-US" sz="1200" b="1"/>
                    </a:p>
                  </a:txBody>
                  <a:tcPr anchor="ctr">
                    <a:solidFill>
                      <a:schemeClr val="accent2">
                        <a:lumMod val="20000"/>
                        <a:lumOff val="80000"/>
                      </a:schemeClr>
                    </a:solidFill>
                  </a:tcPr>
                </a:tc>
                <a:tc>
                  <a:txBody>
                    <a:bodyPr/>
                    <a:lstStyle/>
                    <a:p>
                      <a:pPr algn="ctr"/>
                      <a:r>
                        <a:rPr lang="en-US" sz="1200" b="1"/>
                        <a:t>77%</a:t>
                      </a:r>
                    </a:p>
                  </a:txBody>
                  <a:tcPr anchor="ctr">
                    <a:solidFill>
                      <a:schemeClr val="accent2">
                        <a:lumMod val="20000"/>
                        <a:lumOff val="80000"/>
                      </a:schemeClr>
                    </a:solidFill>
                  </a:tcPr>
                </a:tc>
                <a:extLst>
                  <a:ext uri="{0D108BD9-81ED-4DB2-BD59-A6C34878D82A}">
                    <a16:rowId xmlns:a16="http://schemas.microsoft.com/office/drawing/2014/main" val="1140523858"/>
                  </a:ext>
                </a:extLst>
              </a:tr>
            </a:tbl>
          </a:graphicData>
        </a:graphic>
      </p:graphicFrame>
      <p:sp>
        <p:nvSpPr>
          <p:cNvPr id="6" name="Rectangle 5">
            <a:extLst>
              <a:ext uri="{FF2B5EF4-FFF2-40B4-BE49-F238E27FC236}">
                <a16:creationId xmlns:a16="http://schemas.microsoft.com/office/drawing/2014/main" id="{B41341E0-E64D-1364-3518-0E8BC72E2B13}"/>
              </a:ext>
            </a:extLst>
          </p:cNvPr>
          <p:cNvSpPr/>
          <p:nvPr/>
        </p:nvSpPr>
        <p:spPr>
          <a:xfrm>
            <a:off x="9498342" y="1028700"/>
            <a:ext cx="2693658" cy="3950041"/>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u="sng">
                <a:solidFill>
                  <a:schemeClr val="tx1"/>
                </a:solidFill>
              </a:rPr>
              <a:t>Target</a:t>
            </a:r>
          </a:p>
          <a:p>
            <a:r>
              <a:rPr lang="en-US">
                <a:solidFill>
                  <a:schemeClr val="tx1"/>
                </a:solidFill>
              </a:rPr>
              <a:t>Correct category ≥ 70%</a:t>
            </a:r>
          </a:p>
          <a:p>
            <a:endParaRPr lang="en-US">
              <a:solidFill>
                <a:schemeClr val="tx1"/>
              </a:solidFill>
            </a:endParaRPr>
          </a:p>
          <a:p>
            <a:r>
              <a:rPr lang="en-US">
                <a:solidFill>
                  <a:schemeClr val="tx1"/>
                </a:solidFill>
              </a:rPr>
              <a:t>+ 1 category  ≤ 30%</a:t>
            </a:r>
          </a:p>
          <a:p>
            <a:r>
              <a:rPr lang="en-US" sz="1700">
                <a:solidFill>
                  <a:schemeClr val="tx1"/>
                </a:solidFill>
              </a:rPr>
              <a:t> - 1 category ≤ 30%</a:t>
            </a:r>
            <a:endParaRPr lang="en-US">
              <a:solidFill>
                <a:schemeClr val="tx1"/>
              </a:solidFill>
            </a:endParaRPr>
          </a:p>
          <a:p>
            <a:endParaRPr lang="en-US" sz="1700">
              <a:solidFill>
                <a:schemeClr val="tx1"/>
              </a:solidFill>
            </a:endParaRPr>
          </a:p>
          <a:p>
            <a:r>
              <a:rPr lang="en-US">
                <a:solidFill>
                  <a:schemeClr val="tx1"/>
                </a:solidFill>
              </a:rPr>
              <a:t>+ 2 category  ≤ 1%</a:t>
            </a:r>
          </a:p>
          <a:p>
            <a:r>
              <a:rPr lang="en-US" sz="1700">
                <a:solidFill>
                  <a:schemeClr val="tx1"/>
                </a:solidFill>
              </a:rPr>
              <a:t> - 2 category ≤ 1%</a:t>
            </a:r>
            <a:endParaRPr lang="en-US">
              <a:solidFill>
                <a:schemeClr val="tx1"/>
              </a:solidFill>
            </a:endParaRPr>
          </a:p>
          <a:p>
            <a:endParaRPr lang="en-US" sz="1700">
              <a:solidFill>
                <a:schemeClr val="tx1"/>
              </a:solidFill>
            </a:endParaRPr>
          </a:p>
          <a:p>
            <a:r>
              <a:rPr lang="en-US">
                <a:solidFill>
                  <a:schemeClr val="tx1"/>
                </a:solidFill>
              </a:rPr>
              <a:t>+ 3 category  ~0%</a:t>
            </a:r>
          </a:p>
          <a:p>
            <a:r>
              <a:rPr lang="en-US" sz="1700">
                <a:solidFill>
                  <a:schemeClr val="tx1"/>
                </a:solidFill>
              </a:rPr>
              <a:t> - 3 category ~0%</a:t>
            </a:r>
          </a:p>
          <a:p>
            <a:endParaRPr lang="en-US" sz="1500">
              <a:solidFill>
                <a:schemeClr val="tx1"/>
              </a:solidFill>
            </a:endParaRPr>
          </a:p>
          <a:p>
            <a:r>
              <a:rPr lang="en-US" sz="1500">
                <a:solidFill>
                  <a:schemeClr val="tx1"/>
                </a:solidFill>
              </a:rPr>
              <a:t>At least 30 data points in each NowCast AQI category</a:t>
            </a:r>
            <a:endParaRPr lang="en-US"/>
          </a:p>
        </p:txBody>
      </p:sp>
      <p:cxnSp>
        <p:nvCxnSpPr>
          <p:cNvPr id="8" name="Straight Arrow Connector 7">
            <a:extLst>
              <a:ext uri="{FF2B5EF4-FFF2-40B4-BE49-F238E27FC236}">
                <a16:creationId xmlns:a16="http://schemas.microsoft.com/office/drawing/2014/main" id="{29933075-CD8F-94DA-52E8-64E8FDD522DF}"/>
              </a:ext>
              <a:ext uri="{C183D7F6-B498-43B3-948B-1728B52AA6E4}">
                <adec:decorative xmlns:adec="http://schemas.microsoft.com/office/drawing/2017/decorative" val="1"/>
              </a:ext>
            </a:extLst>
          </p:cNvPr>
          <p:cNvCxnSpPr/>
          <p:nvPr/>
        </p:nvCxnSpPr>
        <p:spPr>
          <a:xfrm>
            <a:off x="9395012" y="2617694"/>
            <a:ext cx="0" cy="3953435"/>
          </a:xfrm>
          <a:prstGeom prst="straightConnector1">
            <a:avLst/>
          </a:prstGeom>
          <a:ln w="76200">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2DD2466-ABFC-3488-0A47-EA9693405793}"/>
              </a:ext>
            </a:extLst>
          </p:cNvPr>
          <p:cNvSpPr txBox="1"/>
          <p:nvPr/>
        </p:nvSpPr>
        <p:spPr>
          <a:xfrm>
            <a:off x="9465292" y="5280960"/>
            <a:ext cx="1993283" cy="646331"/>
          </a:xfrm>
          <a:prstGeom prst="rect">
            <a:avLst/>
          </a:prstGeom>
          <a:solidFill>
            <a:schemeClr val="accent6">
              <a:lumMod val="20000"/>
              <a:lumOff val="80000"/>
            </a:schemeClr>
          </a:solidFill>
        </p:spPr>
        <p:txBody>
          <a:bodyPr wrap="square" rtlCol="0">
            <a:spAutoFit/>
          </a:bodyPr>
          <a:lstStyle/>
          <a:p>
            <a:r>
              <a:rPr lang="en-US"/>
              <a:t>Interpret vertically = 100%</a:t>
            </a:r>
          </a:p>
        </p:txBody>
      </p:sp>
      <p:sp>
        <p:nvSpPr>
          <p:cNvPr id="3" name="Slide Number Placeholder 2">
            <a:extLst>
              <a:ext uri="{FF2B5EF4-FFF2-40B4-BE49-F238E27FC236}">
                <a16:creationId xmlns:a16="http://schemas.microsoft.com/office/drawing/2014/main" id="{8B830325-6D9B-1569-50E5-C867ECBA2881}"/>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38</a:t>
            </a:fld>
            <a:endParaRPr lang="en-US">
              <a:solidFill>
                <a:schemeClr val="bg1"/>
              </a:solidFill>
            </a:endParaRPr>
          </a:p>
        </p:txBody>
      </p:sp>
      <p:sp>
        <p:nvSpPr>
          <p:cNvPr id="5" name="Slide Number Placeholder 4">
            <a:extLst>
              <a:ext uri="{FF2B5EF4-FFF2-40B4-BE49-F238E27FC236}">
                <a16:creationId xmlns:a16="http://schemas.microsoft.com/office/drawing/2014/main" id="{06640AC9-9D2A-0300-325F-C5D6CCA70FB6}"/>
              </a:ext>
            </a:extLst>
          </p:cNvPr>
          <p:cNvSpPr>
            <a:spLocks noGrp="1"/>
          </p:cNvSpPr>
          <p:nvPr>
            <p:ph type="sldNum" sz="quarter" idx="12"/>
          </p:nvPr>
        </p:nvSpPr>
        <p:spPr/>
        <p:txBody>
          <a:bodyPr/>
          <a:lstStyle/>
          <a:p>
            <a:fld id="{07775C0A-6478-4EC4-B91F-3EBE5A925727}" type="slidenum">
              <a:rPr lang="en-US" smtClean="0"/>
              <a:t>38</a:t>
            </a:fld>
            <a:endParaRPr lang="en-US"/>
          </a:p>
        </p:txBody>
      </p:sp>
      <p:sp>
        <p:nvSpPr>
          <p:cNvPr id="10" name="Rectangle 9">
            <a:extLst>
              <a:ext uri="{FF2B5EF4-FFF2-40B4-BE49-F238E27FC236}">
                <a16:creationId xmlns:a16="http://schemas.microsoft.com/office/drawing/2014/main" id="{DC520360-56C3-804C-A65C-C1AC7F702A62}"/>
              </a:ext>
            </a:extLst>
          </p:cNvPr>
          <p:cNvSpPr/>
          <p:nvPr/>
        </p:nvSpPr>
        <p:spPr>
          <a:xfrm rot="10800000" flipV="1">
            <a:off x="7870198" y="799154"/>
            <a:ext cx="1528470" cy="8874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Shows meeting the target</a:t>
            </a:r>
            <a:endParaRPr lang="en-US" b="1" u="sng">
              <a:solidFill>
                <a:schemeClr val="tx1"/>
              </a:solidFill>
            </a:endParaRPr>
          </a:p>
        </p:txBody>
      </p:sp>
    </p:spTree>
    <p:extLst>
      <p:ext uri="{BB962C8B-B14F-4D97-AF65-F5344CB8AC3E}">
        <p14:creationId xmlns:p14="http://schemas.microsoft.com/office/powerpoint/2010/main" val="23364485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35A3B-626D-0F87-A9B3-700AC29EE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81BBCA-0CD5-291C-4C13-C48F4DE90E1F}"/>
              </a:ext>
            </a:extLst>
          </p:cNvPr>
          <p:cNvSpPr>
            <a:spLocks noGrp="1"/>
          </p:cNvSpPr>
          <p:nvPr>
            <p:ph type="title"/>
          </p:nvPr>
        </p:nvSpPr>
        <p:spPr>
          <a:xfrm>
            <a:off x="728869" y="126586"/>
            <a:ext cx="10515600" cy="1325563"/>
          </a:xfrm>
        </p:spPr>
        <p:txBody>
          <a:bodyPr>
            <a:normAutofit/>
          </a:bodyPr>
          <a:lstStyle/>
          <a:p>
            <a:r>
              <a:rPr lang="en-US" sz="3600"/>
              <a:t>Overall NowCast AQI category agreement</a:t>
            </a:r>
          </a:p>
        </p:txBody>
      </p:sp>
      <p:sp>
        <p:nvSpPr>
          <p:cNvPr id="3" name="Content Placeholder 2">
            <a:extLst>
              <a:ext uri="{FF2B5EF4-FFF2-40B4-BE49-F238E27FC236}">
                <a16:creationId xmlns:a16="http://schemas.microsoft.com/office/drawing/2014/main" id="{9B8348C2-EC32-01C6-C272-408E456921BD}"/>
              </a:ext>
            </a:extLst>
          </p:cNvPr>
          <p:cNvSpPr>
            <a:spLocks noGrp="1"/>
          </p:cNvSpPr>
          <p:nvPr>
            <p:ph idx="1"/>
          </p:nvPr>
        </p:nvSpPr>
        <p:spPr>
          <a:xfrm>
            <a:off x="838200" y="1825625"/>
            <a:ext cx="2442882" cy="4351338"/>
          </a:xfrm>
        </p:spPr>
        <p:txBody>
          <a:bodyPr/>
          <a:lstStyle/>
          <a:p>
            <a:r>
              <a:rPr lang="en-US"/>
              <a:t>Overall agreement meets targets</a:t>
            </a:r>
          </a:p>
        </p:txBody>
      </p:sp>
      <p:sp>
        <p:nvSpPr>
          <p:cNvPr id="8" name="Rectangle 7">
            <a:extLst>
              <a:ext uri="{FF2B5EF4-FFF2-40B4-BE49-F238E27FC236}">
                <a16:creationId xmlns:a16="http://schemas.microsoft.com/office/drawing/2014/main" id="{4A02890D-AB23-42ED-8A38-FD8C4DEFD9CA}"/>
              </a:ext>
            </a:extLst>
          </p:cNvPr>
          <p:cNvSpPr/>
          <p:nvPr/>
        </p:nvSpPr>
        <p:spPr>
          <a:xfrm>
            <a:off x="122310" y="3690382"/>
            <a:ext cx="3809610" cy="283843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rPr>
              <a:t>Combined across all categories</a:t>
            </a:r>
          </a:p>
          <a:p>
            <a:pPr marL="285750" indent="-285750">
              <a:buFont typeface="Arial" panose="020B0604020202020204" pitchFamily="34" charset="0"/>
              <a:buChar char="•"/>
            </a:pPr>
            <a:r>
              <a:rPr lang="en-US">
                <a:solidFill>
                  <a:schemeClr val="tx1"/>
                </a:solidFill>
              </a:rPr>
              <a:t>+ 1 category must be ≤ 5% </a:t>
            </a:r>
          </a:p>
          <a:p>
            <a:pPr marL="742950" lvl="1" indent="-285750">
              <a:buFont typeface="Arial" panose="020B0604020202020204" pitchFamily="34" charset="0"/>
              <a:buChar char="•"/>
            </a:pPr>
            <a:r>
              <a:rPr lang="en-US">
                <a:solidFill>
                  <a:schemeClr val="tx1"/>
                </a:solidFill>
              </a:rPr>
              <a:t>- 1 category must be ≤ 5% </a:t>
            </a:r>
          </a:p>
          <a:p>
            <a:pPr marL="285750" indent="-285750">
              <a:buFont typeface="Arial" panose="020B0604020202020204" pitchFamily="34" charset="0"/>
              <a:buChar char="•"/>
            </a:pPr>
            <a:r>
              <a:rPr lang="en-US">
                <a:solidFill>
                  <a:schemeClr val="tx1"/>
                </a:solidFill>
              </a:rPr>
              <a:t>+ 2 categories must be ≤ 1% </a:t>
            </a:r>
          </a:p>
          <a:p>
            <a:pPr marL="742950" lvl="1" indent="-285750">
              <a:buFont typeface="Arial" panose="020B0604020202020204" pitchFamily="34" charset="0"/>
              <a:buChar char="•"/>
            </a:pPr>
            <a:r>
              <a:rPr lang="en-US">
                <a:solidFill>
                  <a:schemeClr val="tx1"/>
                </a:solidFill>
              </a:rPr>
              <a:t>- 2 categories must be ≤ 1% </a:t>
            </a:r>
          </a:p>
          <a:p>
            <a:pPr marL="285750" indent="-285750">
              <a:buFont typeface="Arial" panose="020B0604020202020204" pitchFamily="34" charset="0"/>
              <a:buChar char="•"/>
            </a:pPr>
            <a:r>
              <a:rPr lang="en-US">
                <a:solidFill>
                  <a:schemeClr val="tx1"/>
                </a:solidFill>
              </a:rPr>
              <a:t>+ (3 or more) categories must be approximately zero %</a:t>
            </a:r>
          </a:p>
          <a:p>
            <a:pPr marL="742950" lvl="1" indent="-285750">
              <a:buFont typeface="Arial" panose="020B0604020202020204" pitchFamily="34" charset="0"/>
              <a:buChar char="•"/>
            </a:pPr>
            <a:r>
              <a:rPr lang="en-US">
                <a:solidFill>
                  <a:schemeClr val="tx1"/>
                </a:solidFill>
              </a:rPr>
              <a:t>- (3 or more) categories must be approximately zero %</a:t>
            </a:r>
          </a:p>
          <a:p>
            <a:pPr marL="285750" indent="-285750">
              <a:buFont typeface="Arial" panose="020B0604020202020204" pitchFamily="34" charset="0"/>
              <a:buChar char="•"/>
            </a:pPr>
            <a:endParaRPr lang="en-US">
              <a:solidFill>
                <a:schemeClr val="tx1"/>
              </a:solidFill>
            </a:endParaRPr>
          </a:p>
        </p:txBody>
      </p:sp>
      <p:pic>
        <p:nvPicPr>
          <p:cNvPr id="1026" name="Picture 2" descr="Barplot showing that 90.14% of the time there is no difference between (sensor - airnow), 3.84% of the time there is 1 category underestimation, 5.33% of the time there is 1 category overestimation. And there is 0.29% or less multicategory over or underestimation.">
            <a:extLst>
              <a:ext uri="{FF2B5EF4-FFF2-40B4-BE49-F238E27FC236}">
                <a16:creationId xmlns:a16="http://schemas.microsoft.com/office/drawing/2014/main" id="{9E6CC093-DCC9-F7BB-06D2-0FC3F501B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282" y="1685925"/>
            <a:ext cx="7930718"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6F78014-070B-8264-BD7E-F4E9E83DC78B}"/>
              </a:ext>
            </a:extLst>
          </p:cNvPr>
          <p:cNvSpPr>
            <a:spLocks noGrp="1"/>
          </p:cNvSpPr>
          <p:nvPr>
            <p:ph type="sldNum" sz="quarter" idx="12"/>
          </p:nvPr>
        </p:nvSpPr>
        <p:spPr/>
        <p:txBody>
          <a:bodyPr/>
          <a:lstStyle/>
          <a:p>
            <a:fld id="{07775C0A-6478-4EC4-B91F-3EBE5A925727}" type="slidenum">
              <a:rPr lang="en-US" smtClean="0"/>
              <a:t>39</a:t>
            </a:fld>
            <a:endParaRPr lang="en-US"/>
          </a:p>
        </p:txBody>
      </p:sp>
    </p:spTree>
    <p:extLst>
      <p:ext uri="{BB962C8B-B14F-4D97-AF65-F5344CB8AC3E}">
        <p14:creationId xmlns:p14="http://schemas.microsoft.com/office/powerpoint/2010/main" val="1543597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33E-E946-62BD-69CD-259311962EBE}"/>
              </a:ext>
            </a:extLst>
          </p:cNvPr>
          <p:cNvSpPr>
            <a:spLocks noGrp="1"/>
          </p:cNvSpPr>
          <p:nvPr>
            <p:ph type="title"/>
          </p:nvPr>
        </p:nvSpPr>
        <p:spPr/>
        <p:txBody>
          <a:bodyPr/>
          <a:lstStyle/>
          <a:p>
            <a:r>
              <a:rPr lang="en-US" dirty="0">
                <a:solidFill>
                  <a:schemeClr val="accent1"/>
                </a:solidFill>
              </a:rPr>
              <a:t>Color coding</a:t>
            </a:r>
          </a:p>
        </p:txBody>
      </p:sp>
      <p:sp>
        <p:nvSpPr>
          <p:cNvPr id="7" name="TextBox 6">
            <a:extLst>
              <a:ext uri="{FF2B5EF4-FFF2-40B4-BE49-F238E27FC236}">
                <a16:creationId xmlns:a16="http://schemas.microsoft.com/office/drawing/2014/main" id="{D5679FBC-EA40-15ED-ED85-47146AE8D39B}"/>
              </a:ext>
            </a:extLst>
          </p:cNvPr>
          <p:cNvSpPr txBox="1"/>
          <p:nvPr/>
        </p:nvSpPr>
        <p:spPr>
          <a:xfrm>
            <a:off x="3120555" y="0"/>
            <a:ext cx="5894236" cy="338554"/>
          </a:xfrm>
          <a:prstGeom prst="rect">
            <a:avLst/>
          </a:prstGeom>
          <a:solidFill>
            <a:srgbClr val="0070C0"/>
          </a:solidFill>
        </p:spPr>
        <p:txBody>
          <a:bodyPr wrap="square" rtlCol="0">
            <a:spAutoFit/>
          </a:bodyPr>
          <a:lstStyle/>
          <a:p>
            <a:r>
              <a:rPr lang="en-US" sz="1600" b="1">
                <a:solidFill>
                  <a:schemeClr val="bg1"/>
                </a:solidFill>
              </a:rPr>
              <a:t>Informational slide only – do not include in actual submission</a:t>
            </a:r>
          </a:p>
        </p:txBody>
      </p:sp>
      <p:sp>
        <p:nvSpPr>
          <p:cNvPr id="4" name="Rectangle 3">
            <a:extLst>
              <a:ext uri="{FF2B5EF4-FFF2-40B4-BE49-F238E27FC236}">
                <a16:creationId xmlns:a16="http://schemas.microsoft.com/office/drawing/2014/main" id="{EA197ADC-E36A-8B29-AC12-D45F943A693C}"/>
              </a:ext>
            </a:extLst>
          </p:cNvPr>
          <p:cNvSpPr/>
          <p:nvPr/>
        </p:nvSpPr>
        <p:spPr>
          <a:xfrm>
            <a:off x="1292394" y="1977829"/>
            <a:ext cx="2479249" cy="203420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Suggestions for applicants filling in slides</a:t>
            </a:r>
          </a:p>
          <a:p>
            <a:pPr algn="ctr"/>
            <a:endParaRPr lang="en-US"/>
          </a:p>
          <a:p>
            <a:pPr algn="ctr"/>
            <a:r>
              <a:rPr lang="en-US"/>
              <a:t>Do not need to include in real submission slides</a:t>
            </a:r>
          </a:p>
        </p:txBody>
      </p:sp>
      <p:sp>
        <p:nvSpPr>
          <p:cNvPr id="5" name="Rectangle 4">
            <a:extLst>
              <a:ext uri="{FF2B5EF4-FFF2-40B4-BE49-F238E27FC236}">
                <a16:creationId xmlns:a16="http://schemas.microsoft.com/office/drawing/2014/main" id="{BAD8F736-7732-87E7-5D27-CCA62FF28DEF}"/>
              </a:ext>
            </a:extLst>
          </p:cNvPr>
          <p:cNvSpPr/>
          <p:nvPr/>
        </p:nvSpPr>
        <p:spPr>
          <a:xfrm>
            <a:off x="8108544" y="1892237"/>
            <a:ext cx="2546716" cy="220539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Information on target values and denotes the submission met the targets</a:t>
            </a:r>
          </a:p>
          <a:p>
            <a:pPr algn="ctr"/>
            <a:endParaRPr lang="en-US">
              <a:solidFill>
                <a:schemeClr val="tx1"/>
              </a:solidFill>
            </a:endParaRPr>
          </a:p>
          <a:p>
            <a:pPr algn="ctr"/>
            <a:r>
              <a:rPr lang="en-US">
                <a:solidFill>
                  <a:schemeClr val="tx1"/>
                </a:solidFill>
              </a:rPr>
              <a:t>Keep in real submission slides for easy interpretation</a:t>
            </a:r>
            <a:endParaRPr lang="en-US">
              <a:solidFill>
                <a:schemeClr val="tx1"/>
              </a:solidFill>
              <a:ea typeface="Calibri"/>
              <a:cs typeface="Calibri"/>
            </a:endParaRPr>
          </a:p>
        </p:txBody>
      </p:sp>
      <p:sp>
        <p:nvSpPr>
          <p:cNvPr id="6" name="TextBox 5">
            <a:extLst>
              <a:ext uri="{FF2B5EF4-FFF2-40B4-BE49-F238E27FC236}">
                <a16:creationId xmlns:a16="http://schemas.microsoft.com/office/drawing/2014/main" id="{6B7A4737-917E-8870-69E5-6CC40F51FE42}"/>
              </a:ext>
            </a:extLst>
          </p:cNvPr>
          <p:cNvSpPr txBox="1"/>
          <p:nvPr/>
        </p:nvSpPr>
        <p:spPr>
          <a:xfrm>
            <a:off x="4507474" y="2256269"/>
            <a:ext cx="2865238" cy="1477328"/>
          </a:xfrm>
          <a:prstGeom prst="rect">
            <a:avLst/>
          </a:prstGeom>
          <a:solidFill>
            <a:schemeClr val="accent6">
              <a:lumMod val="20000"/>
              <a:lumOff val="80000"/>
            </a:schemeClr>
          </a:solidFill>
        </p:spPr>
        <p:txBody>
          <a:bodyPr wrap="square" rtlCol="0">
            <a:spAutoFit/>
          </a:bodyPr>
          <a:lstStyle/>
          <a:p>
            <a:pPr algn="ctr"/>
            <a:r>
              <a:rPr lang="en-US"/>
              <a:t>Applicant’s notes on interpretation</a:t>
            </a:r>
          </a:p>
          <a:p>
            <a:pPr algn="ctr"/>
            <a:endParaRPr lang="en-US"/>
          </a:p>
          <a:p>
            <a:pPr algn="ctr"/>
            <a:r>
              <a:rPr lang="en-US"/>
              <a:t>Likely helpful to keep in submission slides</a:t>
            </a:r>
          </a:p>
        </p:txBody>
      </p:sp>
      <p:sp>
        <p:nvSpPr>
          <p:cNvPr id="8" name="Slide Number Placeholder 2">
            <a:extLst>
              <a:ext uri="{FF2B5EF4-FFF2-40B4-BE49-F238E27FC236}">
                <a16:creationId xmlns:a16="http://schemas.microsoft.com/office/drawing/2014/main" id="{335700E3-5729-C34D-F870-34D86195B5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9C3B4F-4B7B-9A4F-9F3C-3A4901A33979}" type="slidenum">
              <a:rPr lang="en-US" smtClean="0">
                <a:solidFill>
                  <a:schemeClr val="bg1"/>
                </a:solidFill>
              </a:rPr>
              <a:pPr/>
              <a:t>4</a:t>
            </a:fld>
            <a:endParaRPr lang="en-US">
              <a:solidFill>
                <a:schemeClr val="bg1"/>
              </a:solidFill>
            </a:endParaRPr>
          </a:p>
        </p:txBody>
      </p:sp>
      <p:sp>
        <p:nvSpPr>
          <p:cNvPr id="3" name="Slide Number Placeholder 2">
            <a:extLst>
              <a:ext uri="{FF2B5EF4-FFF2-40B4-BE49-F238E27FC236}">
                <a16:creationId xmlns:a16="http://schemas.microsoft.com/office/drawing/2014/main" id="{9CF98428-3709-0C04-CF69-C9879942EBE6}"/>
              </a:ext>
            </a:extLst>
          </p:cNvPr>
          <p:cNvSpPr>
            <a:spLocks noGrp="1"/>
          </p:cNvSpPr>
          <p:nvPr>
            <p:ph type="sldNum" sz="quarter" idx="12"/>
          </p:nvPr>
        </p:nvSpPr>
        <p:spPr/>
        <p:txBody>
          <a:bodyPr/>
          <a:lstStyle/>
          <a:p>
            <a:fld id="{07775C0A-6478-4EC4-B91F-3EBE5A925727}" type="slidenum">
              <a:rPr lang="en-US" smtClean="0"/>
              <a:t>4</a:t>
            </a:fld>
            <a:endParaRPr lang="en-US"/>
          </a:p>
        </p:txBody>
      </p:sp>
    </p:spTree>
    <p:extLst>
      <p:ext uri="{BB962C8B-B14F-4D97-AF65-F5344CB8AC3E}">
        <p14:creationId xmlns:p14="http://schemas.microsoft.com/office/powerpoint/2010/main" val="3465009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2D9C5-130C-701B-EAD8-6EA2EA720AC7}"/>
              </a:ext>
            </a:extLst>
          </p:cNvPr>
          <p:cNvSpPr>
            <a:spLocks noGrp="1"/>
          </p:cNvSpPr>
          <p:nvPr>
            <p:ph type="title"/>
          </p:nvPr>
        </p:nvSpPr>
        <p:spPr/>
        <p:txBody>
          <a:bodyPr>
            <a:normAutofit/>
          </a:bodyPr>
          <a:lstStyle/>
          <a:p>
            <a:r>
              <a:rPr lang="en-US" sz="3600" dirty="0"/>
              <a:t>Overall NowCast AQI category agreement–Tabular Results</a:t>
            </a:r>
          </a:p>
        </p:txBody>
      </p:sp>
      <p:sp>
        <p:nvSpPr>
          <p:cNvPr id="5" name="Content Placeholder 2">
            <a:extLst>
              <a:ext uri="{FF2B5EF4-FFF2-40B4-BE49-F238E27FC236}">
                <a16:creationId xmlns:a16="http://schemas.microsoft.com/office/drawing/2014/main" id="{B4CE50AD-08F2-1C91-1570-B21CFC3F5B04}"/>
              </a:ext>
            </a:extLst>
          </p:cNvPr>
          <p:cNvSpPr txBox="1">
            <a:spLocks/>
          </p:cNvSpPr>
          <p:nvPr/>
        </p:nvSpPr>
        <p:spPr>
          <a:xfrm>
            <a:off x="838200" y="1825625"/>
            <a:ext cx="244288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Overall agreement meets targets</a:t>
            </a:r>
          </a:p>
        </p:txBody>
      </p:sp>
      <p:graphicFrame>
        <p:nvGraphicFramePr>
          <p:cNvPr id="4" name="Content Placeholder 3">
            <a:extLst>
              <a:ext uri="{FF2B5EF4-FFF2-40B4-BE49-F238E27FC236}">
                <a16:creationId xmlns:a16="http://schemas.microsoft.com/office/drawing/2014/main" id="{1D904A17-4C79-F077-B3F7-61382B26D21C}"/>
              </a:ext>
            </a:extLst>
          </p:cNvPr>
          <p:cNvGraphicFramePr>
            <a:graphicFrameLocks noGrp="1"/>
          </p:cNvGraphicFramePr>
          <p:nvPr>
            <p:ph idx="1"/>
            <p:extLst>
              <p:ext uri="{D42A27DB-BD31-4B8C-83A1-F6EECF244321}">
                <p14:modId xmlns:p14="http://schemas.microsoft.com/office/powerpoint/2010/main" val="2963099762"/>
              </p:ext>
            </p:extLst>
          </p:nvPr>
        </p:nvGraphicFramePr>
        <p:xfrm>
          <a:off x="5695122" y="1825625"/>
          <a:ext cx="6072808" cy="3749040"/>
        </p:xfrm>
        <a:graphic>
          <a:graphicData uri="http://schemas.openxmlformats.org/drawingml/2006/table">
            <a:tbl>
              <a:tblPr firstRow="1" bandRow="1">
                <a:tableStyleId>{C083E6E3-FA7D-4D7B-A595-EF9225AFEA82}</a:tableStyleId>
              </a:tblPr>
              <a:tblGrid>
                <a:gridCol w="1894885">
                  <a:extLst>
                    <a:ext uri="{9D8B030D-6E8A-4147-A177-3AD203B41FA5}">
                      <a16:colId xmlns:a16="http://schemas.microsoft.com/office/drawing/2014/main" val="3487241008"/>
                    </a:ext>
                  </a:extLst>
                </a:gridCol>
                <a:gridCol w="2153653">
                  <a:extLst>
                    <a:ext uri="{9D8B030D-6E8A-4147-A177-3AD203B41FA5}">
                      <a16:colId xmlns:a16="http://schemas.microsoft.com/office/drawing/2014/main" val="4292178200"/>
                    </a:ext>
                  </a:extLst>
                </a:gridCol>
                <a:gridCol w="2024270">
                  <a:extLst>
                    <a:ext uri="{9D8B030D-6E8A-4147-A177-3AD203B41FA5}">
                      <a16:colId xmlns:a16="http://schemas.microsoft.com/office/drawing/2014/main" val="2943016111"/>
                    </a:ext>
                  </a:extLst>
                </a:gridCol>
              </a:tblGrid>
              <a:tr h="304428">
                <a:tc>
                  <a:txBody>
                    <a:bodyPr/>
                    <a:lstStyle/>
                    <a:p>
                      <a:pPr marL="0" algn="ctr" defTabSz="914400" rtl="0" eaLnBrk="1" latinLnBrk="0" hangingPunct="1"/>
                      <a:r>
                        <a:rPr lang="en-US" sz="1800" b="1" kern="1200">
                          <a:solidFill>
                            <a:schemeClr val="bg1"/>
                          </a:solidFill>
                          <a:latin typeface="+mn-lt"/>
                          <a:ea typeface="+mn-ea"/>
                          <a:cs typeface="+mn-cs"/>
                        </a:rPr>
                        <a:t>AQI category difference (Sensor X – Reference)</a:t>
                      </a:r>
                    </a:p>
                  </a:txBody>
                  <a:tcPr anchor="ctr">
                    <a:solidFill>
                      <a:schemeClr val="tx1"/>
                    </a:solidFill>
                  </a:tcPr>
                </a:tc>
                <a:tc>
                  <a:txBody>
                    <a:bodyPr/>
                    <a:lstStyle/>
                    <a:p>
                      <a:pPr marL="0" algn="ctr" defTabSz="914400" rtl="0" eaLnBrk="1" latinLnBrk="0" hangingPunct="1"/>
                      <a:r>
                        <a:rPr lang="en-US" sz="1800" b="1" kern="1200">
                          <a:solidFill>
                            <a:schemeClr val="bg1"/>
                          </a:solidFill>
                          <a:latin typeface="+mn-lt"/>
                          <a:ea typeface="+mn-ea"/>
                          <a:cs typeface="+mn-cs"/>
                        </a:rPr>
                        <a:t>Frequency of agreement or disagreement (%)</a:t>
                      </a:r>
                    </a:p>
                  </a:txBody>
                  <a:tcPr anchor="ctr">
                    <a:solidFill>
                      <a:schemeClr val="tx1"/>
                    </a:solidFill>
                  </a:tcPr>
                </a:tc>
                <a:tc>
                  <a:txBody>
                    <a:bodyPr/>
                    <a:lstStyle/>
                    <a:p>
                      <a:pPr marL="0" algn="ctr" defTabSz="914400" rtl="0" eaLnBrk="1" latinLnBrk="0" hangingPunct="1"/>
                      <a:r>
                        <a:rPr lang="en-US" sz="1800" b="1" kern="1200">
                          <a:solidFill>
                            <a:schemeClr val="bg1"/>
                          </a:solidFill>
                          <a:latin typeface="+mn-lt"/>
                          <a:ea typeface="+mn-ea"/>
                          <a:cs typeface="+mn-cs"/>
                        </a:rPr>
                        <a:t>Target (%)</a:t>
                      </a:r>
                    </a:p>
                  </a:txBody>
                  <a:tcPr anchor="ctr">
                    <a:solidFill>
                      <a:schemeClr val="tx1"/>
                    </a:solidFill>
                  </a:tcPr>
                </a:tc>
                <a:extLst>
                  <a:ext uri="{0D108BD9-81ED-4DB2-BD59-A6C34878D82A}">
                    <a16:rowId xmlns:a16="http://schemas.microsoft.com/office/drawing/2014/main" val="1328464298"/>
                  </a:ext>
                </a:extLst>
              </a:tr>
              <a:tr h="304428">
                <a:tc>
                  <a:txBody>
                    <a:bodyPr/>
                    <a:lstStyle/>
                    <a:p>
                      <a:pPr marL="0" algn="ctr" defTabSz="914400" rtl="0" eaLnBrk="1" latinLnBrk="0" hangingPunct="1"/>
                      <a:r>
                        <a:rPr lang="en-US" sz="1800" b="1" kern="1200">
                          <a:solidFill>
                            <a:schemeClr val="tx1"/>
                          </a:solidFill>
                          <a:latin typeface="+mn-lt"/>
                          <a:ea typeface="+mn-ea"/>
                          <a:cs typeface="+mn-cs"/>
                        </a:rPr>
                        <a:t>0</a:t>
                      </a:r>
                    </a:p>
                  </a:txBody>
                  <a:tcPr anchor="ctr">
                    <a:solidFill>
                      <a:schemeClr val="bg1"/>
                    </a:solidFill>
                  </a:tcPr>
                </a:tc>
                <a:tc>
                  <a:txBody>
                    <a:bodyPr/>
                    <a:lstStyle/>
                    <a:p>
                      <a:pPr marL="0" algn="ctr" defTabSz="914400" rtl="0" eaLnBrk="1" latinLnBrk="0" hangingPunct="1"/>
                      <a:r>
                        <a:rPr lang="en-US" sz="1800" b="1" kern="1200">
                          <a:solidFill>
                            <a:schemeClr val="tx1"/>
                          </a:solidFill>
                          <a:latin typeface="+mn-lt"/>
                          <a:ea typeface="+mn-ea"/>
                          <a:cs typeface="+mn-cs"/>
                        </a:rPr>
                        <a:t>90.14</a:t>
                      </a:r>
                    </a:p>
                  </a:txBody>
                  <a:tcPr anchor="ctr">
                    <a:solidFill>
                      <a:schemeClr val="accent2">
                        <a:lumMod val="20000"/>
                        <a:lumOff val="80000"/>
                      </a:schemeClr>
                    </a:solidFill>
                  </a:tcPr>
                </a:tc>
                <a:tc>
                  <a:txBody>
                    <a:bodyPr/>
                    <a:lstStyle/>
                    <a:p>
                      <a:pPr marL="0" algn="ctr" defTabSz="914400" rtl="0" eaLnBrk="1" latinLnBrk="0" hangingPunct="1"/>
                      <a:r>
                        <a:rPr lang="en-US" sz="1800" b="1" kern="1200">
                          <a:solidFill>
                            <a:schemeClr val="tx1"/>
                          </a:solidFill>
                          <a:latin typeface="+mn-lt"/>
                          <a:ea typeface="+mn-ea"/>
                          <a:cs typeface="+mn-cs"/>
                        </a:rPr>
                        <a:t>N/A</a:t>
                      </a:r>
                    </a:p>
                  </a:txBody>
                  <a:tcPr anchor="ctr">
                    <a:solidFill>
                      <a:schemeClr val="accent2">
                        <a:lumMod val="20000"/>
                        <a:lumOff val="80000"/>
                      </a:schemeClr>
                    </a:solidFill>
                  </a:tcPr>
                </a:tc>
                <a:extLst>
                  <a:ext uri="{0D108BD9-81ED-4DB2-BD59-A6C34878D82A}">
                    <a16:rowId xmlns:a16="http://schemas.microsoft.com/office/drawing/2014/main" val="3621002833"/>
                  </a:ext>
                </a:extLst>
              </a:tr>
              <a:tr h="304428">
                <a:tc>
                  <a:txBody>
                    <a:bodyPr/>
                    <a:lstStyle/>
                    <a:p>
                      <a:pPr marL="0" algn="ctr" defTabSz="914400" rtl="0" eaLnBrk="1" latinLnBrk="0" hangingPunct="1"/>
                      <a:r>
                        <a:rPr lang="en-US" sz="1800" b="1" kern="1200">
                          <a:solidFill>
                            <a:schemeClr val="tx1"/>
                          </a:solidFill>
                          <a:latin typeface="+mn-lt"/>
                          <a:ea typeface="+mn-ea"/>
                          <a:cs typeface="+mn-cs"/>
                        </a:rPr>
                        <a:t>+1</a:t>
                      </a:r>
                    </a:p>
                  </a:txBody>
                  <a:tcPr anchor="ctr">
                    <a:solidFill>
                      <a:schemeClr val="bg1"/>
                    </a:solidFill>
                  </a:tcPr>
                </a:tc>
                <a:tc>
                  <a:txBody>
                    <a:bodyPr/>
                    <a:lstStyle/>
                    <a:p>
                      <a:pPr marL="0" algn="ctr" defTabSz="914400" rtl="0" eaLnBrk="1" latinLnBrk="0" hangingPunct="1"/>
                      <a:r>
                        <a:rPr lang="en-US" sz="1800" b="1" kern="1200">
                          <a:solidFill>
                            <a:schemeClr val="tx1"/>
                          </a:solidFill>
                          <a:latin typeface="+mn-lt"/>
                          <a:ea typeface="+mn-ea"/>
                          <a:cs typeface="+mn-cs"/>
                        </a:rPr>
                        <a:t>5.33</a:t>
                      </a:r>
                    </a:p>
                  </a:txBody>
                  <a:tcPr anchor="ctr">
                    <a:noFill/>
                  </a:tcPr>
                </a:tc>
                <a:tc>
                  <a:txBody>
                    <a:bodyPr/>
                    <a:lstStyle/>
                    <a:p>
                      <a:pPr marL="0" algn="ctr" defTabSz="914400" rtl="0" eaLnBrk="1" latinLnBrk="0" hangingPunct="1"/>
                      <a:r>
                        <a:rPr lang="en-US" sz="1800" b="1" kern="1200">
                          <a:solidFill>
                            <a:schemeClr val="tx1"/>
                          </a:solidFill>
                          <a:latin typeface="+mn-lt"/>
                          <a:ea typeface="+mn-ea"/>
                          <a:cs typeface="+mn-cs"/>
                        </a:rPr>
                        <a:t>≤5</a:t>
                      </a:r>
                    </a:p>
                  </a:txBody>
                  <a:tcPr anchor="ctr">
                    <a:solidFill>
                      <a:schemeClr val="accent2">
                        <a:lumMod val="20000"/>
                        <a:lumOff val="80000"/>
                      </a:schemeClr>
                    </a:solidFill>
                  </a:tcPr>
                </a:tc>
                <a:extLst>
                  <a:ext uri="{0D108BD9-81ED-4DB2-BD59-A6C34878D82A}">
                    <a16:rowId xmlns:a16="http://schemas.microsoft.com/office/drawing/2014/main" val="1522702698"/>
                  </a:ext>
                </a:extLst>
              </a:tr>
              <a:tr h="304428">
                <a:tc>
                  <a:txBody>
                    <a:bodyPr/>
                    <a:lstStyle/>
                    <a:p>
                      <a:pPr marL="0" algn="ctr" defTabSz="914400" rtl="0" eaLnBrk="1" latinLnBrk="0" hangingPunct="1"/>
                      <a:r>
                        <a:rPr lang="en-US" sz="1800" b="1" kern="1200">
                          <a:solidFill>
                            <a:schemeClr val="tx1"/>
                          </a:solidFill>
                          <a:latin typeface="+mn-lt"/>
                          <a:ea typeface="+mn-ea"/>
                          <a:cs typeface="+mn-cs"/>
                        </a:rPr>
                        <a:t>-1</a:t>
                      </a:r>
                    </a:p>
                  </a:txBody>
                  <a:tcPr anchor="ctr">
                    <a:solidFill>
                      <a:schemeClr val="bg1"/>
                    </a:solidFill>
                  </a:tcPr>
                </a:tc>
                <a:tc>
                  <a:txBody>
                    <a:bodyPr/>
                    <a:lstStyle/>
                    <a:p>
                      <a:pPr marL="0" algn="ctr" defTabSz="914400" rtl="0" eaLnBrk="1" latinLnBrk="0" hangingPunct="1"/>
                      <a:r>
                        <a:rPr lang="en-US" sz="1800" b="1" kern="1200">
                          <a:solidFill>
                            <a:schemeClr val="tx1"/>
                          </a:solidFill>
                          <a:latin typeface="+mn-lt"/>
                          <a:ea typeface="+mn-ea"/>
                          <a:cs typeface="+mn-cs"/>
                        </a:rPr>
                        <a:t>3.84</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≤5</a:t>
                      </a:r>
                    </a:p>
                  </a:txBody>
                  <a:tcPr anchor="ctr">
                    <a:solidFill>
                      <a:schemeClr val="accent2">
                        <a:lumMod val="20000"/>
                        <a:lumOff val="80000"/>
                      </a:schemeClr>
                    </a:solidFill>
                  </a:tcPr>
                </a:tc>
                <a:extLst>
                  <a:ext uri="{0D108BD9-81ED-4DB2-BD59-A6C34878D82A}">
                    <a16:rowId xmlns:a16="http://schemas.microsoft.com/office/drawing/2014/main" val="3995648563"/>
                  </a:ext>
                </a:extLst>
              </a:tr>
              <a:tr h="304428">
                <a:tc>
                  <a:txBody>
                    <a:bodyPr/>
                    <a:lstStyle/>
                    <a:p>
                      <a:pPr marL="0" algn="ctr" defTabSz="914400" rtl="0" eaLnBrk="1" latinLnBrk="0" hangingPunct="1"/>
                      <a:r>
                        <a:rPr lang="en-US" sz="1800" b="1" kern="1200">
                          <a:solidFill>
                            <a:schemeClr val="tx1"/>
                          </a:solidFill>
                          <a:latin typeface="+mn-lt"/>
                          <a:ea typeface="+mn-ea"/>
                          <a:cs typeface="+mn-cs"/>
                        </a:rPr>
                        <a:t>+2</a:t>
                      </a:r>
                    </a:p>
                  </a:txBody>
                  <a:tcPr anchor="ctr">
                    <a:solidFill>
                      <a:schemeClr val="bg1"/>
                    </a:solidFill>
                  </a:tcPr>
                </a:tc>
                <a:tc>
                  <a:txBody>
                    <a:bodyPr/>
                    <a:lstStyle/>
                    <a:p>
                      <a:pPr marL="0" algn="ctr" defTabSz="914400" rtl="0" eaLnBrk="1" latinLnBrk="0" hangingPunct="1"/>
                      <a:r>
                        <a:rPr lang="en-US" sz="1800" b="1" kern="1200">
                          <a:solidFill>
                            <a:schemeClr val="tx1"/>
                          </a:solidFill>
                          <a:latin typeface="+mn-lt"/>
                          <a:ea typeface="+mn-ea"/>
                          <a:cs typeface="+mn-cs"/>
                        </a:rPr>
                        <a:t>0.29</a:t>
                      </a:r>
                    </a:p>
                  </a:txBody>
                  <a:tcPr anchor="ctr">
                    <a:solidFill>
                      <a:schemeClr val="accent2">
                        <a:lumMod val="20000"/>
                        <a:lumOff val="80000"/>
                      </a:schemeClr>
                    </a:solidFill>
                  </a:tcPr>
                </a:tc>
                <a:tc>
                  <a:txBody>
                    <a:bodyPr/>
                    <a:lstStyle/>
                    <a:p>
                      <a:pPr marL="0" algn="ctr" defTabSz="914400" rtl="0" eaLnBrk="1" latinLnBrk="0" hangingPunct="1"/>
                      <a:r>
                        <a:rPr lang="en-US" sz="1800" b="1" kern="1200">
                          <a:solidFill>
                            <a:schemeClr val="tx1"/>
                          </a:solidFill>
                          <a:latin typeface="+mn-lt"/>
                          <a:ea typeface="+mn-ea"/>
                          <a:cs typeface="+mn-cs"/>
                        </a:rPr>
                        <a:t>≤1</a:t>
                      </a:r>
                    </a:p>
                  </a:txBody>
                  <a:tcPr anchor="ctr">
                    <a:solidFill>
                      <a:schemeClr val="accent2">
                        <a:lumMod val="20000"/>
                        <a:lumOff val="80000"/>
                      </a:schemeClr>
                    </a:solidFill>
                  </a:tcPr>
                </a:tc>
                <a:extLst>
                  <a:ext uri="{0D108BD9-81ED-4DB2-BD59-A6C34878D82A}">
                    <a16:rowId xmlns:a16="http://schemas.microsoft.com/office/drawing/2014/main" val="2798035470"/>
                  </a:ext>
                </a:extLst>
              </a:tr>
              <a:tr h="304428">
                <a:tc>
                  <a:txBody>
                    <a:bodyPr/>
                    <a:lstStyle/>
                    <a:p>
                      <a:pPr marL="0" algn="ctr" defTabSz="914400" rtl="0" eaLnBrk="1" latinLnBrk="0" hangingPunct="1"/>
                      <a:r>
                        <a:rPr lang="en-US" sz="1800" b="1" kern="1200">
                          <a:solidFill>
                            <a:schemeClr val="tx1"/>
                          </a:solidFill>
                          <a:latin typeface="+mn-lt"/>
                          <a:ea typeface="+mn-ea"/>
                          <a:cs typeface="+mn-cs"/>
                        </a:rPr>
                        <a:t>-2</a:t>
                      </a:r>
                    </a:p>
                  </a:txBody>
                  <a:tcPr anchor="ctr">
                    <a:solidFill>
                      <a:schemeClr val="bg1"/>
                    </a:solidFill>
                  </a:tcPr>
                </a:tc>
                <a:tc>
                  <a:txBody>
                    <a:bodyPr/>
                    <a:lstStyle/>
                    <a:p>
                      <a:pPr marL="0" algn="ctr" defTabSz="914400" rtl="0" eaLnBrk="1" latinLnBrk="0" hangingPunct="1"/>
                      <a:r>
                        <a:rPr lang="en-US" sz="1800" b="1" kern="1200">
                          <a:solidFill>
                            <a:schemeClr val="tx1"/>
                          </a:solidFill>
                          <a:latin typeface="+mn-lt"/>
                          <a:ea typeface="+mn-ea"/>
                          <a:cs typeface="+mn-cs"/>
                        </a:rPr>
                        <a:t>0.02</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≤1</a:t>
                      </a:r>
                    </a:p>
                  </a:txBody>
                  <a:tcPr anchor="ctr">
                    <a:solidFill>
                      <a:schemeClr val="accent2">
                        <a:lumMod val="20000"/>
                        <a:lumOff val="80000"/>
                      </a:schemeClr>
                    </a:solidFill>
                  </a:tcPr>
                </a:tc>
                <a:extLst>
                  <a:ext uri="{0D108BD9-81ED-4DB2-BD59-A6C34878D82A}">
                    <a16:rowId xmlns:a16="http://schemas.microsoft.com/office/drawing/2014/main" val="3336431548"/>
                  </a:ext>
                </a:extLst>
              </a:tr>
              <a:tr h="304428">
                <a:tc>
                  <a:txBody>
                    <a:bodyPr/>
                    <a:lstStyle/>
                    <a:p>
                      <a:pPr marL="0" algn="ctr" defTabSz="914400" rtl="0" eaLnBrk="1" latinLnBrk="0" hangingPunct="1"/>
                      <a:r>
                        <a:rPr lang="en-US" sz="1800" b="1" kern="1200">
                          <a:solidFill>
                            <a:schemeClr val="tx1"/>
                          </a:solidFill>
                          <a:latin typeface="+mn-lt"/>
                          <a:ea typeface="+mn-ea"/>
                          <a:cs typeface="+mn-cs"/>
                        </a:rPr>
                        <a:t>+3 or more</a:t>
                      </a:r>
                    </a:p>
                  </a:txBody>
                  <a:tcPr anchor="ctr">
                    <a:solidFill>
                      <a:schemeClr val="bg1"/>
                    </a:solidFill>
                  </a:tcPr>
                </a:tc>
                <a:tc>
                  <a:txBody>
                    <a:bodyPr/>
                    <a:lstStyle/>
                    <a:p>
                      <a:pPr marL="0" algn="ctr" defTabSz="914400" rtl="0" eaLnBrk="1" latinLnBrk="0" hangingPunct="1"/>
                      <a:r>
                        <a:rPr lang="en-US" sz="1800" b="1" kern="1200">
                          <a:solidFill>
                            <a:schemeClr val="tx1"/>
                          </a:solidFill>
                          <a:latin typeface="+mn-lt"/>
                          <a:ea typeface="+mn-ea"/>
                          <a:cs typeface="+mn-cs"/>
                        </a:rPr>
                        <a:t>0.37</a:t>
                      </a:r>
                    </a:p>
                  </a:txBody>
                  <a:tcPr anchor="ctr">
                    <a:solidFill>
                      <a:schemeClr val="accent2">
                        <a:lumMod val="20000"/>
                        <a:lumOff val="80000"/>
                      </a:schemeClr>
                    </a:solidFill>
                  </a:tcPr>
                </a:tc>
                <a:tc>
                  <a:txBody>
                    <a:bodyPr/>
                    <a:lstStyle/>
                    <a:p>
                      <a:pPr marL="0" algn="ctr" defTabSz="914400" rtl="0" eaLnBrk="1" latinLnBrk="0" hangingPunct="1"/>
                      <a:r>
                        <a:rPr lang="en-US" sz="1800" b="1" kern="1200">
                          <a:solidFill>
                            <a:schemeClr val="tx1"/>
                          </a:solidFill>
                          <a:latin typeface="+mn-lt"/>
                          <a:ea typeface="+mn-ea"/>
                          <a:cs typeface="+mn-cs"/>
                        </a:rPr>
                        <a:t>~0</a:t>
                      </a:r>
                    </a:p>
                  </a:txBody>
                  <a:tcPr anchor="ctr">
                    <a:solidFill>
                      <a:schemeClr val="accent2">
                        <a:lumMod val="20000"/>
                        <a:lumOff val="80000"/>
                      </a:schemeClr>
                    </a:solidFill>
                  </a:tcPr>
                </a:tc>
                <a:extLst>
                  <a:ext uri="{0D108BD9-81ED-4DB2-BD59-A6C34878D82A}">
                    <a16:rowId xmlns:a16="http://schemas.microsoft.com/office/drawing/2014/main" val="3825406355"/>
                  </a:ext>
                </a:extLst>
              </a:tr>
              <a:tr h="304428">
                <a:tc>
                  <a:txBody>
                    <a:bodyPr/>
                    <a:lstStyle/>
                    <a:p>
                      <a:pPr marL="0" algn="ctr" defTabSz="914400" rtl="0" eaLnBrk="1" latinLnBrk="0" hangingPunct="1"/>
                      <a:r>
                        <a:rPr lang="en-US" sz="1800" b="1" kern="1200">
                          <a:solidFill>
                            <a:schemeClr val="tx1"/>
                          </a:solidFill>
                          <a:latin typeface="+mn-lt"/>
                          <a:ea typeface="+mn-ea"/>
                          <a:cs typeface="+mn-cs"/>
                        </a:rPr>
                        <a:t>-3</a:t>
                      </a:r>
                    </a:p>
                  </a:txBody>
                  <a:tcPr anchor="ctr">
                    <a:solidFill>
                      <a:schemeClr val="bg1"/>
                    </a:solidFill>
                  </a:tcPr>
                </a:tc>
                <a:tc>
                  <a:txBody>
                    <a:bodyPr/>
                    <a:lstStyle/>
                    <a:p>
                      <a:pPr marL="0" algn="ctr" defTabSz="914400" rtl="0" eaLnBrk="1" latinLnBrk="0" hangingPunct="1"/>
                      <a:r>
                        <a:rPr lang="en-US" sz="1800" b="1" kern="1200">
                          <a:solidFill>
                            <a:schemeClr val="tx1"/>
                          </a:solidFill>
                          <a:latin typeface="+mn-lt"/>
                          <a:ea typeface="+mn-ea"/>
                          <a:cs typeface="+mn-cs"/>
                        </a:rPr>
                        <a:t>0.01</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latin typeface="+mn-lt"/>
                          <a:ea typeface="+mn-ea"/>
                          <a:cs typeface="+mn-cs"/>
                        </a:rPr>
                        <a:t>~0</a:t>
                      </a:r>
                    </a:p>
                  </a:txBody>
                  <a:tcPr anchor="ctr">
                    <a:solidFill>
                      <a:schemeClr val="accent2">
                        <a:lumMod val="20000"/>
                        <a:lumOff val="80000"/>
                      </a:schemeClr>
                    </a:solidFill>
                  </a:tcPr>
                </a:tc>
                <a:extLst>
                  <a:ext uri="{0D108BD9-81ED-4DB2-BD59-A6C34878D82A}">
                    <a16:rowId xmlns:a16="http://schemas.microsoft.com/office/drawing/2014/main" val="655213292"/>
                  </a:ext>
                </a:extLst>
              </a:tr>
            </a:tbl>
          </a:graphicData>
        </a:graphic>
      </p:graphicFrame>
      <p:sp>
        <p:nvSpPr>
          <p:cNvPr id="8" name="Rectangle 7">
            <a:extLst>
              <a:ext uri="{FF2B5EF4-FFF2-40B4-BE49-F238E27FC236}">
                <a16:creationId xmlns:a16="http://schemas.microsoft.com/office/drawing/2014/main" id="{8608CD38-E4D3-1671-64C5-3317AD6F059B}"/>
              </a:ext>
            </a:extLst>
          </p:cNvPr>
          <p:cNvSpPr/>
          <p:nvPr/>
        </p:nvSpPr>
        <p:spPr>
          <a:xfrm>
            <a:off x="668963" y="3650626"/>
            <a:ext cx="3809610" cy="283843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rPr>
              <a:t>Combined across all categories</a:t>
            </a:r>
          </a:p>
          <a:p>
            <a:pPr marL="285750" indent="-285750">
              <a:buFont typeface="Arial" panose="020B0604020202020204" pitchFamily="34" charset="0"/>
              <a:buChar char="•"/>
            </a:pPr>
            <a:r>
              <a:rPr lang="en-US">
                <a:solidFill>
                  <a:schemeClr val="tx1"/>
                </a:solidFill>
              </a:rPr>
              <a:t>+ 1 category must be ≤ 5% </a:t>
            </a:r>
          </a:p>
          <a:p>
            <a:pPr marL="742950" lvl="1" indent="-285750">
              <a:buFont typeface="Arial" panose="020B0604020202020204" pitchFamily="34" charset="0"/>
              <a:buChar char="•"/>
            </a:pPr>
            <a:r>
              <a:rPr lang="en-US">
                <a:solidFill>
                  <a:schemeClr val="tx1"/>
                </a:solidFill>
              </a:rPr>
              <a:t>- 1 category must be ≤ 5% </a:t>
            </a:r>
          </a:p>
          <a:p>
            <a:pPr marL="285750" indent="-285750">
              <a:buFont typeface="Arial" panose="020B0604020202020204" pitchFamily="34" charset="0"/>
              <a:buChar char="•"/>
            </a:pPr>
            <a:r>
              <a:rPr lang="en-US">
                <a:solidFill>
                  <a:schemeClr val="tx1"/>
                </a:solidFill>
              </a:rPr>
              <a:t>+ 2 categories must be ≤ 1% </a:t>
            </a:r>
          </a:p>
          <a:p>
            <a:pPr marL="742950" lvl="1" indent="-285750">
              <a:buFont typeface="Arial" panose="020B0604020202020204" pitchFamily="34" charset="0"/>
              <a:buChar char="•"/>
            </a:pPr>
            <a:r>
              <a:rPr lang="en-US">
                <a:solidFill>
                  <a:schemeClr val="tx1"/>
                </a:solidFill>
              </a:rPr>
              <a:t>- 2 categories must be ≤ 1% </a:t>
            </a:r>
          </a:p>
          <a:p>
            <a:pPr marL="285750" indent="-285750">
              <a:buFont typeface="Arial" panose="020B0604020202020204" pitchFamily="34" charset="0"/>
              <a:buChar char="•"/>
            </a:pPr>
            <a:r>
              <a:rPr lang="en-US">
                <a:solidFill>
                  <a:schemeClr val="tx1"/>
                </a:solidFill>
              </a:rPr>
              <a:t>+ (3 or more) categories must be approximately zero %</a:t>
            </a:r>
          </a:p>
          <a:p>
            <a:pPr marL="742950" lvl="1" indent="-285750">
              <a:buFont typeface="Arial" panose="020B0604020202020204" pitchFamily="34" charset="0"/>
              <a:buChar char="•"/>
            </a:pPr>
            <a:r>
              <a:rPr lang="en-US">
                <a:solidFill>
                  <a:schemeClr val="tx1"/>
                </a:solidFill>
              </a:rPr>
              <a:t>- (3 or more) categories must be approximately zero %</a:t>
            </a:r>
          </a:p>
          <a:p>
            <a:pPr marL="285750" indent="-285750">
              <a:buFont typeface="Arial" panose="020B0604020202020204" pitchFamily="34" charset="0"/>
              <a:buChar char="•"/>
            </a:pPr>
            <a:endParaRPr lang="en-US">
              <a:solidFill>
                <a:schemeClr val="tx1"/>
              </a:solidFill>
            </a:endParaRPr>
          </a:p>
        </p:txBody>
      </p:sp>
      <p:sp>
        <p:nvSpPr>
          <p:cNvPr id="9" name="Rectangle 8">
            <a:extLst>
              <a:ext uri="{FF2B5EF4-FFF2-40B4-BE49-F238E27FC236}">
                <a16:creationId xmlns:a16="http://schemas.microsoft.com/office/drawing/2014/main" id="{2BB6A63C-7E75-EE6B-905D-39C8E89E62D7}"/>
              </a:ext>
            </a:extLst>
          </p:cNvPr>
          <p:cNvSpPr/>
          <p:nvPr/>
        </p:nvSpPr>
        <p:spPr>
          <a:xfrm rot="10800000" flipV="1">
            <a:off x="3607496" y="2463522"/>
            <a:ext cx="2001225" cy="8874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Shading shows meeting the target</a:t>
            </a:r>
            <a:endParaRPr lang="en-US" b="1" u="sng" dirty="0">
              <a:solidFill>
                <a:schemeClr val="tx1"/>
              </a:solidFill>
            </a:endParaRPr>
          </a:p>
        </p:txBody>
      </p:sp>
      <p:sp>
        <p:nvSpPr>
          <p:cNvPr id="6" name="Slide Number Placeholder 5">
            <a:extLst>
              <a:ext uri="{FF2B5EF4-FFF2-40B4-BE49-F238E27FC236}">
                <a16:creationId xmlns:a16="http://schemas.microsoft.com/office/drawing/2014/main" id="{F48F6967-EF75-85BE-07E0-B158923FA59B}"/>
              </a:ext>
            </a:extLst>
          </p:cNvPr>
          <p:cNvSpPr>
            <a:spLocks noGrp="1"/>
          </p:cNvSpPr>
          <p:nvPr>
            <p:ph type="sldNum" sz="quarter" idx="12"/>
          </p:nvPr>
        </p:nvSpPr>
        <p:spPr/>
        <p:txBody>
          <a:bodyPr/>
          <a:lstStyle/>
          <a:p>
            <a:fld id="{07775C0A-6478-4EC4-B91F-3EBE5A925727}" type="slidenum">
              <a:rPr lang="en-US" smtClean="0"/>
              <a:t>40</a:t>
            </a:fld>
            <a:endParaRPr lang="en-US"/>
          </a:p>
        </p:txBody>
      </p:sp>
    </p:spTree>
    <p:extLst>
      <p:ext uri="{BB962C8B-B14F-4D97-AF65-F5344CB8AC3E}">
        <p14:creationId xmlns:p14="http://schemas.microsoft.com/office/powerpoint/2010/main" val="3687842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C55E0-B395-9936-2C2A-014AE15B616A}"/>
              </a:ext>
            </a:extLst>
          </p:cNvPr>
          <p:cNvSpPr>
            <a:spLocks noGrp="1"/>
          </p:cNvSpPr>
          <p:nvPr>
            <p:ph type="title"/>
          </p:nvPr>
        </p:nvSpPr>
        <p:spPr/>
        <p:txBody>
          <a:bodyPr>
            <a:normAutofit/>
          </a:bodyPr>
          <a:lstStyle/>
          <a:p>
            <a:r>
              <a:rPr lang="en-US" sz="3600" dirty="0"/>
              <a:t>Justification for missed NowCast AQI category targets</a:t>
            </a:r>
          </a:p>
        </p:txBody>
      </p:sp>
      <p:sp>
        <p:nvSpPr>
          <p:cNvPr id="3" name="Content Placeholder 2">
            <a:extLst>
              <a:ext uri="{FF2B5EF4-FFF2-40B4-BE49-F238E27FC236}">
                <a16:creationId xmlns:a16="http://schemas.microsoft.com/office/drawing/2014/main" id="{6882A5C9-CCE3-F0B8-DB8F-2AC09D49F680}"/>
              </a:ext>
            </a:extLst>
          </p:cNvPr>
          <p:cNvSpPr>
            <a:spLocks noGrp="1"/>
          </p:cNvSpPr>
          <p:nvPr>
            <p:ph idx="1"/>
          </p:nvPr>
        </p:nvSpPr>
        <p:spPr/>
        <p:txBody>
          <a:bodyPr vert="horz" lIns="91440" tIns="45720" rIns="91440" bIns="45720" rtlCol="0" anchor="t">
            <a:normAutofit/>
          </a:bodyPr>
          <a:lstStyle/>
          <a:p>
            <a:r>
              <a:rPr lang="en-US" dirty="0">
                <a:ea typeface="Calibri"/>
                <a:cs typeface="Calibri"/>
              </a:rPr>
              <a:t>Strong underestimation in the hazardous category was due to a single sensor</a:t>
            </a:r>
          </a:p>
          <a:p>
            <a:r>
              <a:rPr lang="en-US" dirty="0">
                <a:ea typeface="Calibri"/>
                <a:cs typeface="Calibri"/>
              </a:rPr>
              <a:t> 5.33% overestimation overall is mostly due to sensors slightly overestimating near the break</a:t>
            </a:r>
          </a:p>
        </p:txBody>
      </p:sp>
      <p:sp>
        <p:nvSpPr>
          <p:cNvPr id="5" name="Slide Number Placeholder 4">
            <a:extLst>
              <a:ext uri="{FF2B5EF4-FFF2-40B4-BE49-F238E27FC236}">
                <a16:creationId xmlns:a16="http://schemas.microsoft.com/office/drawing/2014/main" id="{1FAA3D8B-15A3-D84C-6996-CB6387F8729E}"/>
              </a:ext>
            </a:extLst>
          </p:cNvPr>
          <p:cNvSpPr>
            <a:spLocks noGrp="1"/>
          </p:cNvSpPr>
          <p:nvPr>
            <p:ph type="sldNum" sz="quarter" idx="12"/>
          </p:nvPr>
        </p:nvSpPr>
        <p:spPr/>
        <p:txBody>
          <a:bodyPr/>
          <a:lstStyle/>
          <a:p>
            <a:fld id="{07775C0A-6478-4EC4-B91F-3EBE5A925727}" type="slidenum">
              <a:rPr lang="en-US" smtClean="0"/>
              <a:t>41</a:t>
            </a:fld>
            <a:endParaRPr lang="en-US"/>
          </a:p>
        </p:txBody>
      </p:sp>
    </p:spTree>
    <p:extLst>
      <p:ext uri="{BB962C8B-B14F-4D97-AF65-F5344CB8AC3E}">
        <p14:creationId xmlns:p14="http://schemas.microsoft.com/office/powerpoint/2010/main" val="3489598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5EDFCD0-D714-18AF-2E6F-4DEF4091F475}"/>
              </a:ext>
            </a:extLst>
          </p:cNvPr>
          <p:cNvSpPr txBox="1"/>
          <p:nvPr/>
        </p:nvSpPr>
        <p:spPr>
          <a:xfrm>
            <a:off x="3300984" y="-6350"/>
            <a:ext cx="5871591" cy="338554"/>
          </a:xfrm>
          <a:prstGeom prst="rect">
            <a:avLst/>
          </a:prstGeom>
          <a:solidFill>
            <a:srgbClr val="0070C0"/>
          </a:solidFill>
        </p:spPr>
        <p:txBody>
          <a:bodyPr wrap="square" rtlCol="0">
            <a:spAutoFit/>
          </a:bodyPr>
          <a:lstStyle/>
          <a:p>
            <a:r>
              <a:rPr lang="en-US" sz="1600" b="1" dirty="0">
                <a:solidFill>
                  <a:schemeClr val="bg1"/>
                </a:solidFill>
              </a:rPr>
              <a:t>Informational slide only – do not include in actual submission</a:t>
            </a:r>
          </a:p>
        </p:txBody>
      </p:sp>
      <p:sp>
        <p:nvSpPr>
          <p:cNvPr id="2" name="Title 1">
            <a:extLst>
              <a:ext uri="{FF2B5EF4-FFF2-40B4-BE49-F238E27FC236}">
                <a16:creationId xmlns:a16="http://schemas.microsoft.com/office/drawing/2014/main" id="{38C193D4-49FE-2642-A175-E741EF061247}"/>
              </a:ext>
            </a:extLst>
          </p:cNvPr>
          <p:cNvSpPr txBox="1">
            <a:spLocks noGrp="1"/>
          </p:cNvSpPr>
          <p:nvPr>
            <p:ph type="title" idx="4294967295"/>
          </p:nvPr>
        </p:nvSpPr>
        <p:spPr>
          <a:xfrm>
            <a:off x="6596503" y="1718396"/>
            <a:ext cx="4732986"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Contact Info: </a:t>
            </a:r>
            <a:r>
              <a:rPr kumimoji="0" lang="en-US" sz="2000" b="0" i="0" u="sng" strike="noStrike" kern="1200" cap="none" spc="0" normalizeH="0" baseline="0" noProof="0" dirty="0">
                <a:ln>
                  <a:noFill/>
                </a:ln>
                <a:solidFill>
                  <a:schemeClr val="tx1"/>
                </a:solidFill>
                <a:effectLst/>
                <a:uLnTx/>
                <a:uFillTx/>
                <a:latin typeface="+mn-lt"/>
                <a:ea typeface="+mn-ea"/>
                <a:cs typeface="+mn-cs"/>
                <a:hlinkClick r:id="rId2"/>
              </a:rPr>
              <a:t>firesmokemap@epa.gov</a:t>
            </a:r>
            <a:endParaRPr kumimoji="0" lang="en-US" sz="2000" b="0" i="0" u="none" strike="noStrike" kern="1200" cap="none" spc="0" normalizeH="0" baseline="0" noProof="0" dirty="0">
              <a:ln>
                <a:noFill/>
              </a:ln>
              <a:solidFill>
                <a:schemeClr val="tx1"/>
              </a:solidFill>
              <a:effectLst/>
              <a:uLnTx/>
              <a:uFillTx/>
              <a:latin typeface="+mn-lt"/>
              <a:ea typeface="Calibri"/>
              <a:cs typeface="Calibri"/>
            </a:endParaRPr>
          </a:p>
        </p:txBody>
      </p:sp>
      <p:sp>
        <p:nvSpPr>
          <p:cNvPr id="5" name="TextBox 4">
            <a:extLst>
              <a:ext uri="{FF2B5EF4-FFF2-40B4-BE49-F238E27FC236}">
                <a16:creationId xmlns:a16="http://schemas.microsoft.com/office/drawing/2014/main" id="{59DD106A-E2A8-1542-221C-32CD1D22156C}"/>
              </a:ext>
            </a:extLst>
          </p:cNvPr>
          <p:cNvSpPr txBox="1"/>
          <p:nvPr/>
        </p:nvSpPr>
        <p:spPr>
          <a:xfrm>
            <a:off x="5790744" y="3018765"/>
            <a:ext cx="5539160" cy="677108"/>
          </a:xfrm>
          <a:prstGeom prst="rect">
            <a:avLst/>
          </a:prstGeom>
          <a:noFill/>
        </p:spPr>
        <p:txBody>
          <a:bodyPr wrap="square" lIns="91440" tIns="45720" rIns="91440" bIns="45720" rtlCol="0" anchor="t">
            <a:spAutoFit/>
          </a:bodyPr>
          <a:lstStyle/>
          <a:p>
            <a:pPr algn="r"/>
            <a:r>
              <a:rPr lang="en-US" b="1" dirty="0"/>
              <a:t>Protocol </a:t>
            </a:r>
            <a:r>
              <a:rPr lang="en-US" b="1"/>
              <a:t>Website: </a:t>
            </a:r>
            <a:endParaRPr lang="en-US"/>
          </a:p>
          <a:p>
            <a:pPr algn="r"/>
            <a:r>
              <a:rPr lang="en-US" b="1">
                <a:highlight>
                  <a:srgbClr val="FFFF00"/>
                </a:highlight>
              </a:rPr>
              <a:t>coming soon</a:t>
            </a:r>
            <a:r>
              <a:rPr lang="en-US" b="1"/>
              <a:t> </a:t>
            </a:r>
            <a:r>
              <a:rPr lang="en-US" sz="2000" u="sng"/>
              <a:t>Smoke.airnow.gov/professionals</a:t>
            </a:r>
            <a:endParaRPr lang="en-US"/>
          </a:p>
        </p:txBody>
      </p:sp>
      <p:sp>
        <p:nvSpPr>
          <p:cNvPr id="3" name="TextBox 2">
            <a:extLst>
              <a:ext uri="{FF2B5EF4-FFF2-40B4-BE49-F238E27FC236}">
                <a16:creationId xmlns:a16="http://schemas.microsoft.com/office/drawing/2014/main" id="{E6A8DB76-FF8D-3612-D92A-0D71A741E385}"/>
              </a:ext>
            </a:extLst>
          </p:cNvPr>
          <p:cNvSpPr txBox="1"/>
          <p:nvPr/>
        </p:nvSpPr>
        <p:spPr>
          <a:xfrm>
            <a:off x="6597623" y="4346094"/>
            <a:ext cx="4732986" cy="1754326"/>
          </a:xfrm>
          <a:prstGeom prst="rect">
            <a:avLst/>
          </a:prstGeom>
          <a:noFill/>
        </p:spPr>
        <p:txBody>
          <a:bodyPr wrap="square" lIns="91440" tIns="45720" rIns="91440" bIns="45720" rtlCol="0" anchor="t">
            <a:spAutoFit/>
          </a:bodyPr>
          <a:lstStyle/>
          <a:p>
            <a:pPr algn="r"/>
            <a:r>
              <a:rPr lang="en-US" b="1"/>
              <a:t>Disclaimer: </a:t>
            </a:r>
            <a:r>
              <a:rPr lang="en-US" i="1"/>
              <a:t>The views expressed in this presentation are those of the author and do not necessarily reflect the views or policies of the U.S. EPA or USFS. Mention of trade names or commercial products does not constitute endorsement or recommendation for use. </a:t>
            </a:r>
          </a:p>
        </p:txBody>
      </p:sp>
      <p:cxnSp>
        <p:nvCxnSpPr>
          <p:cNvPr id="7" name="Straight Arrow Connector 6">
            <a:extLst>
              <a:ext uri="{FF2B5EF4-FFF2-40B4-BE49-F238E27FC236}">
                <a16:creationId xmlns:a16="http://schemas.microsoft.com/office/drawing/2014/main" id="{7F63D5C9-F176-DD63-7D90-39FCFA2EBDFD}"/>
              </a:ext>
              <a:ext uri="{C183D7F6-B498-43B3-948B-1728B52AA6E4}">
                <adec:decorative xmlns:adec="http://schemas.microsoft.com/office/drawing/2017/decorative" val="1"/>
              </a:ext>
            </a:extLst>
          </p:cNvPr>
          <p:cNvCxnSpPr/>
          <p:nvPr/>
        </p:nvCxnSpPr>
        <p:spPr>
          <a:xfrm flipH="1">
            <a:off x="11460368" y="-5522"/>
            <a:ext cx="44174" cy="6855238"/>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1AA9471A-494C-4A14-B992-689F5394A264}"/>
              </a:ext>
            </a:extLst>
          </p:cNvPr>
          <p:cNvSpPr>
            <a:spLocks noGrp="1"/>
          </p:cNvSpPr>
          <p:nvPr>
            <p:ph type="sldNum" sz="quarter" idx="12"/>
          </p:nvPr>
        </p:nvSpPr>
        <p:spPr/>
        <p:txBody>
          <a:bodyPr/>
          <a:lstStyle/>
          <a:p>
            <a:fld id="{8D9C3B4F-4B7B-9A4F-9F3C-3A4901A33979}" type="slidenum">
              <a:rPr lang="en-US" smtClean="0"/>
              <a:t>42</a:t>
            </a:fld>
            <a:endParaRPr lang="en-US"/>
          </a:p>
        </p:txBody>
      </p:sp>
    </p:spTree>
    <p:extLst>
      <p:ext uri="{BB962C8B-B14F-4D97-AF65-F5344CB8AC3E}">
        <p14:creationId xmlns:p14="http://schemas.microsoft.com/office/powerpoint/2010/main" val="3761150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30207-4613-2585-08EF-6C0016CCD166}"/>
              </a:ext>
            </a:extLst>
          </p:cNvPr>
          <p:cNvSpPr>
            <a:spLocks noGrp="1"/>
          </p:cNvSpPr>
          <p:nvPr>
            <p:ph type="title"/>
          </p:nvPr>
        </p:nvSpPr>
        <p:spPr/>
        <p:txBody>
          <a:bodyPr/>
          <a:lstStyle/>
          <a:p>
            <a:r>
              <a:rPr lang="en-US" dirty="0"/>
              <a:t>Applicant Information</a:t>
            </a:r>
          </a:p>
        </p:txBody>
      </p:sp>
      <p:sp>
        <p:nvSpPr>
          <p:cNvPr id="7" name="TextBox 6">
            <a:extLst>
              <a:ext uri="{FF2B5EF4-FFF2-40B4-BE49-F238E27FC236}">
                <a16:creationId xmlns:a16="http://schemas.microsoft.com/office/drawing/2014/main" id="{AD159353-04B3-1D98-229C-D2A2AE2A30FB}"/>
              </a:ext>
            </a:extLst>
          </p:cNvPr>
          <p:cNvSpPr txBox="1"/>
          <p:nvPr/>
        </p:nvSpPr>
        <p:spPr>
          <a:xfrm>
            <a:off x="3652107" y="3107243"/>
            <a:ext cx="4019549" cy="646331"/>
          </a:xfrm>
          <a:prstGeom prst="rect">
            <a:avLst/>
          </a:prstGeom>
          <a:solidFill>
            <a:srgbClr val="7030A0"/>
          </a:solidFill>
        </p:spPr>
        <p:txBody>
          <a:bodyPr wrap="square" lIns="91440" tIns="45720" rIns="91440" bIns="45720" anchor="t">
            <a:spAutoFit/>
          </a:bodyPr>
          <a:lstStyle/>
          <a:p>
            <a:pPr marL="0" lvl="1"/>
            <a:r>
              <a:rPr lang="en-US">
                <a:solidFill>
                  <a:schemeClr val="bg1"/>
                </a:solidFill>
                <a:ea typeface="Calibri"/>
                <a:cs typeface="Calibri"/>
              </a:rPr>
              <a:t>Provide information about your organization and contact info</a:t>
            </a:r>
          </a:p>
        </p:txBody>
      </p:sp>
      <p:sp>
        <p:nvSpPr>
          <p:cNvPr id="14" name="TextBox 13">
            <a:extLst>
              <a:ext uri="{FF2B5EF4-FFF2-40B4-BE49-F238E27FC236}">
                <a16:creationId xmlns:a16="http://schemas.microsoft.com/office/drawing/2014/main" id="{A70932A1-FD85-975A-A1A8-E3005F6BD796}"/>
              </a:ext>
            </a:extLst>
          </p:cNvPr>
          <p:cNvSpPr txBox="1"/>
          <p:nvPr/>
        </p:nvSpPr>
        <p:spPr>
          <a:xfrm>
            <a:off x="3463061" y="4331183"/>
            <a:ext cx="4726782" cy="1477328"/>
          </a:xfrm>
          <a:prstGeom prst="rect">
            <a:avLst/>
          </a:prstGeom>
          <a:solidFill>
            <a:srgbClr val="7030A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FFFF"/>
                </a:solidFill>
                <a:ea typeface="Calibri"/>
                <a:cs typeface="Calibri"/>
              </a:rPr>
              <a:t>Contact should be the primary point of contact for the FASM team [if clearly specified for the purpose, a secondary contact for stakeholders asking questions can be provided]</a:t>
            </a:r>
            <a:endParaRPr lang="en-US"/>
          </a:p>
        </p:txBody>
      </p:sp>
      <p:sp>
        <p:nvSpPr>
          <p:cNvPr id="3" name="Slide Number Placeholder 2">
            <a:extLst>
              <a:ext uri="{FF2B5EF4-FFF2-40B4-BE49-F238E27FC236}">
                <a16:creationId xmlns:a16="http://schemas.microsoft.com/office/drawing/2014/main" id="{A3B3AC82-25D2-C8EE-691F-9613A07E41CF}"/>
              </a:ext>
            </a:extLst>
          </p:cNvPr>
          <p:cNvSpPr>
            <a:spLocks noGrp="1"/>
          </p:cNvSpPr>
          <p:nvPr>
            <p:ph type="sldNum" sz="quarter" idx="12"/>
          </p:nvPr>
        </p:nvSpPr>
        <p:spPr/>
        <p:txBody>
          <a:bodyPr/>
          <a:lstStyle/>
          <a:p>
            <a:fld id="{07775C0A-6478-4EC4-B91F-3EBE5A925727}" type="slidenum">
              <a:rPr lang="en-US" smtClean="0"/>
              <a:t>5</a:t>
            </a:fld>
            <a:endParaRPr lang="en-US"/>
          </a:p>
        </p:txBody>
      </p:sp>
    </p:spTree>
    <p:extLst>
      <p:ext uri="{BB962C8B-B14F-4D97-AF65-F5344CB8AC3E}">
        <p14:creationId xmlns:p14="http://schemas.microsoft.com/office/powerpoint/2010/main" val="721753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8B56D-24C9-6193-60A3-AAA9C9E14784}"/>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09E2C8C4-5DC2-E752-FAC6-85F8AFC8266F}"/>
              </a:ext>
            </a:extLst>
          </p:cNvPr>
          <p:cNvSpPr>
            <a:spLocks noGrp="1"/>
          </p:cNvSpPr>
          <p:nvPr>
            <p:ph idx="1"/>
          </p:nvPr>
        </p:nvSpPr>
        <p:spPr/>
        <p:txBody>
          <a:bodyPr/>
          <a:lstStyle/>
          <a:p>
            <a:r>
              <a:rPr lang="en-US" dirty="0"/>
              <a:t>Background Information</a:t>
            </a:r>
          </a:p>
          <a:p>
            <a:r>
              <a:rPr lang="en-US" dirty="0"/>
              <a:t>Quality assurance, quality control, and correction details</a:t>
            </a:r>
          </a:p>
          <a:p>
            <a:r>
              <a:rPr lang="en-US" dirty="0"/>
              <a:t>Sensor performance from true collocation results</a:t>
            </a:r>
          </a:p>
          <a:p>
            <a:r>
              <a:rPr lang="en-US" dirty="0"/>
              <a:t>Network performance from nearby sensor monitor pairs</a:t>
            </a:r>
          </a:p>
        </p:txBody>
      </p:sp>
      <p:sp>
        <p:nvSpPr>
          <p:cNvPr id="6" name="TextBox 5">
            <a:extLst>
              <a:ext uri="{FF2B5EF4-FFF2-40B4-BE49-F238E27FC236}">
                <a16:creationId xmlns:a16="http://schemas.microsoft.com/office/drawing/2014/main" id="{164B0CF3-B722-4FA3-2555-11350F1EC2A2}"/>
              </a:ext>
            </a:extLst>
          </p:cNvPr>
          <p:cNvSpPr txBox="1"/>
          <p:nvPr/>
        </p:nvSpPr>
        <p:spPr>
          <a:xfrm>
            <a:off x="3509232" y="4476462"/>
            <a:ext cx="4019549" cy="923330"/>
          </a:xfrm>
          <a:prstGeom prst="rect">
            <a:avLst/>
          </a:prstGeom>
          <a:solidFill>
            <a:srgbClr val="7030A0"/>
          </a:solidFill>
        </p:spPr>
        <p:txBody>
          <a:bodyPr wrap="square">
            <a:spAutoFit/>
          </a:bodyPr>
          <a:lstStyle/>
          <a:p>
            <a:pPr marL="0" lvl="1"/>
            <a:r>
              <a:rPr lang="en-US">
                <a:solidFill>
                  <a:schemeClr val="bg1"/>
                </a:solidFill>
                <a:ea typeface="Calibri"/>
                <a:cs typeface="Calibri"/>
              </a:rPr>
              <a:t>Applicants can indicate on this slide that the slide set is “draft/deliberative” until the final version is accepted.</a:t>
            </a:r>
          </a:p>
        </p:txBody>
      </p:sp>
      <p:sp>
        <p:nvSpPr>
          <p:cNvPr id="5" name="Slide Number Placeholder 4">
            <a:extLst>
              <a:ext uri="{FF2B5EF4-FFF2-40B4-BE49-F238E27FC236}">
                <a16:creationId xmlns:a16="http://schemas.microsoft.com/office/drawing/2014/main" id="{4FF33857-EDB6-8A53-86EA-0E763E048C0B}"/>
              </a:ext>
            </a:extLst>
          </p:cNvPr>
          <p:cNvSpPr>
            <a:spLocks noGrp="1"/>
          </p:cNvSpPr>
          <p:nvPr>
            <p:ph type="sldNum" sz="quarter" idx="12"/>
          </p:nvPr>
        </p:nvSpPr>
        <p:spPr/>
        <p:txBody>
          <a:bodyPr/>
          <a:lstStyle/>
          <a:p>
            <a:fld id="{07775C0A-6478-4EC4-B91F-3EBE5A925727}" type="slidenum">
              <a:rPr lang="en-US" smtClean="0"/>
              <a:t>6</a:t>
            </a:fld>
            <a:endParaRPr lang="en-US"/>
          </a:p>
        </p:txBody>
      </p:sp>
    </p:spTree>
    <p:extLst>
      <p:ext uri="{BB962C8B-B14F-4D97-AF65-F5344CB8AC3E}">
        <p14:creationId xmlns:p14="http://schemas.microsoft.com/office/powerpoint/2010/main" val="3166870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29322A-AF5E-159C-FE92-13084114269E}"/>
              </a:ext>
            </a:extLst>
          </p:cNvPr>
          <p:cNvSpPr>
            <a:spLocks noGrp="1"/>
          </p:cNvSpPr>
          <p:nvPr>
            <p:ph type="title"/>
          </p:nvPr>
        </p:nvSpPr>
        <p:spPr/>
        <p:txBody>
          <a:bodyPr/>
          <a:lstStyle/>
          <a:p>
            <a:r>
              <a:rPr lang="en-US" dirty="0"/>
              <a:t>Background information</a:t>
            </a:r>
          </a:p>
        </p:txBody>
      </p:sp>
      <p:sp>
        <p:nvSpPr>
          <p:cNvPr id="5" name="Text Placeholder 4">
            <a:extLst>
              <a:ext uri="{FF2B5EF4-FFF2-40B4-BE49-F238E27FC236}">
                <a16:creationId xmlns:a16="http://schemas.microsoft.com/office/drawing/2014/main" id="{F5676CDE-5CE1-FD68-77C7-B434B5F6F98C}"/>
              </a:ext>
            </a:extLst>
          </p:cNvPr>
          <p:cNvSpPr>
            <a:spLocks noGrp="1"/>
          </p:cNvSpPr>
          <p:nvPr>
            <p:ph type="body" idx="1"/>
          </p:nvPr>
        </p:nvSpPr>
        <p:spPr>
          <a:xfrm>
            <a:off x="831850" y="4565651"/>
            <a:ext cx="10515600" cy="1702592"/>
          </a:xfrm>
        </p:spPr>
        <p:txBody>
          <a:bodyPr vert="horz" lIns="91440" tIns="45720" rIns="91440" bIns="45720" rtlCol="0" anchor="t">
            <a:normAutofit/>
          </a:bodyPr>
          <a:lstStyle/>
          <a:p>
            <a:r>
              <a:rPr lang="en-US" dirty="0">
                <a:highlight>
                  <a:srgbClr val="FFFF00"/>
                </a:highlight>
              </a:rPr>
              <a:t>As of June 2026</a:t>
            </a:r>
          </a:p>
          <a:p>
            <a:endParaRPr lang="en-US" dirty="0"/>
          </a:p>
          <a:p>
            <a:r>
              <a:rPr lang="en-US" dirty="0"/>
              <a:t>(requested in Acceptance Protocol, Step 1, Table 1)</a:t>
            </a:r>
            <a:endParaRPr lang="en-US" dirty="0">
              <a:ea typeface="Calibri"/>
              <a:cs typeface="Calibri"/>
            </a:endParaRPr>
          </a:p>
        </p:txBody>
      </p:sp>
      <p:sp>
        <p:nvSpPr>
          <p:cNvPr id="3" name="Slide Number Placeholder 3">
            <a:extLst>
              <a:ext uri="{FF2B5EF4-FFF2-40B4-BE49-F238E27FC236}">
                <a16:creationId xmlns:a16="http://schemas.microsoft.com/office/drawing/2014/main" id="{E642F3E7-E5CF-78A7-EB21-57E440742B48}"/>
              </a:ext>
            </a:extLst>
          </p:cNvPr>
          <p:cNvSpPr>
            <a:spLocks noGrp="1"/>
          </p:cNvSpPr>
          <p:nvPr>
            <p:ph type="sldNum" sz="quarter" idx="12"/>
          </p:nvPr>
        </p:nvSpPr>
        <p:spPr/>
        <p:txBody>
          <a:bodyPr/>
          <a:lstStyle/>
          <a:p>
            <a:fld id="{8D9C3B4F-4B7B-9A4F-9F3C-3A4901A33979}" type="slidenum">
              <a:rPr lang="en-US" smtClean="0"/>
              <a:t>7</a:t>
            </a:fld>
            <a:endParaRPr lang="en-US"/>
          </a:p>
        </p:txBody>
      </p:sp>
      <p:sp>
        <p:nvSpPr>
          <p:cNvPr id="7" name="TextBox 6">
            <a:extLst>
              <a:ext uri="{FF2B5EF4-FFF2-40B4-BE49-F238E27FC236}">
                <a16:creationId xmlns:a16="http://schemas.microsoft.com/office/drawing/2014/main" id="{CD2533A1-1B60-78EE-46E7-8C3398AC34E0}"/>
              </a:ext>
            </a:extLst>
          </p:cNvPr>
          <p:cNvSpPr txBox="1"/>
          <p:nvPr/>
        </p:nvSpPr>
        <p:spPr>
          <a:xfrm>
            <a:off x="3620893" y="4561185"/>
            <a:ext cx="6020063" cy="646331"/>
          </a:xfrm>
          <a:prstGeom prst="rect">
            <a:avLst/>
          </a:prstGeom>
          <a:solidFill>
            <a:srgbClr val="7030A0"/>
          </a:solidFill>
        </p:spPr>
        <p:txBody>
          <a:bodyPr wrap="square" lIns="91440" tIns="45720" rIns="91440" bIns="45720" rtlCol="0" anchor="t">
            <a:spAutoFit/>
          </a:bodyPr>
          <a:lstStyle/>
          <a:p>
            <a:r>
              <a:rPr lang="en-US">
                <a:solidFill>
                  <a:schemeClr val="bg1"/>
                </a:solidFill>
              </a:rPr>
              <a:t>Number of sensors and hardware may change over time. Make sure to indicate when these statistics were collected.</a:t>
            </a:r>
            <a:endParaRPr lang="en-US">
              <a:solidFill>
                <a:schemeClr val="bg1"/>
              </a:solidFill>
              <a:ea typeface="Calibri"/>
              <a:cs typeface="Calibri"/>
            </a:endParaRPr>
          </a:p>
        </p:txBody>
      </p:sp>
      <p:sp>
        <p:nvSpPr>
          <p:cNvPr id="8" name="TextBox 7">
            <a:extLst>
              <a:ext uri="{FF2B5EF4-FFF2-40B4-BE49-F238E27FC236}">
                <a16:creationId xmlns:a16="http://schemas.microsoft.com/office/drawing/2014/main" id="{F28490F7-A683-D23A-177E-4D22A28A6DC2}"/>
              </a:ext>
            </a:extLst>
          </p:cNvPr>
          <p:cNvSpPr txBox="1"/>
          <p:nvPr/>
        </p:nvSpPr>
        <p:spPr>
          <a:xfrm>
            <a:off x="3489924" y="1036934"/>
            <a:ext cx="5743528" cy="646331"/>
          </a:xfrm>
          <a:prstGeom prst="rect">
            <a:avLst/>
          </a:prstGeom>
          <a:solidFill>
            <a:srgbClr val="7030A0"/>
          </a:solidFill>
        </p:spPr>
        <p:txBody>
          <a:bodyPr wrap="square" lIns="91440" tIns="45720" rIns="91440" bIns="45720" rtlCol="0" anchor="t">
            <a:spAutoFit/>
          </a:bodyPr>
          <a:lstStyle/>
          <a:p>
            <a:r>
              <a:rPr lang="en-US">
                <a:solidFill>
                  <a:schemeClr val="bg1"/>
                </a:solidFill>
                <a:ea typeface="Calibri"/>
                <a:cs typeface="Calibri"/>
              </a:rPr>
              <a:t>This information is required as part of </a:t>
            </a:r>
            <a:r>
              <a:rPr lang="en-US" b="1">
                <a:solidFill>
                  <a:schemeClr val="bg1"/>
                </a:solidFill>
                <a:ea typeface="Calibri"/>
                <a:cs typeface="Calibri"/>
              </a:rPr>
              <a:t>Step 1 </a:t>
            </a:r>
            <a:r>
              <a:rPr lang="en-US">
                <a:solidFill>
                  <a:schemeClr val="bg1"/>
                </a:solidFill>
                <a:ea typeface="Calibri"/>
                <a:cs typeface="Calibri"/>
              </a:rPr>
              <a:t>(express interest and initial discussion) in the application process</a:t>
            </a:r>
            <a:endParaRPr lang="en-US" strike="sngStrike">
              <a:solidFill>
                <a:schemeClr val="bg1"/>
              </a:solidFill>
              <a:ea typeface="Calibri"/>
              <a:cs typeface="Calibri"/>
            </a:endParaRPr>
          </a:p>
        </p:txBody>
      </p:sp>
    </p:spTree>
    <p:extLst>
      <p:ext uri="{BB962C8B-B14F-4D97-AF65-F5344CB8AC3E}">
        <p14:creationId xmlns:p14="http://schemas.microsoft.com/office/powerpoint/2010/main" val="3743335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E519E-6B2E-BED1-42F2-BD02A5E1807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D9A97BE-F1FE-5ABE-283D-5346EC7A3837}"/>
              </a:ext>
            </a:extLst>
          </p:cNvPr>
          <p:cNvSpPr>
            <a:spLocks noGrp="1"/>
          </p:cNvSpPr>
          <p:nvPr>
            <p:ph type="title"/>
          </p:nvPr>
        </p:nvSpPr>
        <p:spPr/>
        <p:txBody>
          <a:bodyPr/>
          <a:lstStyle/>
          <a:p>
            <a:r>
              <a:rPr lang="en-US" dirty="0"/>
              <a:t>Hardware and measurement needs</a:t>
            </a:r>
          </a:p>
        </p:txBody>
      </p:sp>
      <p:sp>
        <p:nvSpPr>
          <p:cNvPr id="2" name="Content Placeholder 1">
            <a:extLst>
              <a:ext uri="{FF2B5EF4-FFF2-40B4-BE49-F238E27FC236}">
                <a16:creationId xmlns:a16="http://schemas.microsoft.com/office/drawing/2014/main" id="{EB9A712C-789D-2C08-533B-2F5B0E727A5B}"/>
              </a:ext>
            </a:extLst>
          </p:cNvPr>
          <p:cNvSpPr>
            <a:spLocks noGrp="1"/>
          </p:cNvSpPr>
          <p:nvPr>
            <p:ph idx="1"/>
          </p:nvPr>
        </p:nvSpPr>
        <p:spPr>
          <a:xfrm>
            <a:off x="838200" y="1825625"/>
            <a:ext cx="5821017" cy="4351338"/>
          </a:xfrm>
        </p:spPr>
        <p:txBody>
          <a:bodyPr vert="horz" lIns="91440" tIns="45720" rIns="91440" bIns="45720" rtlCol="0" anchor="t">
            <a:normAutofit lnSpcReduction="10000"/>
          </a:bodyPr>
          <a:lstStyle/>
          <a:p>
            <a:r>
              <a:rPr lang="en-US" dirty="0"/>
              <a:t>PM</a:t>
            </a:r>
            <a:r>
              <a:rPr lang="en-US" baseline="-25000" dirty="0"/>
              <a:t>2.5</a:t>
            </a:r>
            <a:r>
              <a:rPr lang="en-US" dirty="0"/>
              <a:t> sensor: Make, model</a:t>
            </a:r>
            <a:endParaRPr lang="en-US" dirty="0">
              <a:ea typeface="Calibri"/>
              <a:cs typeface="Calibri"/>
            </a:endParaRPr>
          </a:p>
          <a:p>
            <a:r>
              <a:rPr lang="en-US" dirty="0"/>
              <a:t>Temperature, relative humidity and Pressure sensor: Make, model</a:t>
            </a:r>
          </a:p>
          <a:p>
            <a:pPr lvl="1"/>
            <a:r>
              <a:rPr lang="en-US" dirty="0">
                <a:ea typeface="Calibri"/>
                <a:cs typeface="Calibri"/>
              </a:rPr>
              <a:t>Specify whether these are sensor internal or ambient measurement</a:t>
            </a:r>
          </a:p>
          <a:p>
            <a:r>
              <a:rPr lang="en-US" dirty="0"/>
              <a:t>Other sensors: O</a:t>
            </a:r>
            <a:r>
              <a:rPr lang="en-US" baseline="-25000" dirty="0"/>
              <a:t>3</a:t>
            </a:r>
            <a:r>
              <a:rPr lang="en-US" dirty="0"/>
              <a:t> (make, model), CO</a:t>
            </a:r>
            <a:r>
              <a:rPr lang="en-US" baseline="-25000" dirty="0"/>
              <a:t>2</a:t>
            </a:r>
            <a:r>
              <a:rPr lang="en-US" dirty="0"/>
              <a:t> (make, model), TVOC (make, model)</a:t>
            </a:r>
            <a:endParaRPr lang="en-US" dirty="0">
              <a:ea typeface="Calibri"/>
              <a:cs typeface="Calibri"/>
            </a:endParaRPr>
          </a:p>
          <a:p>
            <a:r>
              <a:rPr lang="en-US" dirty="0"/>
              <a:t>Power: Either Solar or wall power</a:t>
            </a:r>
            <a:endParaRPr lang="en-US" dirty="0">
              <a:ea typeface="Calibri"/>
              <a:cs typeface="Calibri"/>
            </a:endParaRPr>
          </a:p>
          <a:p>
            <a:r>
              <a:rPr lang="en-US" dirty="0">
                <a:ea typeface="Calibri"/>
                <a:cs typeface="Calibri"/>
              </a:rPr>
              <a:t>Connectivity/Communication: Wi-Fi, cellular, etc.</a:t>
            </a:r>
          </a:p>
        </p:txBody>
      </p:sp>
      <p:pic>
        <p:nvPicPr>
          <p:cNvPr id="3" name="Graphic 2" descr="Camera with solid fill">
            <a:extLst>
              <a:ext uri="{FF2B5EF4-FFF2-40B4-BE49-F238E27FC236}">
                <a16:creationId xmlns:a16="http://schemas.microsoft.com/office/drawing/2014/main" id="{96A38CE8-1A7F-B05A-AFFE-A6B68ED0F0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44774" y="1360590"/>
            <a:ext cx="2770927" cy="2770927"/>
          </a:xfrm>
          <a:prstGeom prst="rect">
            <a:avLst/>
          </a:prstGeom>
        </p:spPr>
      </p:pic>
      <p:sp>
        <p:nvSpPr>
          <p:cNvPr id="7" name="TextBox 6">
            <a:extLst>
              <a:ext uri="{FF2B5EF4-FFF2-40B4-BE49-F238E27FC236}">
                <a16:creationId xmlns:a16="http://schemas.microsoft.com/office/drawing/2014/main" id="{D70DB9A5-57EA-8B51-4360-73A9159BA2E5}"/>
              </a:ext>
            </a:extLst>
          </p:cNvPr>
          <p:cNvSpPr txBox="1"/>
          <p:nvPr/>
        </p:nvSpPr>
        <p:spPr>
          <a:xfrm>
            <a:off x="7604306" y="3806466"/>
            <a:ext cx="4145815" cy="369332"/>
          </a:xfrm>
          <a:prstGeom prst="rect">
            <a:avLst/>
          </a:prstGeom>
          <a:noFill/>
        </p:spPr>
        <p:txBody>
          <a:bodyPr wrap="none" rtlCol="0">
            <a:spAutoFit/>
          </a:bodyPr>
          <a:lstStyle/>
          <a:p>
            <a:r>
              <a:rPr lang="en-US"/>
              <a:t>Internal Photo of Sensor Make X, Model Y </a:t>
            </a:r>
          </a:p>
        </p:txBody>
      </p:sp>
      <p:sp>
        <p:nvSpPr>
          <p:cNvPr id="4" name="Slide Number Placeholder 3">
            <a:extLst>
              <a:ext uri="{FF2B5EF4-FFF2-40B4-BE49-F238E27FC236}">
                <a16:creationId xmlns:a16="http://schemas.microsoft.com/office/drawing/2014/main" id="{933FF882-D948-680D-19B6-175AC3D58F1D}"/>
              </a:ext>
            </a:extLst>
          </p:cNvPr>
          <p:cNvSpPr>
            <a:spLocks noGrp="1"/>
          </p:cNvSpPr>
          <p:nvPr>
            <p:ph type="sldNum" sz="quarter" idx="12"/>
          </p:nvPr>
        </p:nvSpPr>
        <p:spPr/>
        <p:txBody>
          <a:bodyPr/>
          <a:lstStyle/>
          <a:p>
            <a:fld id="{07775C0A-6478-4EC4-B91F-3EBE5A925727}" type="slidenum">
              <a:rPr lang="en-US" smtClean="0"/>
              <a:t>8</a:t>
            </a:fld>
            <a:endParaRPr lang="en-US"/>
          </a:p>
        </p:txBody>
      </p:sp>
    </p:spTree>
    <p:extLst>
      <p:ext uri="{BB962C8B-B14F-4D97-AF65-F5344CB8AC3E}">
        <p14:creationId xmlns:p14="http://schemas.microsoft.com/office/powerpoint/2010/main" val="4029499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639B8-851A-EC9B-4543-CBE0960C440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5C91149-6C11-EC8A-698E-DE94BFAF5CC4}"/>
              </a:ext>
            </a:extLst>
          </p:cNvPr>
          <p:cNvSpPr>
            <a:spLocks noGrp="1"/>
          </p:cNvSpPr>
          <p:nvPr>
            <p:ph type="title"/>
          </p:nvPr>
        </p:nvSpPr>
        <p:spPr/>
        <p:txBody>
          <a:bodyPr/>
          <a:lstStyle/>
          <a:p>
            <a:r>
              <a:rPr lang="en-US" dirty="0"/>
              <a:t>Data reporting and retrieval</a:t>
            </a:r>
          </a:p>
        </p:txBody>
      </p:sp>
      <p:sp>
        <p:nvSpPr>
          <p:cNvPr id="2" name="Content Placeholder 1">
            <a:extLst>
              <a:ext uri="{FF2B5EF4-FFF2-40B4-BE49-F238E27FC236}">
                <a16:creationId xmlns:a16="http://schemas.microsoft.com/office/drawing/2014/main" id="{620E9FF5-8D3C-C38E-A2B0-3032E416AEFE}"/>
              </a:ext>
            </a:extLst>
          </p:cNvPr>
          <p:cNvSpPr>
            <a:spLocks noGrp="1"/>
          </p:cNvSpPr>
          <p:nvPr>
            <p:ph idx="1"/>
          </p:nvPr>
        </p:nvSpPr>
        <p:spPr>
          <a:xfrm>
            <a:off x="838200" y="1825624"/>
            <a:ext cx="9926273" cy="4730623"/>
          </a:xfrm>
        </p:spPr>
        <p:txBody>
          <a:bodyPr vert="horz" lIns="91440" tIns="45720" rIns="91440" bIns="45720" rtlCol="0" anchor="t">
            <a:normAutofit fontScale="92500" lnSpcReduction="10000"/>
          </a:bodyPr>
          <a:lstStyle/>
          <a:p>
            <a:r>
              <a:rPr lang="en-US" dirty="0"/>
              <a:t>Frequency of sensor measurements: 90 seconds every 2 minutes</a:t>
            </a:r>
          </a:p>
          <a:p>
            <a:r>
              <a:rPr lang="en-US" dirty="0"/>
              <a:t>Frequency of sensor reporting: average every 2 minutes</a:t>
            </a:r>
            <a:endParaRPr lang="en-US" dirty="0">
              <a:ea typeface="Calibri"/>
              <a:cs typeface="Calibri"/>
            </a:endParaRPr>
          </a:p>
          <a:p>
            <a:r>
              <a:rPr lang="en-US" dirty="0"/>
              <a:t>Data retrieval options</a:t>
            </a:r>
            <a:endParaRPr lang="en-US" dirty="0">
              <a:ea typeface="Calibri"/>
              <a:cs typeface="Calibri"/>
            </a:endParaRPr>
          </a:p>
          <a:p>
            <a:pPr lvl="1"/>
            <a:r>
              <a:rPr lang="en-US" dirty="0"/>
              <a:t>Real-time API, historic API</a:t>
            </a:r>
            <a:endParaRPr lang="en-US" strike="sngStrike" dirty="0">
              <a:ea typeface="Calibri"/>
              <a:cs typeface="Calibri"/>
            </a:endParaRPr>
          </a:p>
          <a:p>
            <a:pPr lvl="1"/>
            <a:r>
              <a:rPr lang="en-US" dirty="0"/>
              <a:t>2-min, 10-min, 1-hr, or daily averages</a:t>
            </a:r>
            <a:endParaRPr lang="en-US" dirty="0">
              <a:ea typeface="Calibri"/>
              <a:cs typeface="Calibri"/>
            </a:endParaRPr>
          </a:p>
          <a:p>
            <a:r>
              <a:rPr lang="en-US" dirty="0"/>
              <a:t>Data sent via: </a:t>
            </a:r>
            <a:r>
              <a:rPr lang="en-US" dirty="0" err="1"/>
              <a:t>WiFi</a:t>
            </a:r>
            <a:r>
              <a:rPr lang="en-US" dirty="0"/>
              <a:t>/Cellular</a:t>
            </a:r>
            <a:endParaRPr lang="en-US" dirty="0">
              <a:ea typeface="Calibri"/>
              <a:cs typeface="Calibri"/>
            </a:endParaRPr>
          </a:p>
          <a:p>
            <a:pPr lvl="1"/>
            <a:r>
              <a:rPr lang="en-US" dirty="0"/>
              <a:t>If there is a communication outage</a:t>
            </a:r>
            <a:endParaRPr lang="en-US" dirty="0">
              <a:ea typeface="Calibri"/>
              <a:cs typeface="Calibri"/>
            </a:endParaRPr>
          </a:p>
          <a:p>
            <a:pPr lvl="2"/>
            <a:r>
              <a:rPr lang="en-US" dirty="0"/>
              <a:t>Sensor data will be back filled up to X hours when the sensor comes back online</a:t>
            </a:r>
            <a:endParaRPr lang="en-US" dirty="0">
              <a:ea typeface="Calibri"/>
              <a:cs typeface="Calibri"/>
            </a:endParaRPr>
          </a:p>
          <a:p>
            <a:pPr lvl="2"/>
            <a:r>
              <a:rPr lang="en-US" dirty="0"/>
              <a:t>Or sensor data will not be back filled</a:t>
            </a:r>
            <a:endParaRPr lang="en-US" dirty="0">
              <a:ea typeface="Calibri"/>
              <a:cs typeface="Calibri"/>
            </a:endParaRPr>
          </a:p>
          <a:p>
            <a:r>
              <a:rPr lang="en-US" dirty="0"/>
              <a:t>Interdependencies: None</a:t>
            </a:r>
          </a:p>
          <a:p>
            <a:pPr lvl="1"/>
            <a:r>
              <a:rPr lang="en-US" dirty="0"/>
              <a:t>Raw data is bias corrected before reporting and the methodology is public and depends only on information collected by the sensor</a:t>
            </a:r>
            <a:endParaRPr lang="en-US" dirty="0">
              <a:ea typeface="Calibri"/>
              <a:cs typeface="Calibri"/>
            </a:endParaRPr>
          </a:p>
          <a:p>
            <a:endParaRPr lang="en-US" dirty="0"/>
          </a:p>
        </p:txBody>
      </p:sp>
      <p:sp>
        <p:nvSpPr>
          <p:cNvPr id="5" name="TextBox 4">
            <a:extLst>
              <a:ext uri="{FF2B5EF4-FFF2-40B4-BE49-F238E27FC236}">
                <a16:creationId xmlns:a16="http://schemas.microsoft.com/office/drawing/2014/main" id="{35AEC908-2697-9A9C-4FBD-1DBE4C7C5E51}"/>
              </a:ext>
            </a:extLst>
          </p:cNvPr>
          <p:cNvSpPr txBox="1"/>
          <p:nvPr/>
        </p:nvSpPr>
        <p:spPr>
          <a:xfrm>
            <a:off x="8142516" y="2715419"/>
            <a:ext cx="2306409" cy="646331"/>
          </a:xfrm>
          <a:prstGeom prst="rect">
            <a:avLst/>
          </a:prstGeom>
          <a:solidFill>
            <a:srgbClr val="7030A0"/>
          </a:solidFill>
        </p:spPr>
        <p:txBody>
          <a:bodyPr wrap="square" lIns="91440" tIns="45720" rIns="91440" bIns="45720" rtlCol="0" anchor="t">
            <a:spAutoFit/>
          </a:bodyPr>
          <a:lstStyle/>
          <a:p>
            <a:r>
              <a:rPr lang="en-US">
                <a:solidFill>
                  <a:schemeClr val="bg1"/>
                </a:solidFill>
              </a:rPr>
              <a:t>Make sure to link to API documentation</a:t>
            </a:r>
            <a:endParaRPr lang="en-US">
              <a:solidFill>
                <a:schemeClr val="bg1"/>
              </a:solidFill>
              <a:ea typeface="Calibri"/>
              <a:cs typeface="Calibri"/>
            </a:endParaRPr>
          </a:p>
        </p:txBody>
      </p:sp>
      <p:sp>
        <p:nvSpPr>
          <p:cNvPr id="3" name="Slide Number Placeholder 2">
            <a:extLst>
              <a:ext uri="{FF2B5EF4-FFF2-40B4-BE49-F238E27FC236}">
                <a16:creationId xmlns:a16="http://schemas.microsoft.com/office/drawing/2014/main" id="{807C572B-E8AF-88E3-6B96-5A92C2D7C2F0}"/>
              </a:ext>
            </a:extLst>
          </p:cNvPr>
          <p:cNvSpPr>
            <a:spLocks noGrp="1"/>
          </p:cNvSpPr>
          <p:nvPr>
            <p:ph type="sldNum" sz="quarter" idx="12"/>
          </p:nvPr>
        </p:nvSpPr>
        <p:spPr/>
        <p:txBody>
          <a:bodyPr/>
          <a:lstStyle/>
          <a:p>
            <a:fld id="{07775C0A-6478-4EC4-B91F-3EBE5A925727}" type="slidenum">
              <a:rPr lang="en-US" smtClean="0"/>
              <a:t>9</a:t>
            </a:fld>
            <a:endParaRPr lang="en-US"/>
          </a:p>
        </p:txBody>
      </p:sp>
    </p:spTree>
    <p:extLst>
      <p:ext uri="{BB962C8B-B14F-4D97-AF65-F5344CB8AC3E}">
        <p14:creationId xmlns:p14="http://schemas.microsoft.com/office/powerpoint/2010/main" val="34043186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B45BFEF2ABDC449A911D1EBA7F5033E" ma:contentTypeVersion="3" ma:contentTypeDescription="Create a new document." ma:contentTypeScope="" ma:versionID="c5711e45e4b2b4655d283000b75ac390">
  <xsd:schema xmlns:xsd="http://www.w3.org/2001/XMLSchema" xmlns:xs="http://www.w3.org/2001/XMLSchema" xmlns:p="http://schemas.microsoft.com/office/2006/metadata/properties" xmlns:ns2="8a328888-37b8-40ce-8627-f82f62f9b6a4" targetNamespace="http://schemas.microsoft.com/office/2006/metadata/properties" ma:root="true" ma:fieldsID="c1744bd8a6d93796cf099829fb3dbb75" ns2:_="">
    <xsd:import namespace="8a328888-37b8-40ce-8627-f82f62f9b6a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328888-37b8-40ce-8627-f82f62f9b6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8357DA-9B61-4CDF-8C1C-CA95874B6894}">
  <ds:schemaRefs>
    <ds:schemaRef ds:uri="http://schemas.microsoft.com/office/2006/documentManagement/types"/>
    <ds:schemaRef ds:uri="http://schemas.openxmlformats.org/package/2006/metadata/core-properties"/>
    <ds:schemaRef ds:uri="http://schemas.microsoft.com/office/2006/metadata/properties"/>
    <ds:schemaRef ds:uri="8a328888-37b8-40ce-8627-f82f62f9b6a4"/>
    <ds:schemaRef ds:uri="http://schemas.microsoft.com/office/infopath/2007/PartnerControls"/>
    <ds:schemaRef ds:uri="http://purl.org/dc/terms/"/>
    <ds:schemaRef ds:uri="http://www.w3.org/XML/1998/namespace"/>
    <ds:schemaRef ds:uri="http://purl.org/dc/dcmitype/"/>
    <ds:schemaRef ds:uri="http://purl.org/dc/elements/1.1/"/>
  </ds:schemaRefs>
</ds:datastoreItem>
</file>

<file path=customXml/itemProps2.xml><?xml version="1.0" encoding="utf-8"?>
<ds:datastoreItem xmlns:ds="http://schemas.openxmlformats.org/officeDocument/2006/customXml" ds:itemID="{E1C1901E-AD1F-4433-85E3-C2188BB18B31}">
  <ds:schemaRefs>
    <ds:schemaRef ds:uri="http://schemas.microsoft.com/sharepoint/v3/contenttype/forms"/>
  </ds:schemaRefs>
</ds:datastoreItem>
</file>

<file path=customXml/itemProps3.xml><?xml version="1.0" encoding="utf-8"?>
<ds:datastoreItem xmlns:ds="http://schemas.openxmlformats.org/officeDocument/2006/customXml" ds:itemID="{5BA55221-C6BC-4C99-BD37-5160F51AEAEB}">
  <ds:schemaRefs>
    <ds:schemaRef ds:uri="8a328888-37b8-40ce-8627-f82f62f9b6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81</TotalTime>
  <Words>4124</Words>
  <Application>Microsoft Office PowerPoint</Application>
  <PresentationFormat>Widescreen</PresentationFormat>
  <Paragraphs>758</Paragraphs>
  <Slides>42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Aptos</vt:lpstr>
      <vt:lpstr>Aptos Display</vt:lpstr>
      <vt:lpstr>Aptos Narrow</vt:lpstr>
      <vt:lpstr>Arial</vt:lpstr>
      <vt:lpstr>Calibri</vt:lpstr>
      <vt:lpstr>Symbol</vt:lpstr>
      <vt:lpstr>Office Theme</vt:lpstr>
      <vt:lpstr>Example of  Application  Materials  Documenting Sensor and Network Performance for Inclusion on the Fire and Smoke Map</vt:lpstr>
      <vt:lpstr>Purpose and Anticipated Use of this Slide Set</vt:lpstr>
      <vt:lpstr>Important Notes</vt:lpstr>
      <vt:lpstr>Color coding</vt:lpstr>
      <vt:lpstr>Applicant Information</vt:lpstr>
      <vt:lpstr>Overview</vt:lpstr>
      <vt:lpstr>Background information</vt:lpstr>
      <vt:lpstr>Hardware and measurement needs</vt:lpstr>
      <vt:lpstr>Data reporting and retrieval</vt:lpstr>
      <vt:lpstr>Network location and size</vt:lpstr>
      <vt:lpstr>Data Deserts: where sensors provide additional data</vt:lpstr>
      <vt:lpstr>Typical sensor owners &amp; data users</vt:lpstr>
      <vt:lpstr>Quality assurance, quality control, and correction</vt:lpstr>
      <vt:lpstr>Quality assurance and quality control – Network setup</vt:lpstr>
      <vt:lpstr>Quality assurance and quality control – Sensor design</vt:lpstr>
      <vt:lpstr>Quality assurance and quality control – Data</vt:lpstr>
      <vt:lpstr>Correction description</vt:lpstr>
      <vt:lpstr>Correction Development Range</vt:lpstr>
      <vt:lpstr>Correction Extrapolation</vt:lpstr>
      <vt:lpstr>Data flow and timing</vt:lpstr>
      <vt:lpstr>Sensor performance from true collocation results</vt:lpstr>
      <vt:lpstr>Collocation Sites</vt:lpstr>
      <vt:lpstr>Sites: True Collocation</vt:lpstr>
      <vt:lpstr>Collocation Additional Details</vt:lpstr>
      <vt:lpstr>Justification for Limited Temperature and RH Range</vt:lpstr>
      <vt:lpstr>Performance: Precision</vt:lpstr>
      <vt:lpstr>Performance: Accuracy scatterplot</vt:lpstr>
      <vt:lpstr>Performance: Bias &amp; linearity</vt:lpstr>
      <vt:lpstr>Performance: Normalized Mean Bias Error (NMBE) at AQI breakpoints</vt:lpstr>
      <vt:lpstr>Performance:  Influence of RH</vt:lpstr>
      <vt:lpstr>Acknowledgments</vt:lpstr>
      <vt:lpstr>Supplemental Information</vt:lpstr>
      <vt:lpstr>Network performance from nearby sensor-monitor pairs</vt:lpstr>
      <vt:lpstr>Dataset used</vt:lpstr>
      <vt:lpstr>Justification for pairs excluded from analysis</vt:lpstr>
      <vt:lpstr>Justification for pairs excluded from analysis - additional details</vt:lpstr>
      <vt:lpstr>NowCast AQI Category Comparison: SensorX vs Reference by AQI category (100 pairs within 250 m radius) Hourly NowCast data Jan 1, 2024 to Jul 31, 2025</vt:lpstr>
      <vt:lpstr>NowCast AQI Category Comparison: Sensor X vs. Reference by AQI category - Tabular results Sensor X vs. Reference (Data from AirNow); 100 pairs within 250 m radius  Hourly NowCast data Jan 1, 2024 to Jul 31, 2025</vt:lpstr>
      <vt:lpstr>Overall NowCast AQI category agreement</vt:lpstr>
      <vt:lpstr>Overall NowCast AQI category agreement–Tabular Results</vt:lpstr>
      <vt:lpstr>Justification for missed NowCast AQI category targets</vt:lpstr>
      <vt:lpstr>Contact Info: firesmokemap@epa.gov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Barkjohn, Karoline</dc:creator>
  <cp:lastModifiedBy>Mocka, Corey</cp:lastModifiedBy>
  <cp:revision>26</cp:revision>
  <dcterms:created xsi:type="dcterms:W3CDTF">2026-05-13T17:42:59Z</dcterms:created>
  <dcterms:modified xsi:type="dcterms:W3CDTF">2026-08-14T13:27:57Z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0x0101005B45BFEF2ABDC449A911D1EBA7F5033E</vt:lpwstr>
  </property>
</Properties>
</file>